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56" r:id="rId2"/>
    <p:sldId id="269" r:id="rId3"/>
    <p:sldId id="270" r:id="rId4"/>
    <p:sldId id="271" r:id="rId5"/>
    <p:sldId id="263" r:id="rId6"/>
    <p:sldId id="261" r:id="rId7"/>
    <p:sldId id="275" r:id="rId8"/>
    <p:sldId id="267" r:id="rId9"/>
    <p:sldId id="272" r:id="rId10"/>
    <p:sldId id="262" r:id="rId11"/>
    <p:sldId id="273" r:id="rId12"/>
    <p:sldId id="276" r:id="rId13"/>
    <p:sldId id="277" r:id="rId14"/>
    <p:sldId id="278" r:id="rId15"/>
    <p:sldId id="279" r:id="rId16"/>
    <p:sldId id="266" r:id="rId17"/>
    <p:sldId id="28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206" autoAdjust="0"/>
    <p:restoredTop sz="68739" autoAdjust="0"/>
  </p:normalViewPr>
  <p:slideViewPr>
    <p:cSldViewPr>
      <p:cViewPr>
        <p:scale>
          <a:sx n="61" d="100"/>
          <a:sy n="61" d="100"/>
        </p:scale>
        <p:origin x="-3486" y="-1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81D920-E1A2-484C-A16B-D74F4E15BE5C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0B26F-36DC-4019-8F4C-E64742DE06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6429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0B26F-36DC-4019-8F4C-E64742DE0689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1302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24.02.2013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 ?><Relationships xmlns="http://schemas.openxmlformats.org/package/2006/relationships"><Relationship Id="rId2" Target="../media/image21.jpeg" Type="http://schemas.openxmlformats.org/officeDocument/2006/relationships/image"/><Relationship Id="rId1" Target="../slideLayouts/slideLayout8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6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92695"/>
            <a:ext cx="8208911" cy="3816425"/>
          </a:xfrm>
        </p:spPr>
        <p:txBody>
          <a:bodyPr>
            <a:noAutofit/>
          </a:bodyPr>
          <a:lstStyle/>
          <a:p>
            <a:pPr algn="ctr"/>
            <a:r>
              <a:rPr lang="ru-RU" sz="6000" dirty="0"/>
              <a:t>п</a:t>
            </a:r>
            <a:r>
              <a:rPr lang="ru-RU" sz="4400" dirty="0" smtClean="0"/>
              <a:t>редставление опыта работы по интеграции основного и дополнительного образования в начальной школе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53136"/>
            <a:ext cx="6400800" cy="1872208"/>
          </a:xfrm>
        </p:spPr>
        <p:txBody>
          <a:bodyPr>
            <a:noAutofit/>
          </a:bodyPr>
          <a:lstStyle/>
          <a:p>
            <a:pPr algn="ctr"/>
            <a:r>
              <a:rPr lang="ru-RU" sz="3000" dirty="0" err="1" smtClean="0"/>
              <a:t>Камаева</a:t>
            </a:r>
            <a:r>
              <a:rPr lang="ru-RU" sz="3000" dirty="0" smtClean="0"/>
              <a:t> Жанна Анатольевна – </a:t>
            </a:r>
          </a:p>
          <a:p>
            <a:pPr algn="ctr"/>
            <a:r>
              <a:rPr lang="ru-RU" sz="3000" dirty="0" smtClean="0"/>
              <a:t>учитель начальных классов,</a:t>
            </a:r>
          </a:p>
          <a:p>
            <a:pPr algn="ctr"/>
            <a:r>
              <a:rPr lang="ru-RU" sz="3000" dirty="0" smtClean="0"/>
              <a:t> первая квалификационная категория</a:t>
            </a:r>
            <a:endParaRPr lang="ru-RU" sz="3000" dirty="0"/>
          </a:p>
        </p:txBody>
      </p:sp>
    </p:spTree>
    <p:extLst>
      <p:ext uri="{BB962C8B-B14F-4D97-AF65-F5344CB8AC3E}">
        <p14:creationId xmlns:p14="http://schemas.microsoft.com/office/powerpoint/2010/main" xmlns="" val="81055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260648"/>
            <a:ext cx="5112569" cy="3888431"/>
          </a:xfrm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056098" y="3284984"/>
            <a:ext cx="4824533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79967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Отряд птиц. Решение уравнений. (2кл.)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68761"/>
            <a:ext cx="4040188" cy="648072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Карточка по </a:t>
            </a:r>
            <a:r>
              <a:rPr lang="ru-RU" b="1" dirty="0" err="1" smtClean="0">
                <a:solidFill>
                  <a:srgbClr val="002060"/>
                </a:solidFill>
              </a:rPr>
              <a:t>окр</a:t>
            </a:r>
            <a:r>
              <a:rPr lang="ru-RU" b="1" dirty="0" smtClean="0">
                <a:solidFill>
                  <a:srgbClr val="002060"/>
                </a:solidFill>
              </a:rPr>
              <a:t>. миру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340769"/>
            <a:ext cx="4041775" cy="648072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Карточка по </a:t>
            </a:r>
            <a:r>
              <a:rPr lang="ru-RU" b="1" dirty="0" err="1" smtClean="0">
                <a:solidFill>
                  <a:srgbClr val="002060"/>
                </a:solidFill>
              </a:rPr>
              <a:t>матем-ке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179512" y="1988840"/>
            <a:ext cx="5328592" cy="4137323"/>
          </a:xfrm>
        </p:spPr>
        <p:txBody>
          <a:bodyPr>
            <a:noAutofit/>
          </a:bodyPr>
          <a:lstStyle/>
          <a:p>
            <a:r>
              <a:rPr lang="ru-RU" sz="2200" dirty="0"/>
              <a:t>Колибри-настоящие воздушные акробаты: они умеют летать в любом направлении-вверх и вниз, вперед и назад. Птица то и дело неподвижно зависает в воздухе, потом резко начинает движение в любую сторону. Такого мастерства полёта эти птички достигают из-за очень частого махания крыльями. Если число взмахов крыльев колибри в секунду уменьшить на 187, то получится число взмахов крыльев воробья за 1 с, т.е. 13 взмахов/с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64088" y="2060848"/>
            <a:ext cx="3322712" cy="4065315"/>
          </a:xfrm>
        </p:spPr>
        <p:txBody>
          <a:bodyPr/>
          <a:lstStyle/>
          <a:p>
            <a:r>
              <a:rPr lang="ru-RU" i="1" u="sng" dirty="0"/>
              <a:t>Карточка№ 5</a:t>
            </a:r>
          </a:p>
          <a:p>
            <a:r>
              <a:rPr lang="ru-RU" dirty="0"/>
              <a:t>Вычисли число взмахов крыльев колибри в секунду. Можешь составить соответствующее уравнение и найти его корень.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3507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1 Всероссийская конференция «Создание интегрированного образовательного пространства для развития детской одаренности: детский сад-школа-университет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924944"/>
            <a:ext cx="4834880" cy="3600400"/>
          </a:xfrm>
        </p:spPr>
        <p:txBody>
          <a:bodyPr>
            <a:normAutofit fontScale="92500"/>
          </a:bodyPr>
          <a:lstStyle/>
          <a:p>
            <a:r>
              <a:rPr lang="ru-RU" dirty="0" err="1" smtClean="0"/>
              <a:t>Межпредметное</a:t>
            </a:r>
            <a:r>
              <a:rPr lang="ru-RU" dirty="0" smtClean="0"/>
              <a:t> и интеграционное обучение как этап к междисциплинарному обучению</a:t>
            </a:r>
          </a:p>
          <a:p>
            <a:r>
              <a:rPr lang="ru-RU" dirty="0" smtClean="0"/>
              <a:t>Развитие творчески одаренной личности в системе учебно-воспитательной деятельности класса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5724128" y="2924172"/>
            <a:ext cx="2664296" cy="3601169"/>
          </a:xfrm>
        </p:spPr>
      </p:pic>
    </p:spTree>
    <p:extLst>
      <p:ext uri="{BB962C8B-B14F-4D97-AF65-F5344CB8AC3E}">
        <p14:creationId xmlns:p14="http://schemas.microsoft.com/office/powerpoint/2010/main" xmlns="" val="223042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8598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Интегрированный урок технологии в 3 А и 5 Б классах</a:t>
            </a:r>
            <a:br>
              <a:rPr lang="ru-RU" dirty="0" smtClean="0"/>
            </a:br>
            <a:r>
              <a:rPr lang="ru-RU" sz="3100" dirty="0" smtClean="0">
                <a:solidFill>
                  <a:srgbClr val="FF0000"/>
                </a:solidFill>
              </a:rPr>
              <a:t>Тема: Мозаика. Объект труда – мозаика из бумаги, ткани, пуговиц, макаронных изделий</a:t>
            </a:r>
            <a:endParaRPr lang="ru-RU" sz="3100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916832"/>
            <a:ext cx="4040188" cy="864096"/>
          </a:xfrm>
        </p:spPr>
        <p:txBody>
          <a:bodyPr/>
          <a:lstStyle/>
          <a:p>
            <a:pPr algn="ctr"/>
            <a:r>
              <a:rPr lang="ru-RU" dirty="0" smtClean="0"/>
              <a:t>3 класс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2060848"/>
            <a:ext cx="4041775" cy="864096"/>
          </a:xfrm>
        </p:spPr>
        <p:txBody>
          <a:bodyPr/>
          <a:lstStyle/>
          <a:p>
            <a:pPr algn="ctr"/>
            <a:r>
              <a:rPr lang="ru-RU" dirty="0" smtClean="0"/>
              <a:t>5 класс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780928"/>
            <a:ext cx="4040188" cy="3744416"/>
          </a:xfrm>
        </p:spPr>
        <p:txBody>
          <a:bodyPr/>
          <a:lstStyle/>
          <a:p>
            <a:r>
              <a:rPr lang="ru-RU" dirty="0" smtClean="0"/>
              <a:t>Разгадывание загадок</a:t>
            </a:r>
          </a:p>
          <a:p>
            <a:r>
              <a:rPr lang="ru-RU" dirty="0" smtClean="0"/>
              <a:t>Участие в беседе по теме урока</a:t>
            </a:r>
          </a:p>
          <a:p>
            <a:r>
              <a:rPr lang="ru-RU" dirty="0" smtClean="0"/>
              <a:t>Практическая работа</a:t>
            </a:r>
          </a:p>
          <a:p>
            <a:r>
              <a:rPr lang="ru-RU" dirty="0" smtClean="0"/>
              <a:t>Анализ работы и выставка работ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852936"/>
            <a:ext cx="4041775" cy="327322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Подготовка и выступление с презентацией «Мозаика. История, виды, технология , применение.</a:t>
            </a:r>
          </a:p>
          <a:p>
            <a:r>
              <a:rPr lang="ru-RU" dirty="0" smtClean="0"/>
              <a:t>Практическая работа</a:t>
            </a:r>
          </a:p>
          <a:p>
            <a:r>
              <a:rPr lang="ru-RU" dirty="0" smtClean="0"/>
              <a:t>Анализ работы и выставка работ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09811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Интегрированный урок технологии в 3 А и 5 Б классах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Практическая работа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Итог работы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2729111"/>
            <a:ext cx="4038600" cy="302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272032" y="2400836"/>
            <a:ext cx="3024337" cy="3640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615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Итоги участия во Всероссийском чемпионате «Старт»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1988840"/>
            <a:ext cx="4038600" cy="381642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5067217" y="1600200"/>
            <a:ext cx="3200566" cy="4525963"/>
          </a:xfrm>
        </p:spPr>
      </p:pic>
    </p:spTree>
    <p:extLst>
      <p:ext uri="{BB962C8B-B14F-4D97-AF65-F5344CB8AC3E}">
        <p14:creationId xmlns:p14="http://schemas.microsoft.com/office/powerpoint/2010/main" xmlns="" val="27680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60648"/>
            <a:ext cx="7677472" cy="3945592"/>
          </a:xfrm>
        </p:spPr>
        <p:txBody>
          <a:bodyPr>
            <a:noAutofit/>
          </a:bodyPr>
          <a:lstStyle/>
          <a:p>
            <a:r>
              <a:rPr lang="ru-RU" sz="3600" dirty="0" smtClean="0"/>
              <a:t>Развитие познавательного интереса к обучению, даёт возможность делать учебный процесс интереснее. Ученики активно и творчески подходят к изучению учебного материала.</a:t>
            </a:r>
          </a:p>
          <a:p>
            <a:r>
              <a:rPr lang="ru-RU" sz="3600" dirty="0" smtClean="0"/>
              <a:t>А возможность интеграции основного и дополнительного образования – эффективное средство развития детской творческой инициативы.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406314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47248" cy="2147838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С</a:t>
            </a:r>
            <a:r>
              <a:rPr lang="ru-RU" sz="4800" dirty="0" smtClean="0">
                <a:solidFill>
                  <a:srgbClr val="00B050"/>
                </a:solidFill>
              </a:rPr>
              <a:t>п</a:t>
            </a:r>
            <a:r>
              <a:rPr lang="ru-RU" sz="4800" dirty="0" smtClean="0">
                <a:solidFill>
                  <a:srgbClr val="FF0000"/>
                </a:solidFill>
              </a:rPr>
              <a:t>а</a:t>
            </a:r>
            <a:r>
              <a:rPr lang="ru-RU" sz="4800" dirty="0" smtClean="0">
                <a:solidFill>
                  <a:srgbClr val="FFFF00"/>
                </a:solidFill>
              </a:rPr>
              <a:t>с</a:t>
            </a:r>
            <a:r>
              <a:rPr lang="ru-RU" sz="4800" dirty="0" smtClean="0">
                <a:solidFill>
                  <a:srgbClr val="FF0000"/>
                </a:solidFill>
              </a:rPr>
              <a:t>и</a:t>
            </a:r>
            <a:r>
              <a:rPr lang="ru-RU" sz="4800" b="1" dirty="0" smtClean="0">
                <a:solidFill>
                  <a:srgbClr val="7030A0"/>
                </a:solidFill>
              </a:rPr>
              <a:t>б</a:t>
            </a:r>
            <a:r>
              <a:rPr lang="ru-RU" sz="4800" dirty="0" smtClean="0">
                <a:solidFill>
                  <a:srgbClr val="FF0000"/>
                </a:solidFill>
              </a:rPr>
              <a:t>о</a:t>
            </a:r>
            <a:r>
              <a:rPr lang="ru-RU" sz="4800" dirty="0" smtClean="0"/>
              <a:t> за </a:t>
            </a:r>
            <a:r>
              <a:rPr lang="ru-RU" sz="4800" dirty="0" smtClean="0">
                <a:solidFill>
                  <a:srgbClr val="FF0000"/>
                </a:solidFill>
              </a:rPr>
              <a:t>в</a:t>
            </a:r>
            <a:r>
              <a:rPr lang="ru-RU" sz="4800" dirty="0" smtClean="0">
                <a:solidFill>
                  <a:srgbClr val="00B050"/>
                </a:solidFill>
              </a:rPr>
              <a:t>н</a:t>
            </a:r>
            <a:r>
              <a:rPr lang="ru-RU" sz="4800" dirty="0" smtClean="0">
                <a:solidFill>
                  <a:srgbClr val="FF0000"/>
                </a:solidFill>
              </a:rPr>
              <a:t>и</a:t>
            </a:r>
            <a:r>
              <a:rPr lang="ru-RU" sz="4800" dirty="0" smtClean="0">
                <a:solidFill>
                  <a:srgbClr val="FFFF00"/>
                </a:solidFill>
              </a:rPr>
              <a:t>м</a:t>
            </a:r>
            <a:r>
              <a:rPr lang="ru-RU" sz="4800" dirty="0" smtClean="0">
                <a:solidFill>
                  <a:srgbClr val="FF0000"/>
                </a:solidFill>
              </a:rPr>
              <a:t>а</a:t>
            </a:r>
            <a:r>
              <a:rPr lang="ru-RU" sz="4800" b="1" dirty="0" smtClean="0">
                <a:solidFill>
                  <a:srgbClr val="7030A0"/>
                </a:solidFill>
              </a:rPr>
              <a:t>н</a:t>
            </a:r>
            <a:r>
              <a:rPr lang="ru-RU" sz="4800" dirty="0" smtClean="0">
                <a:solidFill>
                  <a:srgbClr val="FF0000"/>
                </a:solidFill>
              </a:rPr>
              <a:t>и</a:t>
            </a:r>
            <a:r>
              <a:rPr lang="ru-RU" sz="4800" dirty="0" smtClean="0">
                <a:solidFill>
                  <a:srgbClr val="00B050"/>
                </a:solidFill>
              </a:rPr>
              <a:t>е</a:t>
            </a:r>
            <a:r>
              <a:rPr lang="ru-RU" sz="4800" dirty="0" smtClean="0">
                <a:solidFill>
                  <a:srgbClr val="FF0000"/>
                </a:solidFill>
              </a:rPr>
              <a:t>!!!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Творческих </a:t>
            </a:r>
            <a:r>
              <a:rPr lang="ru-RU" sz="4800" dirty="0" smtClean="0">
                <a:solidFill>
                  <a:srgbClr val="FF0000"/>
                </a:solidFill>
              </a:rPr>
              <a:t>Вам</a:t>
            </a:r>
            <a:r>
              <a:rPr lang="ru-RU" sz="4800" dirty="0" smtClean="0"/>
              <a:t> успехов!!!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3429000"/>
            <a:ext cx="3008313" cy="2697163"/>
          </a:xfrm>
        </p:spPr>
        <p:txBody>
          <a:bodyPr/>
          <a:lstStyle/>
          <a:p>
            <a:pPr algn="ctr"/>
            <a:r>
              <a:rPr lang="ru-RU" sz="3600" dirty="0">
                <a:ln w="6350">
                  <a:noFill/>
                </a:ln>
                <a:solidFill>
                  <a:srgbClr val="FDA023">
                    <a:tint val="73000"/>
                    <a:satMod val="18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j-ea"/>
                <a:cs typeface="+mj-cs"/>
              </a:rPr>
              <a:t>МАОУ гимназия </a:t>
            </a:r>
            <a:br>
              <a:rPr lang="ru-RU" sz="3600" dirty="0">
                <a:ln w="6350">
                  <a:noFill/>
                </a:ln>
                <a:solidFill>
                  <a:srgbClr val="FDA023">
                    <a:tint val="73000"/>
                    <a:satMod val="18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j-ea"/>
                <a:cs typeface="+mj-cs"/>
              </a:rPr>
            </a:br>
            <a:r>
              <a:rPr lang="ru-RU" sz="3600" dirty="0">
                <a:ln w="6350">
                  <a:noFill/>
                </a:ln>
                <a:solidFill>
                  <a:srgbClr val="FDA023">
                    <a:tint val="73000"/>
                    <a:satMod val="18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j-ea"/>
                <a:cs typeface="+mj-cs"/>
              </a:rPr>
              <a:t>№ 13</a:t>
            </a:r>
            <a:br>
              <a:rPr lang="ru-RU" sz="3600" dirty="0">
                <a:ln w="6350">
                  <a:noFill/>
                </a:ln>
                <a:solidFill>
                  <a:srgbClr val="FDA023">
                    <a:tint val="73000"/>
                    <a:satMod val="18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j-ea"/>
                <a:cs typeface="+mj-cs"/>
              </a:rPr>
            </a:br>
            <a:r>
              <a:rPr lang="ru-RU" sz="3600" dirty="0">
                <a:ln w="6350">
                  <a:noFill/>
                </a:ln>
                <a:solidFill>
                  <a:srgbClr val="FDA023">
                    <a:tint val="73000"/>
                    <a:satMod val="180000"/>
                  </a:srgb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  <a:ea typeface="+mj-ea"/>
                <a:cs typeface="+mj-cs"/>
              </a:rPr>
              <a:t>г. Томск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3306" y="2786058"/>
            <a:ext cx="5111750" cy="3442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1659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Взаимодействие основного и дополнительного образования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95263" y="419100"/>
            <a:ext cx="8753475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0909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354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Интеграция урока по ознакомлению с окружающим миром и занятия  хореографией</a:t>
            </a:r>
            <a:br>
              <a:rPr lang="ru-RU" sz="4000" dirty="0"/>
            </a:br>
            <a:r>
              <a:rPr lang="ru-RU" sz="4000" dirty="0"/>
              <a:t>(3 класс</a:t>
            </a:r>
            <a:r>
              <a:rPr lang="ru-RU" sz="4000" dirty="0" smtClean="0"/>
              <a:t>)</a:t>
            </a:r>
            <a:br>
              <a:rPr lang="ru-RU" sz="4000" dirty="0" smtClean="0"/>
            </a:br>
            <a:r>
              <a:rPr lang="ru-RU" sz="4000" dirty="0" smtClean="0"/>
              <a:t>Тема: «Зубы и уход за ними»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3068638"/>
            <a:ext cx="3240359" cy="305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68638"/>
            <a:ext cx="3688959" cy="305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44723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3050"/>
            <a:ext cx="8640960" cy="1143000"/>
          </a:xfrm>
        </p:spPr>
        <p:txBody>
          <a:bodyPr>
            <a:normAutofit/>
          </a:bodyPr>
          <a:lstStyle/>
          <a:p>
            <a:r>
              <a:rPr lang="ru-RU" sz="2600" dirty="0" err="1" smtClean="0"/>
              <a:t>Э.Т.А.Гофман</a:t>
            </a:r>
            <a:r>
              <a:rPr lang="ru-RU" sz="2600" dirty="0" smtClean="0"/>
              <a:t> </a:t>
            </a:r>
            <a:r>
              <a:rPr lang="ru-RU" sz="2600" dirty="0"/>
              <a:t>«Щелкунчик и Мышиный Король</a:t>
            </a:r>
            <a:r>
              <a:rPr lang="ru-RU" sz="2600" dirty="0" smtClean="0"/>
              <a:t>»</a:t>
            </a:r>
            <a:br>
              <a:rPr lang="ru-RU" sz="2600" dirty="0" smtClean="0"/>
            </a:br>
            <a:r>
              <a:rPr lang="ru-RU" sz="2600" dirty="0" err="1" smtClean="0"/>
              <a:t>П.И.Чайковский</a:t>
            </a:r>
            <a:r>
              <a:rPr lang="ru-RU" sz="2600" dirty="0" smtClean="0"/>
              <a:t> «Щелкунчик»</a:t>
            </a:r>
            <a:endParaRPr lang="ru-RU" sz="2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dirty="0" smtClean="0"/>
              <a:t>Творческие работы </a:t>
            </a:r>
          </a:p>
          <a:p>
            <a:pPr algn="ctr"/>
            <a:r>
              <a:rPr lang="ru-RU" sz="1800" dirty="0" smtClean="0"/>
              <a:t>по теме</a:t>
            </a:r>
            <a:endParaRPr lang="ru-RU" sz="1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20000"/>
          </a:bodyPr>
          <a:lstStyle/>
          <a:p>
            <a:pPr algn="ctr"/>
            <a:r>
              <a:rPr lang="ru-RU" dirty="0" err="1"/>
              <a:t>о</a:t>
            </a:r>
            <a:r>
              <a:rPr lang="ru-RU" sz="1800" dirty="0" err="1" smtClean="0"/>
              <a:t>ртман</a:t>
            </a:r>
            <a:r>
              <a:rPr lang="ru-RU" sz="1800" dirty="0" smtClean="0"/>
              <a:t> </a:t>
            </a:r>
            <a:r>
              <a:rPr lang="ru-RU" dirty="0" smtClean="0"/>
              <a:t> у.</a:t>
            </a:r>
            <a:r>
              <a:rPr lang="ru-RU" sz="1800" dirty="0" smtClean="0"/>
              <a:t> –</a:t>
            </a:r>
          </a:p>
          <a:p>
            <a:pPr algn="ctr"/>
            <a:r>
              <a:rPr lang="ru-RU" sz="1800" dirty="0" smtClean="0"/>
              <a:t> «</a:t>
            </a:r>
            <a:r>
              <a:rPr lang="ru-RU" dirty="0"/>
              <a:t>т</a:t>
            </a:r>
            <a:r>
              <a:rPr lang="ru-RU" sz="1800" dirty="0" smtClean="0"/>
              <a:t>анец драже»</a:t>
            </a:r>
            <a:endParaRPr lang="ru-RU" sz="28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564904"/>
            <a:ext cx="4041775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" y="2564904"/>
            <a:ext cx="4040188" cy="39604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9970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 rot="10800000">
            <a:off x="2339750" y="-6"/>
            <a:ext cx="4824537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24606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221088"/>
            <a:ext cx="8352927" cy="2304256"/>
          </a:xfrm>
        </p:spPr>
        <p:txBody>
          <a:bodyPr/>
          <a:lstStyle/>
          <a:p>
            <a:pPr algn="l"/>
            <a:r>
              <a:rPr lang="ru-RU" sz="3200" dirty="0" smtClean="0"/>
              <a:t>Идеи детей на предложенную тему.</a:t>
            </a:r>
            <a:br>
              <a:rPr lang="ru-RU" sz="3200" dirty="0" smtClean="0"/>
            </a:br>
            <a:r>
              <a:rPr lang="ru-RU" sz="3200" dirty="0" smtClean="0"/>
              <a:t>Выступление в роли искусствоведов, метеорологов, актёров, чтецов-риторов….. 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611560" y="332656"/>
            <a:ext cx="7992888" cy="4032448"/>
          </a:xfrm>
        </p:spPr>
      </p:pic>
    </p:spTree>
    <p:extLst>
      <p:ext uri="{BB962C8B-B14F-4D97-AF65-F5344CB8AC3E}">
        <p14:creationId xmlns:p14="http://schemas.microsoft.com/office/powerpoint/2010/main" xmlns="" val="383046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Autofit/>
          </a:bodyPr>
          <a:lstStyle/>
          <a:p>
            <a:r>
              <a:rPr lang="ru-RU" sz="6000" dirty="0"/>
              <a:t>«</a:t>
            </a:r>
            <a:r>
              <a:rPr lang="ru-RU" sz="7200" dirty="0">
                <a:solidFill>
                  <a:srgbClr val="FFFF00"/>
                </a:solidFill>
              </a:rPr>
              <a:t>з</a:t>
            </a:r>
            <a:r>
              <a:rPr lang="ru-RU" sz="6000" dirty="0">
                <a:solidFill>
                  <a:srgbClr val="FFFF00"/>
                </a:solidFill>
              </a:rPr>
              <a:t>олотое</a:t>
            </a:r>
            <a:r>
              <a:rPr lang="ru-RU" sz="6000" dirty="0"/>
              <a:t> кольцо </a:t>
            </a:r>
            <a:br>
              <a:rPr lang="ru-RU" sz="6000" dirty="0"/>
            </a:br>
            <a:r>
              <a:rPr lang="ru-RU" sz="7200" i="1" dirty="0" err="1"/>
              <a:t>р</a:t>
            </a:r>
            <a:r>
              <a:rPr lang="ru-RU" sz="6000" i="1" dirty="0" err="1"/>
              <a:t>оссии</a:t>
            </a:r>
            <a:r>
              <a:rPr lang="ru-RU" sz="6000" dirty="0"/>
              <a:t>»</a:t>
            </a:r>
          </a:p>
        </p:txBody>
      </p:sp>
      <p:pic>
        <p:nvPicPr>
          <p:cNvPr id="5122" name="Picture 2" descr="I:\С диска С\жанна\перебрать\DSCN05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32983" y="2276872"/>
            <a:ext cx="6278033" cy="4031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46023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pPr algn="l"/>
            <a:r>
              <a:rPr lang="ru-RU" sz="7200" dirty="0" smtClean="0">
                <a:solidFill>
                  <a:srgbClr val="FF0000"/>
                </a:solidFill>
              </a:rPr>
              <a:t>День матери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Праздничная игровая программа для мам</a:t>
            </a:r>
            <a:br>
              <a:rPr lang="ru-RU" sz="2800" dirty="0" smtClean="0"/>
            </a:br>
            <a:r>
              <a:rPr lang="en-US" sz="2800" dirty="0" smtClean="0"/>
              <a:t>http</a:t>
            </a:r>
            <a:r>
              <a:rPr lang="ru-RU" sz="2800" dirty="0" smtClean="0"/>
              <a:t>://</a:t>
            </a:r>
            <a:r>
              <a:rPr lang="en-US" sz="2800" dirty="0" smtClean="0"/>
              <a:t>gim13</a:t>
            </a:r>
            <a:r>
              <a:rPr lang="ru-RU" sz="2800" dirty="0" smtClean="0"/>
              <a:t>.</a:t>
            </a:r>
            <a:r>
              <a:rPr lang="en-US" sz="2800" dirty="0" err="1" smtClean="0"/>
              <a:t>tomsk</a:t>
            </a:r>
            <a:r>
              <a:rPr lang="ru-RU" sz="2800" dirty="0" smtClean="0"/>
              <a:t>.</a:t>
            </a:r>
            <a:r>
              <a:rPr lang="en-US" sz="2800" dirty="0" err="1" smtClean="0"/>
              <a:t>ry</a:t>
            </a:r>
            <a:r>
              <a:rPr lang="ru-RU" sz="2800" dirty="0" smtClean="0"/>
              <a:t>/</a:t>
            </a:r>
            <a:r>
              <a:rPr lang="en-US" sz="2800" dirty="0" smtClean="0"/>
              <a:t>news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71600" y="2276872"/>
            <a:ext cx="7272808" cy="4176464"/>
          </a:xfrm>
        </p:spPr>
      </p:pic>
    </p:spTree>
    <p:extLst>
      <p:ext uri="{BB962C8B-B14F-4D97-AF65-F5344CB8AC3E}">
        <p14:creationId xmlns:p14="http://schemas.microsoft.com/office/powerpoint/2010/main" xmlns="" val="316297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Участие в городских программах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412776"/>
            <a:ext cx="4040188" cy="87322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ГДЮОО «</a:t>
            </a:r>
            <a:r>
              <a:rPr lang="ru-RU" sz="4400" dirty="0" smtClean="0"/>
              <a:t>у</a:t>
            </a:r>
            <a:r>
              <a:rPr lang="ru-RU" sz="3200" dirty="0" smtClean="0"/>
              <a:t>лей»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628800"/>
            <a:ext cx="4041775" cy="657199"/>
          </a:xfrm>
        </p:spPr>
        <p:txBody>
          <a:bodyPr>
            <a:normAutofit fontScale="92500" lnSpcReduction="10000"/>
          </a:bodyPr>
          <a:lstStyle/>
          <a:p>
            <a:pPr lvl="0" algn="ctr">
              <a:buClr>
                <a:prstClr val="white">
                  <a:shade val="95000"/>
                </a:prstClr>
              </a:buClr>
            </a:pPr>
            <a:r>
              <a:rPr lang="ru-RU" dirty="0" smtClean="0">
                <a:solidFill>
                  <a:prstClr val="white"/>
                </a:solidFill>
              </a:rPr>
              <a:t>ГДЮОО «</a:t>
            </a:r>
            <a:r>
              <a:rPr lang="ru-RU" sz="4400" dirty="0" smtClean="0">
                <a:solidFill>
                  <a:prstClr val="white"/>
                </a:solidFill>
              </a:rPr>
              <a:t>д</a:t>
            </a:r>
            <a:r>
              <a:rPr lang="ru-RU" sz="3200" dirty="0" smtClean="0">
                <a:solidFill>
                  <a:prstClr val="white"/>
                </a:solidFill>
              </a:rPr>
              <a:t>иалог»</a:t>
            </a:r>
            <a:endParaRPr lang="ru-RU" dirty="0">
              <a:solidFill>
                <a:prstClr val="white"/>
              </a:solidFill>
            </a:endParaRPr>
          </a:p>
          <a:p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57200" y="2608964"/>
            <a:ext cx="4031867" cy="3262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 descr="G:\Users\Жанна\Desktop\сканир-ие\2011-11-11\Scan10045.bmp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5025" y="2636912"/>
            <a:ext cx="4041775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90872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</TotalTime>
  <Words>342</Words>
  <Application>Microsoft Office PowerPoint</Application>
  <PresentationFormat>Экран (4:3)</PresentationFormat>
  <Paragraphs>45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представление опыта работы по интеграции основного и дополнительного образования в начальной школе</vt:lpstr>
      <vt:lpstr>Взаимодействие основного и дополнительного образования</vt:lpstr>
      <vt:lpstr>Интеграция урока по ознакомлению с окружающим миром и занятия  хореографией (3 класс) Тема: «Зубы и уход за ними» </vt:lpstr>
      <vt:lpstr>Э.Т.А.Гофман «Щелкунчик и Мышиный Король» П.И.Чайковский «Щелкунчик»</vt:lpstr>
      <vt:lpstr>Слайд 5</vt:lpstr>
      <vt:lpstr>Идеи детей на предложенную тему. Выступление в роли искусствоведов, метеорологов, актёров, чтецов-риторов….. </vt:lpstr>
      <vt:lpstr>«золотое кольцо  россии»</vt:lpstr>
      <vt:lpstr>День матери Праздничная игровая программа для мам http://gim13.tomsk.ry/news</vt:lpstr>
      <vt:lpstr>Участие в городских программах</vt:lpstr>
      <vt:lpstr>Слайд 10</vt:lpstr>
      <vt:lpstr>Отряд птиц. Решение уравнений. (2кл.)</vt:lpstr>
      <vt:lpstr>1 Всероссийская конференция «Создание интегрированного образовательного пространства для развития детской одаренности: детский сад-школа-университет</vt:lpstr>
      <vt:lpstr>Интегрированный урок технологии в 3 А и 5 Б классах Тема: Мозаика. Объект труда – мозаика из бумаги, ткани, пуговиц, макаронных изделий</vt:lpstr>
      <vt:lpstr>Интегрированный урок технологии в 3 А и 5 Б классах</vt:lpstr>
      <vt:lpstr>Итоги участия во Всероссийском чемпионате «Старт»</vt:lpstr>
      <vt:lpstr>Слайд 16</vt:lpstr>
      <vt:lpstr>Спасибо за внимание!!! Творческих Вам успехов!!!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Интеграция основного и дополнительного образования как средство развития детской творческой инициативы младших школьников</dc:title>
  <dc:creator>Жанна</dc:creator>
  <cp:lastModifiedBy>RePack by SPecialiST</cp:lastModifiedBy>
  <cp:revision>27</cp:revision>
  <dcterms:created xsi:type="dcterms:W3CDTF">2010-11-14T10:01:52Z</dcterms:created>
  <dcterms:modified xsi:type="dcterms:W3CDTF">2013-02-24T08:34:01Z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1359735</vt:lpwstr>
  </property>
  <property fmtid="{D5CDD505-2E9C-101B-9397-08002B2CF9AE}" name="NXPowerLiteSettings" pid="3">
    <vt:lpwstr>F94006B004C800</vt:lpwstr>
  </property>
  <property fmtid="{D5CDD505-2E9C-101B-9397-08002B2CF9AE}" name="NXPowerLiteVersion" pid="4">
    <vt:lpwstr>D4.3.1</vt:lpwstr>
  </property>
</Properties>
</file>