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F6B6-B9ED-4965-AB2F-3F8E13B809A5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Профилактика конфликтов в педагогическом коллективе детского сада</a:t>
            </a:r>
            <a:endParaRPr lang="ru-RU" sz="4000" dirty="0"/>
          </a:p>
        </p:txBody>
      </p:sp>
      <p:pic>
        <p:nvPicPr>
          <p:cNvPr id="6" name="Содержимое 5" descr="sso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616624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Развитие сплоченности коллектива: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2060"/>
                </a:solidFill>
              </a:rPr>
              <a:t>совместные мероприятия;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мобилизация сил членов коллектива на решение проблемы;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делегирование полномочий;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тренинг.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Содержимое 4" descr="DSCN08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2204864"/>
            <a:ext cx="6034617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Работа с личностными проблемами: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2060"/>
                </a:solidFill>
              </a:rPr>
              <a:t>направление к специалисту;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err="1">
                <a:solidFill>
                  <a:srgbClr val="002060"/>
                </a:solidFill>
              </a:rPr>
              <a:t>тренинговые</a:t>
            </a:r>
            <a:r>
              <a:rPr lang="ru-RU" sz="2400" dirty="0">
                <a:solidFill>
                  <a:srgbClr val="002060"/>
                </a:solidFill>
              </a:rPr>
              <a:t> занятия (развитие навыков ауторелаксации, коммуникативных навыков и т. д.);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подключение администрации с разрешения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413318_html_m570b6a1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988840"/>
            <a:ext cx="6034617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Рекомендации </a:t>
            </a:r>
            <a:r>
              <a:rPr lang="ru-RU" sz="3100" b="1" dirty="0">
                <a:solidFill>
                  <a:srgbClr val="FF0000"/>
                </a:solidFill>
              </a:rPr>
              <a:t>руководителю по снижению конфликтности с подчиненными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- </a:t>
            </a:r>
            <a:r>
              <a:rPr lang="ru-RU" sz="3100" dirty="0" smtClean="0">
                <a:solidFill>
                  <a:srgbClr val="002060"/>
                </a:solidFill>
              </a:rPr>
              <a:t>Объективно </a:t>
            </a:r>
            <a:r>
              <a:rPr lang="ru-RU" sz="3100" dirty="0">
                <a:solidFill>
                  <a:srgbClr val="002060"/>
                </a:solidFill>
              </a:rPr>
              <a:t>оценивать труд своих подчиненных.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Проявлять </a:t>
            </a:r>
            <a:r>
              <a:rPr lang="ru-RU" sz="3100" dirty="0">
                <a:solidFill>
                  <a:srgbClr val="002060"/>
                </a:solidFill>
              </a:rPr>
              <a:t>заботу, по отношению к ним.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Не </a:t>
            </a:r>
            <a:r>
              <a:rPr lang="ru-RU" sz="3100" dirty="0">
                <a:solidFill>
                  <a:srgbClr val="002060"/>
                </a:solidFill>
              </a:rPr>
              <a:t>злоупотреблять официальной властью.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Эффективно </a:t>
            </a:r>
            <a:r>
              <a:rPr lang="ru-RU" sz="3100" dirty="0">
                <a:solidFill>
                  <a:srgbClr val="002060"/>
                </a:solidFill>
              </a:rPr>
              <a:t>использовать метод убеждения.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Совершенствовать </a:t>
            </a:r>
            <a:r>
              <a:rPr lang="ru-RU" sz="3100" dirty="0">
                <a:solidFill>
                  <a:srgbClr val="002060"/>
                </a:solidFill>
              </a:rPr>
              <a:t>стиль своей организации работы с подчиненными.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Информировать </a:t>
            </a:r>
            <a:r>
              <a:rPr lang="ru-RU" sz="3100" dirty="0">
                <a:solidFill>
                  <a:srgbClr val="002060"/>
                </a:solidFill>
              </a:rPr>
              <a:t>всех педагогов при распределении премий, надбавок к заработной плате (социальная справедливость и гласность).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Предупреждать </a:t>
            </a:r>
            <a:r>
              <a:rPr lang="ru-RU" sz="3100" dirty="0">
                <a:solidFill>
                  <a:srgbClr val="002060"/>
                </a:solidFill>
              </a:rPr>
              <a:t>и устранять межличностные конфликты.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5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Тактика </a:t>
            </a:r>
            <a:r>
              <a:rPr lang="ru-RU" sz="5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поведения педагогов в ситуации служебного конфликта</a:t>
            </a:r>
            <a:r>
              <a:rPr lang="ru-RU" sz="5300" dirty="0"/>
              <a:t/>
            </a:r>
            <a:br>
              <a:rPr lang="ru-RU" sz="5300" dirty="0"/>
            </a:br>
            <a:r>
              <a:rPr lang="ru-RU" sz="5300" dirty="0">
                <a:solidFill>
                  <a:srgbClr val="002060"/>
                </a:solidFill>
              </a:rPr>
              <a:t>В случае служебного конфликта можно пользоваться следующими приемами его </a:t>
            </a:r>
            <a:r>
              <a:rPr lang="ru-RU" sz="5300" dirty="0" smtClean="0">
                <a:solidFill>
                  <a:srgbClr val="002060"/>
                </a:solidFill>
              </a:rPr>
              <a:t>разрешения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c2635de41547376538ded7814ef505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404664"/>
            <a:ext cx="6552727" cy="57606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4752528" cy="170080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Уясните ситуацию, ответив себе на вопросы</a:t>
            </a: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1772816"/>
            <a:ext cx="4320480" cy="50851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- Насколько </a:t>
            </a:r>
            <a:r>
              <a:rPr lang="ru-RU" sz="2000" dirty="0">
                <a:solidFill>
                  <a:srgbClr val="002060"/>
                </a:solidFill>
              </a:rPr>
              <a:t>велика доля субъективных факторов в конфликте, в чем истоки ожесточений одной или обеих сторон?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 Достижению </a:t>
            </a:r>
            <a:r>
              <a:rPr lang="ru-RU" sz="2000" dirty="0">
                <a:solidFill>
                  <a:srgbClr val="002060"/>
                </a:solidFill>
              </a:rPr>
              <a:t>каких целей другой стороны вы, быть может, препятствуете?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 С </a:t>
            </a:r>
            <a:r>
              <a:rPr lang="ru-RU" sz="2000" dirty="0">
                <a:solidFill>
                  <a:srgbClr val="002060"/>
                </a:solidFill>
              </a:rPr>
              <a:t>каким личностным барьером — установки, темперамент, характер, “нервозность” — вы столкнулись?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 Что </a:t>
            </a:r>
            <a:r>
              <a:rPr lang="ru-RU" sz="2000" dirty="0">
                <a:solidFill>
                  <a:srgbClr val="002060"/>
                </a:solidFill>
              </a:rPr>
              <a:t>важнее для дела — возможные последствия конфликта или сама проблема, из-за которой произошло столкновение?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7380_3173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88640"/>
            <a:ext cx="4896543" cy="62646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4032448" cy="1643782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Первому сделать шаг к нормализации отношений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132856"/>
            <a:ext cx="3672408" cy="4464496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solidFill>
                  <a:srgbClr val="002060"/>
                </a:solidFill>
              </a:rPr>
              <a:t> </a:t>
            </a:r>
            <a:r>
              <a:rPr lang="ru-RU" sz="3200" b="0" dirty="0" smtClean="0">
                <a:solidFill>
                  <a:srgbClr val="002060"/>
                </a:solidFill>
              </a:rPr>
              <a:t>Открыто взять на себя долю вины и предложить спокойно отыскать приемлемое для обеих сторон решение.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Прибегнуть к мнению третьего</a:t>
            </a:r>
            <a:r>
              <a:rPr lang="ru-RU" sz="2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960440" cy="4691063"/>
          </a:xfrm>
        </p:spPr>
        <p:txBody>
          <a:bodyPr>
            <a:noAutofit/>
          </a:bodyPr>
          <a:lstStyle/>
          <a:p>
            <a:r>
              <a:rPr lang="ru-RU" sz="3200" b="0" dirty="0" smtClean="0">
                <a:solidFill>
                  <a:srgbClr val="002060"/>
                </a:solidFill>
              </a:rPr>
              <a:t>незаинтересованного и авторитетного лица, которое должно рассмотреть деловую, не эмоциональную сторону конфликта.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images (1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692696"/>
            <a:ext cx="4464496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Реагирование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конфликтное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/>
              <a:t> </a:t>
            </a:r>
            <a:r>
              <a:rPr lang="ru-RU" sz="2000" dirty="0" smtClean="0"/>
              <a:t>- </a:t>
            </a:r>
            <a:r>
              <a:rPr lang="ru-RU" sz="2200" dirty="0" smtClean="0">
                <a:solidFill>
                  <a:srgbClr val="002060"/>
                </a:solidFill>
              </a:rPr>
              <a:t>Главное </a:t>
            </a:r>
            <a:r>
              <a:rPr lang="ru-RU" sz="2200" dirty="0">
                <a:solidFill>
                  <a:srgbClr val="002060"/>
                </a:solidFill>
              </a:rPr>
              <a:t>— внутреннее принципиальное отношение.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Мудрость</a:t>
            </a:r>
            <a:r>
              <a:rPr lang="ru-RU" sz="2200" dirty="0">
                <a:solidFill>
                  <a:srgbClr val="002060"/>
                </a:solidFill>
              </a:rPr>
              <a:t>. Мудрый человек, не зависимо от возраста на все смотрит сверху и широко, агрессивность среди людей - явление естественное и реагировать на каждый выпад будет себе дороже.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- Понимание </a:t>
            </a:r>
            <a:r>
              <a:rPr lang="ru-RU" sz="2200" dirty="0">
                <a:solidFill>
                  <a:srgbClr val="002060"/>
                </a:solidFill>
              </a:rPr>
              <a:t>другого. Почему человек ведет себя конфликтно? Причин может быть множество. Но скорее всего он не может справиться с какой-либо ситуацией. Поймите его, помогите ему или просто пройдите мимо.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Внутренняя </a:t>
            </a:r>
            <a:r>
              <a:rPr lang="ru-RU" sz="2200" dirty="0">
                <a:solidFill>
                  <a:srgbClr val="002060"/>
                </a:solidFill>
              </a:rPr>
              <a:t>безмятежность и сохранение достоинства. Душевно здоровый человек унижен и оскорблен быть не </a:t>
            </a:r>
            <a:r>
              <a:rPr lang="ru-RU" sz="2200" dirty="0" err="1" smtClean="0">
                <a:solidFill>
                  <a:srgbClr val="002060"/>
                </a:solidFill>
              </a:rPr>
              <a:t>можетЕсли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</a:rPr>
              <a:t>вы знаете себе цену, с чего вы поверите словам другого? И из лимона можно сделать лимонад: обратите внимание на то, как воспринимают вас окружающие, что особо подмечают.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Ваша </a:t>
            </a:r>
            <a:r>
              <a:rPr lang="ru-RU" sz="2200" dirty="0">
                <a:solidFill>
                  <a:srgbClr val="002060"/>
                </a:solidFill>
              </a:rPr>
              <a:t>ответная агрессия — неконструктивна. Как правило, она вызывает ответную агрессию.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Миролюбие </a:t>
            </a:r>
            <a:r>
              <a:rPr lang="ru-RU" sz="2200" dirty="0">
                <a:solidFill>
                  <a:srgbClr val="002060"/>
                </a:solidFill>
              </a:rPr>
              <a:t>— ваш союзник.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Будьте </a:t>
            </a:r>
            <a:r>
              <a:rPr lang="ru-RU" sz="2200" dirty="0">
                <a:solidFill>
                  <a:srgbClr val="002060"/>
                </a:solidFill>
              </a:rPr>
              <a:t>готовы признать свою вину. Пока вы считаете виновным другого, он будет защищаться и видеть виновным только вас.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Не </a:t>
            </a:r>
            <a:r>
              <a:rPr lang="ru-RU" sz="2200" dirty="0">
                <a:solidFill>
                  <a:srgbClr val="002060"/>
                </a:solidFill>
              </a:rPr>
              <a:t>будьте мстительны. Человек, плохой для вас, абсолютно может не являться таковым для других.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3050"/>
            <a:ext cx="4176464" cy="116205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рекомендации по решению конфликтной ситуации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1556792"/>
            <a:ext cx="3456384" cy="456937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Признать существование конфликта, т.е. признать наличие противоположных целей, методов у оппонентов, определить самих этих участников.</a:t>
            </a:r>
          </a:p>
        </p:txBody>
      </p:sp>
      <p:pic>
        <p:nvPicPr>
          <p:cNvPr id="8" name="Содержимое 7" descr="4ed2d8cd772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91213" y="273050"/>
            <a:ext cx="4479424" cy="585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35324871_1411905457_9136c7cc0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836712"/>
            <a:ext cx="5616624" cy="5184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88641"/>
            <a:ext cx="3528392" cy="547260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Определить возможность переговоров. После признания наличия конфликта и невозможности его решить “с ходу” целесообразно договориться о возможности проведения переговоров и уточнить, каких именно переговоров: с посредником или без него и кто может быть посредником, равно устраивающим обе стороны.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800" dirty="0" smtClean="0">
                <a:solidFill>
                  <a:srgbClr val="002060"/>
                </a:solidFill>
              </a:rPr>
              <a:t>— это противоречие, воспринимаемое человеком как значимая для него психологическая проблема, требующая своего разрешения и вызывающая активность, направленную на его преодоление.</a:t>
            </a:r>
            <a:endParaRPr lang="ru-RU" sz="2800" dirty="0"/>
          </a:p>
        </p:txBody>
      </p:sp>
      <p:pic>
        <p:nvPicPr>
          <p:cNvPr id="6" name="Содержимое 5" descr="dihprm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04864"/>
            <a:ext cx="597666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48680"/>
            <a:ext cx="3384376" cy="557748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Согласовать процедуру переговоров. Определить, где, когда и как начнутся переговоры, т.е. оговорить сроки, место, процедуру ведения переговоров, время начала совместной деятельности.</a:t>
            </a:r>
          </a:p>
        </p:txBody>
      </p:sp>
      <p:pic>
        <p:nvPicPr>
          <p:cNvPr id="5" name="Содержимое 4" descr="konfliktnarabo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196752"/>
            <a:ext cx="5256583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435100"/>
            <a:ext cx="4248472" cy="4691063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Выявить круг вопросов, составляющих предмет конфликта.</a:t>
            </a:r>
          </a:p>
        </p:txBody>
      </p:sp>
      <p:pic>
        <p:nvPicPr>
          <p:cNvPr id="5" name="Содержимое 4" descr="0MDAtMjN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268760"/>
            <a:ext cx="4464496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 варианты решений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7" name="Содержимое 6" descr="si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696744" cy="4536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Принять согласованное решение</a:t>
            </a:r>
          </a:p>
        </p:txBody>
      </p:sp>
      <p:pic>
        <p:nvPicPr>
          <p:cNvPr id="4" name="Содержимое 3" descr="0d4193ab831b8e3fe198007506624c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340768"/>
            <a:ext cx="6048672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Реализовать принятое решение на практике</a:t>
            </a:r>
          </a:p>
        </p:txBody>
      </p:sp>
      <p:pic>
        <p:nvPicPr>
          <p:cNvPr id="4" name="Содержимое 3" descr="00001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1700808"/>
            <a:ext cx="6768752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Упражнения, способствующие профилактике и разрешению конфликтов</a:t>
            </a:r>
            <a:r>
              <a:rPr lang="ru-RU" b="0" i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1988840"/>
            <a:ext cx="8460432" cy="48691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“Толкание”.</a:t>
            </a:r>
            <a:r>
              <a:rPr lang="ru-RU" dirty="0">
                <a:solidFill>
                  <a:srgbClr val="002060"/>
                </a:solidFill>
              </a:rPr>
              <a:t> Два участника должны поднять руки над головами, взяться за руки, переплетая пальцы, и толкать друг друга таким образом, чтобы заставить противника прикоснуться к стене.</a:t>
            </a:r>
          </a:p>
          <a:p>
            <a:r>
              <a:rPr lang="ru-RU" b="1" dirty="0">
                <a:solidFill>
                  <a:srgbClr val="FF0000"/>
                </a:solidFill>
              </a:rPr>
              <a:t>“Хлопнуть руками”.</a:t>
            </a:r>
            <a:r>
              <a:rPr lang="ru-RU" dirty="0">
                <a:solidFill>
                  <a:srgbClr val="002060"/>
                </a:solidFill>
              </a:rPr>
              <a:t> Человек А протягивает руки ладонями вниз. Человек Б протягивает руки ладонями вверх и помещает их под руками человека А. Цель упражнения: Б старается хлопнуть по ладоням А, быстро передвигая руки в направлении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ладоней А. Как только Б начинает двигаться, А старается отодвинуть руки, перед тем как Б может хлопнуть по ним.</a:t>
            </a:r>
          </a:p>
          <a:p>
            <a:r>
              <a:rPr lang="ru-RU" dirty="0">
                <a:solidFill>
                  <a:srgbClr val="002060"/>
                </a:solidFill>
              </a:rPr>
              <a:t>Человека просят свернуться в </a:t>
            </a:r>
            <a:r>
              <a:rPr lang="ru-RU" b="1" dirty="0">
                <a:solidFill>
                  <a:srgbClr val="002060"/>
                </a:solidFill>
              </a:rPr>
              <a:t>“упругий мяч”</a:t>
            </a:r>
            <a:r>
              <a:rPr lang="ru-RU" dirty="0">
                <a:solidFill>
                  <a:srgbClr val="002060"/>
                </a:solidFill>
              </a:rPr>
              <a:t>; кто-то из группы, кого он выберет, “разворачивает” его, он может сопротивляться, а может поддаться. Одни участники группы стараются помочь ему сохранить положение, другие “развернуть” его.</a:t>
            </a:r>
          </a:p>
          <a:p>
            <a:r>
              <a:rPr lang="ru-RU" dirty="0">
                <a:solidFill>
                  <a:srgbClr val="002060"/>
                </a:solidFill>
              </a:rPr>
              <a:t>Упражнения должны проводиться весело, если кто-то не захочет участвовать, не стоит его принуждать, лучше предложить позже присоединиться к остальным.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Использование</a:t>
            </a:r>
            <a:r>
              <a:rPr lang="ru-RU" sz="3600" dirty="0">
                <a:solidFill>
                  <a:srgbClr val="002060"/>
                </a:solidFill>
              </a:rPr>
              <a:t> </a:t>
            </a:r>
            <a:r>
              <a:rPr lang="ru-RU" sz="3600" b="1" dirty="0">
                <a:solidFill>
                  <a:srgbClr val="FF0000"/>
                </a:solidFill>
              </a:rPr>
              <a:t>метода игрового моделирования проблемных ситуаций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При этом воспитателям чаще всего предлагается конкретная ситуация из практики работы с детьми, в которой педагог должен принять педагогически правильное решение. Данный метод помогает выбрать наиболее обоснованный выход из множества предложенных моделей развития событий. А это возможно только в том случае, если глубоко и всесторонне проанализировать предложенную ситуацию, сравнить различные варианты, обосновать выбранное решение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- </a:t>
            </a:r>
            <a:r>
              <a:rPr lang="ru-RU" sz="2700" dirty="0" smtClean="0">
                <a:solidFill>
                  <a:srgbClr val="002060"/>
                </a:solidFill>
              </a:rPr>
              <a:t>Ролевые </a:t>
            </a:r>
            <a:r>
              <a:rPr lang="ru-RU" sz="2700" dirty="0">
                <a:solidFill>
                  <a:srgbClr val="002060"/>
                </a:solidFill>
              </a:rPr>
              <a:t>и деловые игры.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Упражнения </a:t>
            </a:r>
            <a:r>
              <a:rPr lang="ru-RU" sz="2700" dirty="0">
                <a:solidFill>
                  <a:srgbClr val="002060"/>
                </a:solidFill>
              </a:rPr>
              <a:t>на групповую сплоченность.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Одной </a:t>
            </a:r>
            <a:r>
              <a:rPr lang="ru-RU" sz="2700" dirty="0">
                <a:solidFill>
                  <a:srgbClr val="002060"/>
                </a:solidFill>
              </a:rPr>
              <a:t>из распространенных форм профилактики и разрешения конфликтов является форма тренинга. </a:t>
            </a:r>
            <a:r>
              <a:rPr lang="ru-RU" sz="3600" dirty="0" err="1">
                <a:solidFill>
                  <a:srgbClr val="FF0000"/>
                </a:solidFill>
              </a:rPr>
              <a:t>Конфликтологический</a:t>
            </a:r>
            <a:r>
              <a:rPr lang="ru-RU" sz="3600" dirty="0">
                <a:solidFill>
                  <a:srgbClr val="FF0000"/>
                </a:solidFill>
              </a:rPr>
              <a:t> тренинг.</a:t>
            </a:r>
            <a:r>
              <a:rPr lang="ru-RU" sz="3600" b="1" dirty="0">
                <a:solidFill>
                  <a:srgbClr val="FF0000"/>
                </a:solidFill>
              </a:rPr>
              <a:t> </a:t>
            </a:r>
            <a:r>
              <a:rPr lang="ru-RU" sz="2700" b="1" i="1" dirty="0">
                <a:solidFill>
                  <a:srgbClr val="002060"/>
                </a:solidFill>
              </a:rPr>
              <a:t>Цель</a:t>
            </a:r>
            <a:r>
              <a:rPr lang="ru-RU" sz="2700" i="1" dirty="0">
                <a:solidFill>
                  <a:srgbClr val="002060"/>
                </a:solidFill>
              </a:rPr>
              <a:t>: </a:t>
            </a:r>
            <a:r>
              <a:rPr lang="ru-RU" sz="2700" dirty="0">
                <a:solidFill>
                  <a:srgbClr val="002060"/>
                </a:solidFill>
              </a:rPr>
              <a:t>предоставление возможности участникам тренинга получить опыт конструктивного решения конфликтных ситуаций. 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b="1" i="1" dirty="0">
                <a:solidFill>
                  <a:srgbClr val="002060"/>
                </a:solidFill>
              </a:rPr>
              <a:t>Задачи</a:t>
            </a:r>
            <a:r>
              <a:rPr lang="ru-RU" sz="2700" i="1" dirty="0">
                <a:solidFill>
                  <a:srgbClr val="002060"/>
                </a:solidFill>
              </a:rPr>
              <a:t>:</a:t>
            </a:r>
            <a:r>
              <a:rPr lang="ru-RU" sz="2700" dirty="0">
                <a:solidFill>
                  <a:srgbClr val="002060"/>
                </a:solidFill>
              </a:rPr>
              <a:t> обучение методам нахождения решения в конфликтных ситуациях; помочь участникам научиться непредвзято оценивать конфликтную ситуацию; помочь участникам скорректировать свое поведение в сторону снижения его </a:t>
            </a:r>
            <a:r>
              <a:rPr lang="ru-RU" sz="2700" dirty="0" err="1">
                <a:solidFill>
                  <a:srgbClr val="002060"/>
                </a:solidFill>
              </a:rPr>
              <a:t>конфликтогенности</a:t>
            </a:r>
            <a:r>
              <a:rPr lang="ru-RU" sz="2700" dirty="0">
                <a:solidFill>
                  <a:srgbClr val="002060"/>
                </a:solidFill>
              </a:rPr>
              <a:t> (снять конфликтность в личностно-эмоциональной сфере); сплочение коллектива, развитие умений и навыков командного взаимодействия.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</a:t>
            </a:r>
            <a:r>
              <a:rPr lang="ru-RU" sz="2700" dirty="0" err="1" smtClean="0">
                <a:solidFill>
                  <a:srgbClr val="002060"/>
                </a:solidFill>
              </a:rPr>
              <a:t>Арт-терапевтические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sz="2700" dirty="0">
                <a:solidFill>
                  <a:srgbClr val="002060"/>
                </a:solidFill>
              </a:rPr>
              <a:t>упражнения.</a:t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tf_middleman-300x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192688" cy="48245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2060"/>
                </a:solidFill>
              </a:rPr>
              <a:t>Причины: </a:t>
            </a:r>
            <a:r>
              <a:rPr lang="ru-RU" sz="2400" dirty="0">
                <a:solidFill>
                  <a:srgbClr val="002060"/>
                </a:solidFill>
              </a:rPr>
              <a:t>личная антипатия, несовпадение точек зрения по профессиональным вопросам, ревность к отношениям с родителями, детьми, ощущение собственной нереализованности.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410877_imag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6768752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— </a:t>
            </a:r>
            <a:r>
              <a:rPr lang="ru-RU" sz="31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>
                <a:solidFill>
                  <a:srgbClr val="002060"/>
                </a:solidFill>
              </a:rPr>
              <a:t>Причины</a:t>
            </a:r>
            <a:r>
              <a:rPr lang="ru-RU" sz="2200" dirty="0">
                <a:solidFill>
                  <a:srgbClr val="002060"/>
                </a:solidFill>
              </a:rPr>
              <a:t>: недостаточная заинтересованность педагога в реализации образовательных программ и в их результатах, игнорирование воспитателем предложений старшего воспитателя, новых разработок. Отсутствие конструктивной модели взаимодействия старший воспитатель — </a:t>
            </a:r>
            <a:r>
              <a:rPr lang="ru-RU" sz="2200" dirty="0" err="1">
                <a:solidFill>
                  <a:srgbClr val="002060"/>
                </a:solidFill>
              </a:rPr>
              <a:t>воспитатель</a:t>
            </a:r>
            <a:r>
              <a:rPr lang="ru-RU" sz="2200" dirty="0">
                <a:solidFill>
                  <a:srgbClr val="002060"/>
                </a:solidFill>
              </a:rPr>
              <a:t>.</a:t>
            </a:r>
            <a:br>
              <a:rPr lang="ru-RU" sz="2200" dirty="0">
                <a:solidFill>
                  <a:srgbClr val="00206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konflikti-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0160" y="2060847"/>
            <a:ext cx="6583680" cy="39877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Заведующий — старший воспитатель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>
                <a:solidFill>
                  <a:srgbClr val="002060"/>
                </a:solidFill>
              </a:rPr>
              <a:t>Разногласия по поводу внедрения различных программ, игнорирование педагогических принципов и взглядов друг друга.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1327928278_otnosheniya-vzroslih-detei-i-roditele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00808"/>
            <a:ext cx="4536504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Администрация — воспитатель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>
                <a:solidFill>
                  <a:srgbClr val="002060"/>
                </a:solidFill>
              </a:rPr>
              <a:t>Завышенные требования и неадекватная оценка труда. Несоответствие деятельности воспитателя ожиданиям администрации, неудовлетворенность стилем руководства.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онфликт1-300x2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060849"/>
            <a:ext cx="5904656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/>
              <a:t>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родитель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2060"/>
                </a:solidFill>
              </a:rPr>
              <a:t>Разногласия по поводу психологических особенностей ребенка, неадекватного поведения ребенка в группе. Завышенные требования к ребенку, неадекватная оценка способностей ребенка, недостаточное внимание к ребенку.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troe_v_odnoi_lod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00808"/>
            <a:ext cx="7560840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Родитель — Администрация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002060"/>
                </a:solidFill>
              </a:rPr>
              <a:t>Недостаточная осведомленность родителя о деятельности ДОУ, специалистах и их деятельности. Недостаточная информированность администрации о семье.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ssora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9804" y="2060848"/>
            <a:ext cx="6804391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педагогического коллектива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/>
              <a:t> </a:t>
            </a:r>
            <a:r>
              <a:rPr lang="ru-RU" sz="2700" dirty="0" smtClean="0">
                <a:solidFill>
                  <a:srgbClr val="00B050"/>
                </a:solidFill>
              </a:rPr>
              <a:t>Можно использовать </a:t>
            </a:r>
            <a:r>
              <a:rPr lang="ru-RU" sz="2700" dirty="0">
                <a:solidFill>
                  <a:srgbClr val="00B050"/>
                </a:solidFill>
              </a:rPr>
              <a:t>следующие диагностические методики: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- </a:t>
            </a:r>
            <a:r>
              <a:rPr lang="ru-RU" sz="2700" dirty="0" smtClean="0">
                <a:solidFill>
                  <a:srgbClr val="002060"/>
                </a:solidFill>
              </a:rPr>
              <a:t>Методику </a:t>
            </a:r>
            <a:r>
              <a:rPr lang="ru-RU" sz="2700" dirty="0">
                <a:solidFill>
                  <a:srgbClr val="002060"/>
                </a:solidFill>
              </a:rPr>
              <a:t>определения индекса групповой сплоченности коллектива (</a:t>
            </a:r>
            <a:r>
              <a:rPr lang="ru-RU" sz="2700" dirty="0" err="1">
                <a:solidFill>
                  <a:srgbClr val="002060"/>
                </a:solidFill>
              </a:rPr>
              <a:t>Сишора</a:t>
            </a:r>
            <a:r>
              <a:rPr lang="ru-RU" sz="2700" dirty="0">
                <a:solidFill>
                  <a:srgbClr val="002060"/>
                </a:solidFill>
              </a:rPr>
              <a:t>).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Изучение </a:t>
            </a:r>
            <a:r>
              <a:rPr lang="ru-RU" sz="2700" dirty="0">
                <a:solidFill>
                  <a:srgbClr val="002060"/>
                </a:solidFill>
              </a:rPr>
              <a:t>психологического климата коллектива (карта-схема </a:t>
            </a:r>
            <a:r>
              <a:rPr lang="ru-RU" sz="2700" dirty="0" err="1">
                <a:solidFill>
                  <a:srgbClr val="002060"/>
                </a:solidFill>
              </a:rPr>
              <a:t>Лутошкина</a:t>
            </a:r>
            <a:r>
              <a:rPr lang="ru-RU" sz="2700" dirty="0">
                <a:solidFill>
                  <a:srgbClr val="002060"/>
                </a:solidFill>
              </a:rPr>
              <a:t>).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Тест </a:t>
            </a:r>
            <a:r>
              <a:rPr lang="ru-RU" sz="2700" dirty="0">
                <a:solidFill>
                  <a:srgbClr val="002060"/>
                </a:solidFill>
              </a:rPr>
              <a:t>“Исследование особенностей реагирования в конфликтной ситуации” (К. Томаса).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</a:t>
            </a:r>
            <a:r>
              <a:rPr lang="ru-RU" sz="2700" dirty="0" err="1" smtClean="0">
                <a:solidFill>
                  <a:srgbClr val="002060"/>
                </a:solidFill>
              </a:rPr>
              <a:t>Опросник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sz="2700" dirty="0">
                <a:solidFill>
                  <a:srgbClr val="002060"/>
                </a:solidFill>
              </a:rPr>
              <a:t>“Взаимоотношения в педагогическом коллективе”.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Методику </a:t>
            </a:r>
            <a:r>
              <a:rPr lang="ru-RU" sz="2700" dirty="0">
                <a:solidFill>
                  <a:srgbClr val="002060"/>
                </a:solidFill>
              </a:rPr>
              <a:t>диагностики межличностных отношений Т. </a:t>
            </a:r>
            <a:r>
              <a:rPr lang="ru-RU" sz="2700" dirty="0" err="1">
                <a:solidFill>
                  <a:srgbClr val="002060"/>
                </a:solidFill>
              </a:rPr>
              <a:t>Лири</a:t>
            </a:r>
            <a:r>
              <a:rPr lang="ru-RU" sz="2700" dirty="0">
                <a:solidFill>
                  <a:srgbClr val="002060"/>
                </a:solidFill>
              </a:rPr>
              <a:t>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Изучение </a:t>
            </a:r>
            <a:r>
              <a:rPr lang="ru-RU" sz="2700" dirty="0">
                <a:solidFill>
                  <a:srgbClr val="002060"/>
                </a:solidFill>
              </a:rPr>
              <a:t>привлекательности работы (ПТР-1).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Диагностика </a:t>
            </a:r>
            <a:r>
              <a:rPr lang="ru-RU" sz="2700" dirty="0" err="1">
                <a:solidFill>
                  <a:srgbClr val="002060"/>
                </a:solidFill>
              </a:rPr>
              <a:t>срабатываемости</a:t>
            </a:r>
            <a:r>
              <a:rPr lang="ru-RU" sz="2700" dirty="0">
                <a:solidFill>
                  <a:srgbClr val="002060"/>
                </a:solidFill>
              </a:rPr>
              <a:t> и совместимости.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Методику </a:t>
            </a:r>
            <a:r>
              <a:rPr lang="ru-RU" sz="2700" dirty="0">
                <a:solidFill>
                  <a:srgbClr val="002060"/>
                </a:solidFill>
              </a:rPr>
              <a:t>определения стиля руководства трудовым коллективом.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- Диагностику </a:t>
            </a:r>
            <a:r>
              <a:rPr lang="ru-RU" sz="2700" dirty="0">
                <a:solidFill>
                  <a:srgbClr val="002060"/>
                </a:solidFill>
              </a:rPr>
              <a:t>доминирующей стратегии психологической защиты.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242</Words>
  <Application>Microsoft Office PowerPoint</Application>
  <PresentationFormat>Экран (4:3)</PresentationFormat>
  <Paragraphs>39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Профилактика конфликтов в педагогическом коллективе детского сада</vt:lpstr>
      <vt:lpstr> Конфликт — это противоречие, воспринимаемое человеком как значимая для него психологическая проблема, требующая своего разрешения и вызывающая активность, направленную на его преодоление.</vt:lpstr>
      <vt:lpstr> Воспитатель — воспитатель Причины: личная антипатия, несовпадение точек зрения по профессиональным вопросам, ревность к отношениям с родителями, детьми, ощущение собственной нереализованности. </vt:lpstr>
      <vt:lpstr>  Старший воспитатель — воспитатель Причины: недостаточная заинтересованность педагога в реализации образовательных программ и в их результатах, игнорирование воспитателем предложений старшего воспитателя, новых разработок. Отсутствие конструктивной модели взаимодействия старший воспитатель — воспитатель. </vt:lpstr>
      <vt:lpstr>  Заведующий — старший воспитатель Разногласия по поводу внедрения различных программ, игнорирование педагогических принципов и взглядов друг друга. </vt:lpstr>
      <vt:lpstr> Администрация — воспитатель Завышенные требования и неадекватная оценка труда. Несоответствие деятельности воспитателя ожиданиям администрации, неудовлетворенность стилем руководства. </vt:lpstr>
      <vt:lpstr>  Воспитатель — родитель Разногласия по поводу психологических особенностей ребенка, неадекватного поведения ребенка в группе. Завышенные требования к ребенку, неадекватная оценка способностей ребенка, недостаточное внимание к ребенку. </vt:lpstr>
      <vt:lpstr>  Родитель — Администрация Недостаточная осведомленность родителя о деятельности ДОУ, специалистах и их деятельности. Недостаточная информированность администрации о семье. </vt:lpstr>
      <vt:lpstr>                    Изучение педагогического коллектива.  Можно использовать следующие диагностические методики: - Методику определения индекса групповой сплоченности коллектива (Сишора). - Изучение психологического климата коллектива (карта-схема Лутошкина). - Тест “Исследование особенностей реагирования в конфликтной ситуации” (К. Томаса). - Опросник “Взаимоотношения в педагогическом коллективе”. - Методику диагностики межличностных отношений Т. Лири. - Изучение привлекательности работы (ПТР-1). - Диагностика срабатываемости и совместимости. - Методику определения стиля руководства трудовым коллективом. - Диагностику доминирующей стратегии психологической защиты. </vt:lpstr>
      <vt:lpstr>  1. Развитие сплоченности коллектива: совместные мероприятия; мобилизация сил членов коллектива на решение проблемы; делегирование полномочий; тренинг. </vt:lpstr>
      <vt:lpstr> 2. Работа с личностными проблемами: направление к специалисту; тренинговые занятия (развитие навыков ауторелаксации, коммуникативных навыков и т. д.); подключение администрации с разрешения </vt:lpstr>
      <vt:lpstr>                 Рекомендации руководителю по снижению конфликтности с подчиненными - Объективно оценивать труд своих подчиненных. - Проявлять заботу, по отношению к ним. - Не злоупотреблять официальной властью. - Эффективно использовать метод убеждения. - Совершенствовать стиль своей организации работы с подчиненными. - Информировать всех педагогов при распределении премий, надбавок к заработной плате (социальная справедливость и гласность). - Предупреждать и устранять межличностные конфликты. </vt:lpstr>
      <vt:lpstr>        Тактика поведения педагогов в ситуации служебного конфликта В случае служебного конфликта можно пользоваться следующими приемами его разрешения </vt:lpstr>
      <vt:lpstr>       1. Уясните ситуацию, ответив себе на вопросы:</vt:lpstr>
      <vt:lpstr>2. Первому сделать шаг к нормализации отношений.</vt:lpstr>
      <vt:lpstr>3. Прибегнуть к мнению третьего, </vt:lpstr>
      <vt:lpstr>                  Реагирование на конфликтное поведение  - Главное — внутреннее принципиальное отношение. - Мудрость. Мудрый человек, не зависимо от возраста на все смотрит сверху и широко, агрессивность среди людей - явление естественное и реагировать на каждый выпад будет себе дороже.  - Понимание другого. Почему человек ведет себя конфликтно? Причин может быть множество. Но скорее всего он не может справиться с какой-либо ситуацией. Поймите его, помогите ему или просто пройдите мимо. - Внутренняя безмятежность и сохранение достоинства. Душевно здоровый человек унижен и оскорблен быть не можетЕсли вы знаете себе цену, с чего вы поверите словам другого? И из лимона можно сделать лимонад: обратите внимание на то, как воспринимают вас окружающие, что особо подмечают. - Ваша ответная агрессия — неконструктивна. Как правило, она вызывает ответную агрессию. - Миролюбие — ваш союзник. - Будьте готовы признать свою вину. Пока вы считаете виновным другого, он будет защищаться и видеть виновным только вас. - Не будьте мстительны. Человек, плохой для вас, абсолютно может не являться таковым для других. </vt:lpstr>
      <vt:lpstr>Общие рекомендации по решению конфликтной ситуации</vt:lpstr>
      <vt:lpstr>Слайд 19</vt:lpstr>
      <vt:lpstr>Слайд 20</vt:lpstr>
      <vt:lpstr>Слайд 21</vt:lpstr>
      <vt:lpstr>Разработать варианты решений.</vt:lpstr>
      <vt:lpstr>Принять согласованное решение</vt:lpstr>
      <vt:lpstr>Реализовать принятое решение на практике</vt:lpstr>
      <vt:lpstr>Упражнения, способствующие профилактике и разрешению конфликтов.</vt:lpstr>
      <vt:lpstr>                  Использование метода игрового моделирования проблемных ситуаций.  При этом воспитателям чаще всего предлагается конкретная ситуация из практики работы с детьми, в которой педагог должен принять педагогически правильное решение. Данный метод помогает выбрать наиболее обоснованный выход из множества предложенных моделей развития событий. А это возможно только в том случае, если глубоко и всесторонне проанализировать предложенную ситуацию, сравнить различные варианты, обосновать выбранное решение.</vt:lpstr>
      <vt:lpstr>                 - Ролевые и деловые игры. - Упражнения на групповую сплоченность. - Одной из распространенных форм профилактики и разрешения конфликтов является форма тренинга. Конфликтологический тренинг. Цель: предоставление возможности участникам тренинга получить опыт конструктивного решения конфликтных ситуаций.  Задачи: обучение методам нахождения решения в конфликтных ситуациях; помочь участникам научиться непредвзято оценивать конфликтную ситуацию; помочь участникам скорректировать свое поведение в сторону снижения его конфликтогенности (снять конфликтность в личностно-эмоциональной сфере); сплочение коллектива, развитие умений и навыков командного взаимодействия. - Арт-терапевтические упражнения.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конфликтов в педагогическом коллективе детского сада</dc:title>
  <dc:creator>мама</dc:creator>
  <cp:lastModifiedBy>мама</cp:lastModifiedBy>
  <cp:revision>29</cp:revision>
  <dcterms:created xsi:type="dcterms:W3CDTF">2013-03-13T15:35:21Z</dcterms:created>
  <dcterms:modified xsi:type="dcterms:W3CDTF">2013-03-20T10:31:09Z</dcterms:modified>
</cp:coreProperties>
</file>