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44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8C4A6F48-DF47-435F-B159-EB72855D9038}" type="datetimeFigureOut">
              <a:rPr lang="ru-RU" smtClean="0"/>
              <a:pPr/>
              <a:t>20.03.2013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05738EA-7DB7-478A-91E3-8F548C3EDDE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642917"/>
            <a:ext cx="8465484" cy="1857389"/>
          </a:xfrm>
        </p:spPr>
        <p:txBody>
          <a:bodyPr>
            <a:normAutofit fontScale="90000"/>
          </a:bodyPr>
          <a:lstStyle/>
          <a:p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sz="53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sz="5300" dirty="0" smtClean="0">
                <a:solidFill>
                  <a:schemeClr val="accent1">
                    <a:lumMod val="50000"/>
                  </a:schemeClr>
                </a:solidFill>
              </a:rPr>
              <a:t>Внеклассное мероприятие</a:t>
            </a:r>
            <a:r>
              <a:rPr lang="ru-RU" sz="67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33600" y="2428868"/>
            <a:ext cx="6867556" cy="4143404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Традиции народной культуры.</a:t>
            </a:r>
          </a:p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«Именины </a:t>
            </a:r>
          </a:p>
          <a:p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домового»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" name="Рисунок 4" descr="DSC0170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179637"/>
            <a:ext cx="4785995" cy="3642995"/>
          </a:xfrm>
          <a:prstGeom prst="rect">
            <a:avLst/>
          </a:prstGeom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DSC01725.JPG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428604"/>
            <a:ext cx="4040188" cy="3030141"/>
          </a:xfrm>
        </p:spPr>
      </p:pic>
      <p:pic>
        <p:nvPicPr>
          <p:cNvPr id="8" name="Содержимое 7" descr="DSC01728.JPG"/>
          <p:cNvPicPr>
            <a:picLocks noGrp="1" noChangeAspect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28604"/>
            <a:ext cx="4041775" cy="3031331"/>
          </a:xfrm>
        </p:spPr>
      </p:pic>
      <p:pic>
        <p:nvPicPr>
          <p:cNvPr id="9" name="Рисунок 8" descr="DSC0173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1760" y="3107530"/>
            <a:ext cx="4660538" cy="349540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285728"/>
            <a:ext cx="4038600" cy="302895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38600" cy="5386406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II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. Группа: </a:t>
            </a:r>
            <a:r>
              <a:rPr lang="ru-RU" sz="3600" dirty="0" err="1" smtClean="0">
                <a:solidFill>
                  <a:schemeClr val="tx2">
                    <a:lumMod val="10000"/>
                  </a:schemeClr>
                </a:solidFill>
              </a:rPr>
              <a:t>познакомив-шись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 с кулинарными традициями на Руси, училась готовить пряничное тесто и изделия из него.</a:t>
            </a:r>
          </a:p>
          <a:p>
            <a:endParaRPr lang="ru-RU" dirty="0"/>
          </a:p>
        </p:txBody>
      </p:sp>
      <p:pic>
        <p:nvPicPr>
          <p:cNvPr id="6" name="Рисунок 5" descr="DSC0157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357562"/>
            <a:ext cx="4071966" cy="3053974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58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214290"/>
            <a:ext cx="4038600" cy="3028950"/>
          </a:xfrm>
        </p:spPr>
      </p:pic>
      <p:pic>
        <p:nvPicPr>
          <p:cNvPr id="6" name="Содержимое 5" descr="DSC01590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038600" cy="3028950"/>
          </a:xfrm>
        </p:spPr>
      </p:pic>
      <p:pic>
        <p:nvPicPr>
          <p:cNvPr id="7" name="Рисунок 6" descr="DSC01603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286124"/>
            <a:ext cx="4095747" cy="3071810"/>
          </a:xfrm>
          <a:prstGeom prst="rect">
            <a:avLst/>
          </a:prstGeom>
        </p:spPr>
      </p:pic>
      <p:pic>
        <p:nvPicPr>
          <p:cNvPr id="8" name="Рисунок 7" descr="DSC016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86124"/>
            <a:ext cx="4071934" cy="305395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61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42852"/>
            <a:ext cx="4038600" cy="3028950"/>
          </a:xfrm>
        </p:spPr>
      </p:pic>
      <p:pic>
        <p:nvPicPr>
          <p:cNvPr id="6" name="Содержимое 5" descr="DSC01628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14290"/>
            <a:ext cx="4038600" cy="3028950"/>
          </a:xfrm>
        </p:spPr>
      </p:pic>
      <p:pic>
        <p:nvPicPr>
          <p:cNvPr id="7" name="Рисунок 6" descr="DSC0163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3214686"/>
            <a:ext cx="4071934" cy="3053951"/>
          </a:xfrm>
          <a:prstGeom prst="rect">
            <a:avLst/>
          </a:prstGeom>
        </p:spPr>
      </p:pic>
      <p:pic>
        <p:nvPicPr>
          <p:cNvPr id="8" name="Рисунок 7" descr="DSC016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286124"/>
            <a:ext cx="4071966" cy="3053975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III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. Группа: изучив значение оберегов, приступили к их изготовлению.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Содержимое 4" descr="DSC01673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500174"/>
            <a:ext cx="4038600" cy="3028950"/>
          </a:xfrm>
        </p:spPr>
      </p:pic>
      <p:pic>
        <p:nvPicPr>
          <p:cNvPr id="6" name="Содержимое 5" descr="DSC01681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3071810"/>
            <a:ext cx="4038600" cy="302895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67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14290"/>
            <a:ext cx="4038600" cy="3028950"/>
          </a:xfrm>
        </p:spPr>
      </p:pic>
      <p:pic>
        <p:nvPicPr>
          <p:cNvPr id="6" name="Содержимое 5" descr="DSC0169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214290"/>
            <a:ext cx="4038600" cy="3028950"/>
          </a:xfrm>
        </p:spPr>
      </p:pic>
      <p:pic>
        <p:nvPicPr>
          <p:cNvPr id="7" name="Рисунок 6" descr="DSC01699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9" y="3357538"/>
            <a:ext cx="4000528" cy="3000396"/>
          </a:xfrm>
          <a:prstGeom prst="rect">
            <a:avLst/>
          </a:prstGeom>
        </p:spPr>
      </p:pic>
      <p:pic>
        <p:nvPicPr>
          <p:cNvPr id="8" name="Рисунок 7" descr="DSC0170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357562"/>
            <a:ext cx="4000496" cy="300037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0170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5"/>
            <a:ext cx="4796733" cy="3597549"/>
          </a:xfrm>
        </p:spPr>
      </p:pic>
      <p:pic>
        <p:nvPicPr>
          <p:cNvPr id="6" name="Содержимое 5" descr="DSC0170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912" y="2780928"/>
            <a:ext cx="4970663" cy="3727997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86472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tx2">
                    <a:lumMod val="10000"/>
                  </a:schemeClr>
                </a:solidFill>
              </a:rPr>
              <a:t>IV</a:t>
            </a:r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. Группа: занималась музыкальным оформлением праздника, изучала народные танцы, песни, частушки.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Содержимое 4" descr="DSC01722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836321"/>
            <a:ext cx="4464496" cy="334837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4" descr="DSC01714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4286280" cy="3214710"/>
          </a:xfrm>
        </p:spPr>
      </p:pic>
      <p:pic>
        <p:nvPicPr>
          <p:cNvPr id="11" name="Содержимое 5" descr="DSC01724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6259" y="142852"/>
            <a:ext cx="4381531" cy="3286148"/>
          </a:xfrm>
        </p:spPr>
      </p:pic>
      <p:pic>
        <p:nvPicPr>
          <p:cNvPr id="5" name="Рисунок 4" descr="DSC0171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068960"/>
            <a:ext cx="4785995" cy="358965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6000" dirty="0" smtClean="0">
                <a:solidFill>
                  <a:schemeClr val="tx2">
                    <a:lumMod val="25000"/>
                  </a:schemeClr>
                </a:solidFill>
              </a:rPr>
              <a:t>ЦЕЛЬ:</a:t>
            </a:r>
            <a:endParaRPr lang="ru-RU" sz="6000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Возрождение интереса к обрядам и традициям наших предков.</a:t>
            </a:r>
          </a:p>
          <a:p>
            <a:r>
              <a:rPr lang="ru-RU" sz="4000" dirty="0" smtClean="0">
                <a:solidFill>
                  <a:schemeClr val="tx2">
                    <a:lumMod val="10000"/>
                  </a:schemeClr>
                </a:solidFill>
              </a:rPr>
              <a:t>Воспитание у детей уважения к культуре прошлого своего народа , как к основе нравственности.</a:t>
            </a:r>
            <a:endParaRPr lang="ru-RU" sz="40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ЗАДАЧИ: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58204" cy="47149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Дать представление о народном календарном празднике «Ефремов день» или «Именины Домового», через инсценированное музыкальное мероприятие.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Познакомить учащихся с традициями и обычаями этого праздника.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Раскрыть образ домового, как хозяина дома.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Познакомить с пряничной традицией на Руси.</a:t>
            </a:r>
          </a:p>
          <a:p>
            <a:r>
              <a:rPr lang="ru-RU" sz="2800" dirty="0" smtClean="0">
                <a:solidFill>
                  <a:schemeClr val="tx2">
                    <a:lumMod val="10000"/>
                  </a:schemeClr>
                </a:solidFill>
              </a:rPr>
              <a:t>Отметить значение домашних оберегов.</a:t>
            </a:r>
            <a:endParaRPr lang="ru-RU" sz="2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2">
                    <a:lumMod val="50000"/>
                  </a:schemeClr>
                </a:solidFill>
              </a:rPr>
              <a:t>Современные технологии:</a:t>
            </a:r>
            <a:endParaRPr lang="ru-RU" sz="4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ПРОЕКТНАЯ ДЕЯТЕЛЬНОСТЬ.</a:t>
            </a:r>
          </a:p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ИНФОРМАЦИОННЫЕ ТЕХНОЛОГИИ.</a:t>
            </a:r>
          </a:p>
          <a:p>
            <a:r>
              <a:rPr lang="ru-RU" sz="4800" dirty="0" smtClean="0">
                <a:solidFill>
                  <a:schemeClr val="tx2">
                    <a:lumMod val="10000"/>
                  </a:schemeClr>
                </a:solidFill>
              </a:rPr>
              <a:t>ИНТЕГРАЦИОННЫЕ ТЕХНОЛОГИИ.</a:t>
            </a:r>
            <a:endParaRPr lang="ru-RU" sz="48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этап: Организационный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Была создана творческая группа для поиска информации о народных традициях, обычаях, обрядах и выбора одного из народных праздников для проведения мероприятия. 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6" name="Содержимое 5" descr="коммерсанты 004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2786058"/>
            <a:ext cx="4038600" cy="2609455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Используя интернет, учащиеся нашли необходимую для себя информацию, проанализировали ее и самостоятельно выбрали тему проекта – внеклассное мероприятие «Именины Домового»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7" name="Содержимое 4" descr="коммерсанты 003.jpg"/>
          <p:cNvPicPr>
            <a:picLocks noGrp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569110"/>
            <a:ext cx="4038600" cy="2680217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II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этап. Планирование: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Определили задачи.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Создали творческие группы.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Выработали план действий.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Провели аналитическую деятельность: что уже есть, а что надо доработать и как надо действовать.</a:t>
            </a: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          На протяжении всей деятельности учитель помогает в постановке целей, корректирует работу. Следит за действием учащихся.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III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ЭТАП. ИССЛЕДОВАНИЕ: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Начиная работать над проектом учащиеся вспоминают изученный ранее материал и ищут новый.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Обсуждают, анализируют и выбирают наиболее актуальный.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Составляют последовательность технологических операций.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 build="p"/>
      <p:bldP spid="3" grpI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74670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IV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. ЭТАП. Практическая деятельность. Каждая группа имеет определенную задачу.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143116"/>
            <a:ext cx="4038600" cy="4029084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2">
                    <a:lumMod val="10000"/>
                  </a:schemeClr>
                </a:solidFill>
              </a:rPr>
              <a:t>I</a:t>
            </a:r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 группа: работала над костюмами и мотивами национального рукоделия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Содержимое 4" descr="DSC01732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3" y="2143116"/>
            <a:ext cx="4857784" cy="3643338"/>
          </a:xfr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147</TotalTime>
  <Words>307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Литейная</vt:lpstr>
      <vt:lpstr>    Внеклассное мероприятие  </vt:lpstr>
      <vt:lpstr>ЦЕЛЬ:</vt:lpstr>
      <vt:lpstr>ЗАДАЧИ:</vt:lpstr>
      <vt:lpstr>Современные технологии:</vt:lpstr>
      <vt:lpstr>I этап: Организационный</vt:lpstr>
      <vt:lpstr>Презентация PowerPoint</vt:lpstr>
      <vt:lpstr>II этап. Планирование:</vt:lpstr>
      <vt:lpstr>III. ЭТАП. ИССЛЕДОВАНИЕ:</vt:lpstr>
      <vt:lpstr>IV. ЭТАП. Практическая деятельность. Каждая группа имеет определенную задачу.</vt:lpstr>
      <vt:lpstr>Презентация PowerPoint</vt:lpstr>
      <vt:lpstr>Презентация PowerPoint</vt:lpstr>
      <vt:lpstr>Презентация PowerPoint</vt:lpstr>
      <vt:lpstr>Презентация PowerPoint</vt:lpstr>
      <vt:lpstr>III. Группа: изучив значение оберегов, приступили к их изготовлению.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 </dc:title>
  <dc:creator>Admin</dc:creator>
  <cp:lastModifiedBy>User</cp:lastModifiedBy>
  <cp:revision>18</cp:revision>
  <dcterms:created xsi:type="dcterms:W3CDTF">2010-12-05T13:57:13Z</dcterms:created>
  <dcterms:modified xsi:type="dcterms:W3CDTF">2013-03-20T16:01:02Z</dcterms:modified>
</cp:coreProperties>
</file>