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20881B-EF3C-4B73-9239-B1D114399A8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105641-ED8D-4C8E-B9B3-2ED54B844E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214841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4000" dirty="0" smtClean="0"/>
              <a:t>Тема: «Дети с нарушением </a:t>
            </a:r>
            <a:r>
              <a:rPr lang="ru-RU" sz="4000" dirty="0" err="1" smtClean="0"/>
              <a:t>опорно</a:t>
            </a:r>
            <a:r>
              <a:rPr lang="ru-RU" sz="4000" dirty="0" smtClean="0"/>
              <a:t>- двигательного аппарата».</a:t>
            </a:r>
            <a:br>
              <a:rPr lang="ru-RU" sz="4000" dirty="0" smtClean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150019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Выполнил:</a:t>
            </a:r>
            <a:r>
              <a:rPr lang="ru-RU" sz="1400" b="1" dirty="0">
                <a:solidFill>
                  <a:schemeClr val="tx1"/>
                </a:solidFill>
              </a:rPr>
              <a:t> </a:t>
            </a:r>
            <a:r>
              <a:rPr lang="ru-RU" sz="1400" dirty="0">
                <a:solidFill>
                  <a:schemeClr val="tx1"/>
                </a:solidFill>
              </a:rPr>
              <a:t>Шикунова Людмила Олеговна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Москва </a:t>
            </a:r>
            <a:r>
              <a:rPr lang="ru-RU" sz="1400" dirty="0" smtClean="0">
                <a:solidFill>
                  <a:schemeClr val="tx1"/>
                </a:solidFill>
              </a:rPr>
              <a:t>2012-2013 г. 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2-tub-ru.yandex.net/i?id=64416809-52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20002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Профилактика нарушений опорно-двигательного аппарата у дошкольников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Актуальность данной проблемы обусловлена значительной распространенностью заболеваний костно-мышечной системы у детей.</a:t>
            </a:r>
          </a:p>
          <a:p>
            <a:pPr>
              <a:buNone/>
            </a:pPr>
            <a:r>
              <a:rPr lang="ru-RU" sz="1800" dirty="0" smtClean="0"/>
              <a:t>     При обследовании 6-7-летних детей по данным статистики обнаруживается нарушение осанки в 34% случаев. К 8-летнему возрасту это число увеличивается до 60%, к концу обучения в школе 82% выпускников по данным диспансеризации имеют заболевания опорно-двигательного аппарата разной степени выраженности.</a:t>
            </a:r>
          </a:p>
          <a:p>
            <a:r>
              <a:rPr lang="ru-RU" sz="1800" b="1" i="1" dirty="0" smtClean="0">
                <a:solidFill>
                  <a:schemeClr val="tx2">
                    <a:lumMod val="50000"/>
                  </a:schemeClr>
                </a:solidFill>
              </a:rPr>
              <a:t>Развитие костной системы:</a:t>
            </a: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dirty="0" smtClean="0"/>
              <a:t>     Формирование скелета продолжается до 18-20 лет. Скелет дошкольников еще не обладает достаточной прочностью и легко подвергается деформациям  под влиянием неблагоприятных внешних воздействий: узкая неудобная обувь; неправильное положение тела во время сна; длительное нахождение в одной позе и др.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Интенсивное утолщение стенок костей идет до 6-7 лет. Окостенение скелета (заменяя хрящевой ткани на костную) идет неравномерно: окостенение кистей заканчивается в 6-7 лет, а стопы к 20 годам, поэтому напряженная ручная работа в детском возрасте, ношение неудобной обуви ведет к искривлениям костей, нарушениям работы суставов.</a:t>
            </a:r>
          </a:p>
          <a:p>
            <a:pPr>
              <a:buNone/>
            </a:pPr>
            <a:r>
              <a:rPr lang="ru-RU" sz="1800" dirty="0" smtClean="0"/>
              <a:t>      До 12 лет позвоночник ребенка очень эластичен и легко подвержен искривлениям в неблагоприятных условиях развития.</a:t>
            </a:r>
          </a:p>
          <a:p>
            <a:pPr>
              <a:buNone/>
            </a:pPr>
            <a:r>
              <a:rPr lang="ru-RU" sz="1800" dirty="0" smtClean="0"/>
              <a:t>     Особое значение для правильного формирования скелета имеет полноценное и богатое витаминами и микроэлементами питание. В противном случае из-за недостатка необходимых веществ возможно развитие рахита – заболевания, связанного с деформациями костей скелета, таких как искривление ног, деформации позвоночника, грудной клетки, свода стопы и т.д.</a:t>
            </a:r>
          </a:p>
          <a:p>
            <a:r>
              <a:rPr lang="ru-RU" sz="1800" b="1" i="1" dirty="0" smtClean="0">
                <a:solidFill>
                  <a:schemeClr val="tx2">
                    <a:lumMod val="50000"/>
                  </a:schemeClr>
                </a:solidFill>
              </a:rPr>
              <a:t>Осанка:</a:t>
            </a: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dirty="0" smtClean="0"/>
              <a:t>     Осанкой называется правильная поза, которую занимает тело человека, находясь в спокойном положении стоя.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/>
              <a:t>     Нормальная осанка характеризуется следующими признаками:</a:t>
            </a:r>
          </a:p>
          <a:p>
            <a:pPr lvl="0"/>
            <a:r>
              <a:rPr lang="ru-RU" sz="1800" dirty="0" smtClean="0"/>
              <a:t>Центральные оси туловища и головы совпадают и находятся перпендикулярно полу.</a:t>
            </a:r>
          </a:p>
          <a:p>
            <a:pPr lvl="0"/>
            <a:r>
              <a:rPr lang="ru-RU" sz="1800" dirty="0" smtClean="0"/>
              <a:t>Тазобедренные и коленные суставы разогнуты.</a:t>
            </a:r>
          </a:p>
          <a:p>
            <a:pPr lvl="0"/>
            <a:r>
              <a:rPr lang="ru-RU" sz="1800" dirty="0" smtClean="0"/>
              <a:t>Изгибы позвоночника умеренно выражены.</a:t>
            </a:r>
          </a:p>
          <a:p>
            <a:pPr lvl="0"/>
            <a:r>
              <a:rPr lang="ru-RU" sz="1800" dirty="0" smtClean="0"/>
              <a:t>Плечи умеренно развернуты и слегка опущены.</a:t>
            </a:r>
          </a:p>
          <a:p>
            <a:pPr lvl="0"/>
            <a:r>
              <a:rPr lang="ru-RU" sz="1800" dirty="0" smtClean="0"/>
              <a:t>Лопатки симметричны и не выдаются.</a:t>
            </a:r>
          </a:p>
          <a:p>
            <a:pPr lvl="0"/>
            <a:r>
              <a:rPr lang="ru-RU" sz="1800" dirty="0" smtClean="0"/>
              <a:t>Грудная клетка цилиндрическая, умеренно выступает вперед.</a:t>
            </a:r>
          </a:p>
          <a:p>
            <a:pPr lvl="0"/>
            <a:r>
              <a:rPr lang="ru-RU" sz="1800" dirty="0" smtClean="0"/>
              <a:t>Живот плоский и равномерно умеренно выпуклый.</a:t>
            </a:r>
          </a:p>
          <a:p>
            <a:pPr>
              <a:buNone/>
            </a:pPr>
            <a:r>
              <a:rPr lang="ru-RU" sz="1800" dirty="0" smtClean="0"/>
              <a:t>При дефектах осанки наблюдаются изменения изгибов позвоночника, плеч, лопаток, грудной клетки, живота. Наиболее распространенный из всех видов деформаций – сколиоз – боковое искривление позвоночника. Визуально это можно определить асимметричным положением лопаток, головы, грудной клетки. Иногда можно даже наблюдать реберный горб. Асимметрия лопаток – начальная стадия сколиоза. При этом состоянии углы лопаток находятся на разном уровне, одно из плеч может быть опущено.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Причины формирования неправильной осанки:</a:t>
            </a:r>
          </a:p>
          <a:p>
            <a:pPr lvl="0"/>
            <a:r>
              <a:rPr lang="ru-RU" sz="1800" dirty="0" smtClean="0"/>
              <a:t>Ослабление, плохое развитие мышечной массы плечевого пояса.</a:t>
            </a:r>
          </a:p>
          <a:p>
            <a:pPr lvl="0"/>
            <a:r>
              <a:rPr lang="ru-RU" sz="1800" dirty="0" smtClean="0"/>
              <a:t>Отставание развития мышц от темпов роста скелета.</a:t>
            </a:r>
          </a:p>
          <a:p>
            <a:pPr lvl="0"/>
            <a:r>
              <a:rPr lang="ru-RU" sz="1800" dirty="0" smtClean="0"/>
              <a:t>Неправильная поза ребенка во время сна, игр, чтения, рисования и т.д.</a:t>
            </a:r>
          </a:p>
          <a:p>
            <a:pPr lvl="0"/>
            <a:r>
              <a:rPr lang="ru-RU" sz="1800" dirty="0" smtClean="0"/>
              <a:t>Дефицит витамина D и кальция в организме.</a:t>
            </a:r>
          </a:p>
          <a:p>
            <a:pPr>
              <a:buNone/>
            </a:pPr>
            <a:r>
              <a:rPr lang="ru-RU" sz="1800" dirty="0" smtClean="0"/>
              <a:t>     Нарушение осанки в свою очередь сказывается на многих функциях организма. Дети с неправильной осанкой отстают в физическом развитии, нарушаются функции дыхания и сна, т.к. изменяется положение внутренних органов. Снижается амортизация позвоночных дисков, т.е. все удары, нагрузки на позвоночник не гасятся, а передаются на костный скелет и деформируют позвонки. Это чревато микротравмами головного мозга, что ведет к головным болям, снижению функции памяти, внимания, пониженной работоспособности.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</a:t>
            </a:r>
            <a:r>
              <a:rPr lang="ru-RU" sz="1800" b="1" dirty="0" smtClean="0"/>
              <a:t>Для формирования правильной осанки полезно:</a:t>
            </a:r>
          </a:p>
          <a:p>
            <a:pPr lvl="0"/>
            <a:r>
              <a:rPr lang="ru-RU" sz="1800" dirty="0" smtClean="0"/>
              <a:t>Занятия плаванием.</a:t>
            </a:r>
          </a:p>
          <a:p>
            <a:pPr lvl="0"/>
            <a:r>
              <a:rPr lang="ru-RU" sz="1800" dirty="0" smtClean="0"/>
              <a:t>Ношение предметов на голове.</a:t>
            </a:r>
          </a:p>
          <a:p>
            <a:pPr lvl="0"/>
            <a:r>
              <a:rPr lang="ru-RU" sz="1800" dirty="0" smtClean="0"/>
              <a:t>Стойка у стены спиной.</a:t>
            </a:r>
          </a:p>
          <a:p>
            <a:pPr lvl="0"/>
            <a:r>
              <a:rPr lang="ru-RU" sz="1800" dirty="0" smtClean="0"/>
              <a:t>Тренировка координации движений (упражнения «ласточка», равновесие на одной ноге, ходьба по бревну).</a:t>
            </a:r>
          </a:p>
          <a:p>
            <a:pPr lvl="0"/>
            <a:r>
              <a:rPr lang="ru-RU" sz="1800" dirty="0" smtClean="0"/>
              <a:t>Физическое воспитание, обеспечивающее развитие мышечной системы.</a:t>
            </a:r>
          </a:p>
          <a:p>
            <a:pPr lvl="0"/>
            <a:r>
              <a:rPr lang="ru-RU" sz="1800" dirty="0" smtClean="0"/>
              <a:t>Обеспечение достаточной двигательной активности детей (утренняя гимнастика, подвижные игры, </a:t>
            </a:r>
            <a:r>
              <a:rPr lang="ru-RU" sz="1800" dirty="0" err="1" smtClean="0"/>
              <a:t>физкультпаузы</a:t>
            </a:r>
            <a:r>
              <a:rPr lang="ru-RU" sz="1800" dirty="0" smtClean="0"/>
              <a:t>, как можно меньше статических поз).</a:t>
            </a:r>
          </a:p>
          <a:p>
            <a:pPr lvl="0"/>
            <a:r>
              <a:rPr lang="ru-RU" sz="1800" dirty="0" smtClean="0"/>
              <a:t>Своевременное определение детей группы риска и направление их к специалисту.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Для формирования правильной осанки вредно:</a:t>
            </a:r>
          </a:p>
          <a:p>
            <a:pPr lvl="0"/>
            <a:r>
              <a:rPr lang="ru-RU" sz="1800" dirty="0" smtClean="0"/>
              <a:t>Катание на велосипеде, низко нагнувшись к рулю.</a:t>
            </a:r>
          </a:p>
          <a:p>
            <a:pPr lvl="0"/>
            <a:r>
              <a:rPr lang="ru-RU" sz="1800" dirty="0" smtClean="0"/>
              <a:t>Катание на самокате.</a:t>
            </a:r>
          </a:p>
          <a:p>
            <a:pPr lvl="0"/>
            <a:r>
              <a:rPr lang="ru-RU" sz="1800" dirty="0" smtClean="0"/>
              <a:t>Поднимание тяжестей согнувшись.</a:t>
            </a:r>
          </a:p>
          <a:p>
            <a:pPr lvl="0"/>
            <a:r>
              <a:rPr lang="ru-RU" sz="1800" dirty="0" smtClean="0"/>
              <a:t>Удерживание тяжелых предметов на вытянутых руках.</a:t>
            </a:r>
          </a:p>
          <a:p>
            <a:pPr lvl="0"/>
            <a:r>
              <a:rPr lang="ru-RU" sz="1800" dirty="0" smtClean="0"/>
              <a:t>Несбалансированное питание, бедное необходимыми веществами и злоупотребление газированными напитками.</a:t>
            </a:r>
          </a:p>
          <a:p>
            <a:pPr lvl="0"/>
            <a:r>
              <a:rPr lang="ru-RU" sz="1800" dirty="0" smtClean="0"/>
              <a:t>Неровная поверхность кровати, мебели для сна.</a:t>
            </a:r>
          </a:p>
          <a:p>
            <a:pPr lvl="0"/>
            <a:r>
              <a:rPr lang="ru-RU" sz="1800" dirty="0" smtClean="0"/>
              <a:t>Несоответствующая возрасту, неудобная обувь.</a:t>
            </a:r>
          </a:p>
          <a:p>
            <a:pPr lvl="0"/>
            <a:r>
              <a:rPr lang="ru-RU" sz="1800" dirty="0" smtClean="0"/>
              <a:t>Длительное нахождение в неподвижной позе.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                       </a:t>
            </a:r>
            <a:r>
              <a:rPr lang="ru-RU" sz="2800" dirty="0" smtClean="0"/>
              <a:t>Используемая литература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</a:t>
            </a:r>
            <a:r>
              <a:rPr lang="ru-RU" sz="2000" dirty="0" smtClean="0"/>
              <a:t> 1. </a:t>
            </a:r>
            <a:r>
              <a:rPr lang="ru-RU" sz="1800" dirty="0" smtClean="0"/>
              <a:t>Интернет ресурсы: </a:t>
            </a:r>
            <a:r>
              <a:rPr lang="ru-RU" sz="1800" dirty="0" err="1" smtClean="0"/>
              <a:t>Учебно</a:t>
            </a:r>
            <a:r>
              <a:rPr lang="ru-RU" sz="1800" dirty="0" smtClean="0"/>
              <a:t> образовательный портал </a:t>
            </a:r>
            <a:r>
              <a:rPr lang="ru-RU" sz="1800" dirty="0" err="1" smtClean="0"/>
              <a:t>Лекции-онлайн</a:t>
            </a:r>
            <a:r>
              <a:rPr lang="ru-RU" sz="1800" dirty="0" smtClean="0"/>
              <a:t> по Специальной педагогики.</a:t>
            </a:r>
          </a:p>
          <a:p>
            <a:pPr>
              <a:buNone/>
            </a:pPr>
            <a:r>
              <a:rPr lang="ru-RU" sz="1800" dirty="0" smtClean="0"/>
              <a:t>  </a:t>
            </a:r>
            <a:r>
              <a:rPr lang="ru-RU" sz="2000" dirty="0" smtClean="0"/>
              <a:t> 2. </a:t>
            </a:r>
            <a:r>
              <a:rPr lang="ru-RU" sz="1800" dirty="0" smtClean="0"/>
              <a:t>Бородулина С.Ю. Коррекционная педагогика: психолого-педагогическая коррекция отклонений в развитии и поведении </a:t>
            </a:r>
            <a:r>
              <a:rPr lang="ru-RU" sz="1800" dirty="0" err="1" smtClean="0"/>
              <a:t>школьников.-Ростов</a:t>
            </a:r>
            <a:r>
              <a:rPr lang="ru-RU" sz="1800" dirty="0" smtClean="0"/>
              <a:t> </a:t>
            </a:r>
            <a:r>
              <a:rPr lang="ru-RU" sz="1800" dirty="0" err="1" smtClean="0"/>
              <a:t>н</a:t>
            </a:r>
            <a:r>
              <a:rPr lang="en-US" sz="1800" dirty="0" smtClean="0"/>
              <a:t>/</a:t>
            </a:r>
            <a:r>
              <a:rPr lang="ru-RU" sz="1800" dirty="0" smtClean="0"/>
              <a:t>Д: Феникс, 2004.с.138</a:t>
            </a:r>
          </a:p>
          <a:p>
            <a:pPr>
              <a:buNone/>
            </a:pPr>
            <a:r>
              <a:rPr lang="ru-RU" sz="1800" dirty="0" smtClean="0"/>
              <a:t>Там же, с.139.</a:t>
            </a:r>
          </a:p>
          <a:p>
            <a:pPr>
              <a:buNone/>
            </a:pPr>
            <a:r>
              <a:rPr lang="ru-RU" sz="1800" dirty="0" smtClean="0"/>
              <a:t>   </a:t>
            </a:r>
            <a:r>
              <a:rPr lang="ru-RU" sz="1600" dirty="0" smtClean="0"/>
              <a:t>3</a:t>
            </a:r>
            <a:r>
              <a:rPr lang="ru-RU" sz="1800" dirty="0" smtClean="0"/>
              <a:t>. </a:t>
            </a:r>
            <a:r>
              <a:rPr lang="ru-RU" sz="1800" dirty="0" err="1" smtClean="0"/>
              <a:t>Пенькова</a:t>
            </a:r>
            <a:r>
              <a:rPr lang="ru-RU" sz="1800" dirty="0" smtClean="0"/>
              <a:t> И.В., Сулейманова И.И. Профилактика нарушения осанки детей младшего школьного возраста в процессе физического воспитания: </a:t>
            </a:r>
            <a:r>
              <a:rPr lang="ru-RU" sz="1800" dirty="0" err="1" smtClean="0"/>
              <a:t>Учеб.-метод.пос.-Тюмень:Вектор</a:t>
            </a:r>
            <a:r>
              <a:rPr lang="ru-RU" sz="1800" dirty="0" smtClean="0"/>
              <a:t> БУК, 2000.40с.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Когда мы видим ребенка с нарушениями двигательных функций, то понимаем, что его воспитание, в том числе подготовка к взрослой жизни требует от всех членов семьи особых усилий.</a:t>
            </a:r>
            <a:br>
              <a:rPr lang="ru-RU" sz="1800" dirty="0" smtClean="0"/>
            </a:br>
            <a:r>
              <a:rPr lang="ru-RU" sz="1800" dirty="0" smtClean="0"/>
              <a:t>Вообще, дети с такими нарушениями составляют довольно большую группу. </a:t>
            </a:r>
          </a:p>
          <a:p>
            <a:pPr>
              <a:buNone/>
            </a:pPr>
            <a:r>
              <a:rPr lang="ru-RU" sz="1800" dirty="0" smtClean="0"/>
              <a:t>     По статистике 5—7 % детей в нашей стране страдают нарушенными функциями двигательной сферы, носящими как врожденный, так и приобретенный характер. Нарушения опорно-двигательного аппарата могут быть мышечного, костного происхождения, а также наблюдаться по причине искажений в центральной нервной системе.</a:t>
            </a:r>
          </a:p>
          <a:p>
            <a:pPr>
              <a:buNone/>
            </a:pPr>
            <a:r>
              <a:rPr lang="ru-RU" sz="1800" dirty="0" smtClean="0"/>
              <a:t>     Из-за отрицательного воздействия нарушений в движениях на другие системы организма такие дети часто отстают в интеллектуальном и психическом развитии. Отставание в развитии в свою очередь плохо воздействует на общение со сверстниками и в конечном счете ухудшает положение в их обществе.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Вообще, дети с такими нарушениями составляют довольно большую группу. Это дети с врожденными или приобретенными заболеваниями нервной системы (последствия перенесенной </a:t>
            </a:r>
            <a:r>
              <a:rPr lang="ru-RU" sz="1800" dirty="0" err="1" smtClean="0"/>
              <a:t>нейроинфекции</a:t>
            </a:r>
            <a:r>
              <a:rPr lang="ru-RU" sz="1800" dirty="0" smtClean="0"/>
              <a:t>, детский церебральный паралич, полиомиелит); врожденной патологии опорно-двигательного аппарата (врожденный вывих бедра; кривошея; косолапость и другие деформации стоп; аномалии развития позвоночника (сколиоз); недоразвитие и дефекты конечностей; аномалии развития пальцев кисти; </a:t>
            </a:r>
            <a:r>
              <a:rPr lang="ru-RU" sz="1800" dirty="0" err="1" smtClean="0"/>
              <a:t>артрогрипоз</a:t>
            </a:r>
            <a:r>
              <a:rPr lang="ru-RU" sz="1800" dirty="0" smtClean="0"/>
              <a:t>); приобретенными заболеваниями и повреждениями опорно-двигательного аппарата (травматическое повреждение спинного мозга, головного мозга и конечностей; полиартрит; заболевания скелета: туберкулез, опухоли костей, </a:t>
            </a:r>
            <a:r>
              <a:rPr lang="ru-RU" sz="1800" dirty="0" err="1" smtClean="0"/>
              <a:t>остеомелит</a:t>
            </a:r>
            <a:r>
              <a:rPr lang="ru-RU" sz="1800" dirty="0" smtClean="0"/>
              <a:t>, рахит, </a:t>
            </a:r>
            <a:r>
              <a:rPr lang="ru-RU" sz="1800" dirty="0" err="1" smtClean="0"/>
              <a:t>хондродистрафия</a:t>
            </a:r>
            <a:r>
              <a:rPr lang="ru-RU" sz="1800" dirty="0" smtClean="0"/>
              <a:t>).</a:t>
            </a:r>
            <a:br>
              <a:rPr lang="ru-RU" sz="1800" dirty="0" smtClean="0"/>
            </a:br>
            <a:r>
              <a:rPr lang="ru-RU" sz="1800" dirty="0" smtClean="0"/>
              <a:t>Таких детей объединяет то, что у них имеется двигательный дефект. В настоящее время большую часть (89%) среди них составляют дети с церебральным параличом. Особенностью таких детей является то, что у них двигательные расстройства нередко сопровождаются комплексом других нарушений: психическими и речевыми. Поэтому такие дети нуждаются не только в лечебной и социальной помощи, но и в психолого-педагогической и логопедической коррекции.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              ВИДЫ НАРУШЕНИЙ ОПОРНО-ДВИГАТЕЛЬНОГО АППАРАТА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1) врожденная патология опорно-двигательного аппарата: вывих бедра, кривошея, аномалии развития позвоночника, косолапость и различные деформации стоп, недоразвитие и дефекты конечностей, аномалии формирования пальцев кисти;</a:t>
            </a:r>
          </a:p>
          <a:p>
            <a:pPr>
              <a:buNone/>
            </a:pPr>
            <a:r>
              <a:rPr lang="ru-RU" sz="1800" dirty="0" smtClean="0"/>
              <a:t>2) заболевания нервной системы: детский церебральный паралич, полиомиелит;</a:t>
            </a:r>
          </a:p>
          <a:p>
            <a:pPr>
              <a:buNone/>
            </a:pPr>
            <a:r>
              <a:rPr lang="ru-RU" sz="1800" dirty="0" smtClean="0"/>
              <a:t>3) приобретенные заболевания и повреждения опорно-двигательного аппарата: травматические повреждения спинного и головного мозга, конечностей, полиартрит, заболевания скелета, в том числе рахит. Независимо от того или иного вида нарушений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Особенности развития детей с нарушениями опорно-двигательного аппарата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У детей с нарушениями опорно-двигательного аппарата ведущим является двигательный дефект . Основную массу среди них составляют дети с церебральным параличом . У этих детей двигательные расстройства сочетаются с психическими и речевыми нарушениями, поэтому большинство из них нуждается не только в лечебной и социальной помощи, но и в психолого-педагогической и логопедической коррекции. другие категории детей с нарушениями опорно-двигательного аппарата, как правило, не имеют нарушений познавательной деятельности и не требуют специального обучения и воспитания. </a:t>
            </a:r>
          </a:p>
          <a:p>
            <a:pPr>
              <a:buNone/>
            </a:pPr>
            <a:r>
              <a:rPr lang="ru-RU" sz="1800" dirty="0" smtClean="0"/>
              <a:t>     Детский церебральный паралич (ДЦП) - это поражение двигательных систем головного мозга. Основными клиническим синдромом ДЦП являются двигательные нарушения вследствие спазмов мускулатуры. При этом заболевании наиболее тяжело страдают большие полушария головного мозга, регулирующие произвольные движения, речь и другие корковые функции. Поэтому детский церебральный паралич проявляется в виде различных двигательных, психических и речевых нарушений.</a:t>
            </a:r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Такие дети поздно начинают держать голову, поворачиваться с боку на бок, на живот, на спину, сидеть, стоять, иногда не могут ходить.</a:t>
            </a:r>
            <a:br>
              <a:rPr lang="ru-RU" sz="1800" dirty="0" smtClean="0"/>
            </a:br>
            <a:r>
              <a:rPr lang="ru-RU" sz="1800" dirty="0" smtClean="0"/>
              <a:t>При тяжелой степени двигательных нарушений ребенок не овладевает навыками ходьбы, не может управлять своим телом, а также без посторонней помощи обслуживать себя. При средней степени двигательных расстройств дети овладевают ходьбой, но ходят неуверенно, как правило, не в состоянии самостоятельно передвигаться по городу, ездить на транспорте. Навыки самообслуживания развиты у таких детей не полностью. При легкой степени двигательных нарушений дети ходят самостоятельно, уверенно, как в помещении, так и на улице, могут самостоятельно ездить на городском транспорте. Они полностью себя обслуживают, однако у них может быть нарушение походки, движения неловкие, замедленные, снижена мышечная сила.</a:t>
            </a:r>
            <a:br>
              <a:rPr lang="ru-RU" sz="1800" dirty="0" smtClean="0"/>
            </a:br>
            <a:r>
              <a:rPr lang="ru-RU" sz="1800" dirty="0" smtClean="0"/>
              <a:t> Для подготовки ребенка средней и легкой степени двигательных расстройств к семейной жизни в первую очередь необходимо формировать навыки к самообслуживанию и передвижению. </a:t>
            </a:r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Очень важным для ребенка с нарушениями опорно-двигательного аппарата является формирование способности самостоятельно удовлетворять основные физиологические потребности, выполнять повседневную бытовую деятельность и навыки личной гигиены.</a:t>
            </a:r>
            <a:br>
              <a:rPr lang="ru-RU" sz="1800" dirty="0" smtClean="0"/>
            </a:br>
            <a:r>
              <a:rPr lang="ru-RU" sz="1800" dirty="0" smtClean="0"/>
              <a:t>Это предполагает умение самостоятельно управлять физиологическими отправлениями; соблюдать личную гигиену (мыть лицо и все тело, мыть волосы, причесываться, чистить зубы, подстригать ногти); одевать и снимать верхнюю одежду, нижнее белье, головные уборы, перчатки, обувь, пользоваться застежками. Необходимо обучать ребенка самостоятельно кушать: подносить пищу ко рту, жевать, глотать, пользоваться посудой и столовыми приборами. Необходимо также прививать навыки пользоваться бытовыми приборами (замками, кранами, выключателями, телефоном, утюгом и другими).</a:t>
            </a:r>
            <a:br>
              <a:rPr lang="ru-RU" sz="1800" dirty="0" smtClean="0"/>
            </a:br>
            <a:r>
              <a:rPr lang="ru-RU" sz="1800" dirty="0" smtClean="0"/>
              <a:t> Постепенно, по мере развития ребенка можно обучать его приготовлению пищи (чистке, мытью, резанию продуктов, их обработке, пользованию кухонным инвентарем), а также выполнению бытовых потребностей (покупке продуктов, одежды и других предметов обихода); стирке, чистке одежды и других предметов обихода; уборке помещений.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С самого раннего возраста усилия родителей должны быть направлены на развитие у ребенка навыков самостоятельного передвижения - способность самостоятельного перемещения в пространстве, преодоления препятствий, сохранение равновесия тела. Необходимо развивать у ребенка способность к самостоятельной ходьбе по ровной местности, по лестнице, ходил по наклонной плоскости. Необходимо обучать его изменять положение своего тела (вставать, садиться, ложиться, опускаться на колени и подниматься, перемещаться на коленях, ползать), а также пользоваться общественным и личным транспортом (входить, выходить, перемещаться). Это возможно осуществить с помощью социально-бытовой реабилитации, помощь в которой оказывают социальные службы по месту жительства.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Все дети нуждаются в особых условиях жизни, обучения и последующей трудовой деятельности. В их социальной адаптации определяются два направления. </a:t>
            </a:r>
          </a:p>
          <a:p>
            <a:r>
              <a:rPr lang="ru-RU" sz="1800" dirty="0" smtClean="0"/>
              <a:t>Первое имеет целью приспособить к ребенку окружающую среду. Для этого существуют специальные технические средства передвижения , предметы обихода , пандусы, съезды на тротуарах. </a:t>
            </a:r>
          </a:p>
          <a:p>
            <a:r>
              <a:rPr lang="ru-RU" sz="1800" dirty="0" smtClean="0"/>
              <a:t>Второй способ адаптации ребенка с двигательным дефектом — приспособить его самого к обычным условиям социальной среды.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1322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Тема: «Дети с нарушением опорно- двигательного аппарата».  </vt:lpstr>
      <vt:lpstr>Слайд 2</vt:lpstr>
      <vt:lpstr>Слайд 3</vt:lpstr>
      <vt:lpstr>              ВИДЫ НАРУШЕНИЙ ОПОРНО-ДВИГАТЕЛЬНОГО АППАРАТА </vt:lpstr>
      <vt:lpstr>Особенности развития детей с нарушениями опорно-двигательного аппарата </vt:lpstr>
      <vt:lpstr>Слайд 6</vt:lpstr>
      <vt:lpstr>Слайд 7</vt:lpstr>
      <vt:lpstr>Слайд 8</vt:lpstr>
      <vt:lpstr>Слайд 9</vt:lpstr>
      <vt:lpstr>Профилактика нарушений опорно-двигательного аппарата у дошкольников </vt:lpstr>
      <vt:lpstr>Слайд 11</vt:lpstr>
      <vt:lpstr>Слайд 12</vt:lpstr>
      <vt:lpstr>Слайд 13</vt:lpstr>
      <vt:lpstr>Слайд 14</vt:lpstr>
      <vt:lpstr>Слайд 15</vt:lpstr>
      <vt:lpstr>                             Используемая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Государственное бюджетное образовательное учреждение среднего профессионального образования города Москвы Педагогический колледж №6 Специальность 050704 «Дошкольное образование» Тема: «Дети с нарушением опорно- двигательного аппарата».  </dc:title>
  <dc:creator>Admin</dc:creator>
  <cp:lastModifiedBy>Admin</cp:lastModifiedBy>
  <cp:revision>10</cp:revision>
  <dcterms:created xsi:type="dcterms:W3CDTF">2013-03-19T16:34:17Z</dcterms:created>
  <dcterms:modified xsi:type="dcterms:W3CDTF">2013-03-21T17:33:28Z</dcterms:modified>
</cp:coreProperties>
</file>