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 varScale="1">
        <p:scale>
          <a:sx n="82" d="100"/>
          <a:sy n="82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728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ИССКУСТВО СРЕДНЕВЕКОВОЙ ГЕРМАНИИ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797152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1400" dirty="0" smtClean="0"/>
              <a:t>Подготовила  ученица 10 «А» класса. </a:t>
            </a:r>
          </a:p>
          <a:p>
            <a:pPr algn="r"/>
            <a:r>
              <a:rPr lang="ru-RU" sz="1400" dirty="0" err="1" smtClean="0"/>
              <a:t>Дьячкова</a:t>
            </a:r>
            <a:r>
              <a:rPr lang="ru-RU" sz="1400" dirty="0" smtClean="0"/>
              <a:t> Кристина</a:t>
            </a:r>
            <a:r>
              <a:rPr lang="ru-RU" sz="1200" dirty="0" smtClean="0"/>
              <a:t>.</a:t>
            </a:r>
          </a:p>
          <a:p>
            <a:pPr algn="r"/>
            <a:r>
              <a:rPr lang="ru-RU" sz="1200" dirty="0" smtClean="0"/>
              <a:t>Руководитель: учитель МХК МОБУ </a:t>
            </a:r>
          </a:p>
          <a:p>
            <a:pPr algn="r"/>
            <a:r>
              <a:rPr lang="ru-RU" sz="1200" dirty="0" err="1" smtClean="0"/>
              <a:t>Новобурейской</a:t>
            </a:r>
            <a:r>
              <a:rPr lang="ru-RU" sz="1200" dirty="0" smtClean="0"/>
              <a:t> СОШ № 3 </a:t>
            </a:r>
          </a:p>
          <a:p>
            <a:pPr algn="r"/>
            <a:r>
              <a:rPr lang="ru-RU" sz="1200" dirty="0" err="1" smtClean="0"/>
              <a:t>Л.А.Рогудеева</a:t>
            </a:r>
            <a:endParaRPr lang="ru-RU" sz="1200" dirty="0"/>
          </a:p>
        </p:txBody>
      </p:sp>
    </p:spTree>
    <p:extLst>
      <p:ext uri="{BB962C8B-B14F-4D97-AF65-F5344CB8AC3E}">
        <p14:creationId xmlns="" xmlns:p14="http://schemas.microsoft.com/office/powerpoint/2010/main" val="26441994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539552" y="6093296"/>
            <a:ext cx="8147248" cy="680939"/>
          </a:xfrm>
        </p:spPr>
        <p:txBody>
          <a:bodyPr/>
          <a:lstStyle/>
          <a:p>
            <a:pPr marL="0" indent="0" algn="ctr">
              <a:buNone/>
            </a:pPr>
            <a:r>
              <a:rPr lang="ru-RU" i="1" u="sng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    Старая Ратуша в Бремене.</a:t>
            </a:r>
            <a:endParaRPr lang="ru-RU" i="1" u="sng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Везерский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Ренессанс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24744"/>
            <a:ext cx="7891315" cy="4976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972920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6237312"/>
            <a:ext cx="8219256" cy="5369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i="1" u="sng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Старая Ратуша. Фрагмент.</a:t>
            </a:r>
            <a:endParaRPr lang="ru-RU" i="1" u="sng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55" y="1268760"/>
            <a:ext cx="8423920" cy="47641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329622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i="1" dirty="0" err="1" smtClean="0"/>
              <a:t>Вольгемут</a:t>
            </a:r>
            <a:r>
              <a:rPr lang="ru-RU" i="1" dirty="0" smtClean="0"/>
              <a:t> Михаэль</a:t>
            </a:r>
          </a:p>
          <a:p>
            <a:pPr>
              <a:buFont typeface="Wingdings" pitchFamily="2" charset="2"/>
              <a:buChar char="v"/>
            </a:pPr>
            <a:r>
              <a:rPr lang="ru-RU" i="1" dirty="0"/>
              <a:t> </a:t>
            </a:r>
            <a:r>
              <a:rPr lang="ru-RU" i="1" dirty="0" smtClean="0"/>
              <a:t>Дюрер Альбрехт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ИСКУССТВО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13691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2149058"/>
            <a:ext cx="3826768" cy="4277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i="1" dirty="0" err="1" smtClean="0"/>
              <a:t>Вольгемут</a:t>
            </a:r>
            <a:r>
              <a:rPr lang="ru-RU" sz="2000" i="1" dirty="0" smtClean="0"/>
              <a:t> Михаэль  </a:t>
            </a:r>
          </a:p>
          <a:p>
            <a:pPr marL="0" indent="0" algn="ctr">
              <a:buNone/>
            </a:pPr>
            <a:r>
              <a:rPr lang="ru-RU" sz="2000" i="1" dirty="0" smtClean="0"/>
              <a:t> (1434 – 1519) —живописец, гравёр и резчик по дереву. Представитель нюрнбергской школы живописи. В его мастерской в 1486-89 годах учился Альбрехт Дюрер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Вольгемут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Михаэль</a:t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106921"/>
            <a:ext cx="4069405" cy="4276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9630646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3888432" cy="454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000" dirty="0"/>
          </a:p>
          <a:p>
            <a:pPr marL="0" indent="0" algn="ctr">
              <a:buNone/>
            </a:pPr>
            <a:r>
              <a:rPr lang="ru-RU" sz="2000" i="1" dirty="0" smtClean="0"/>
              <a:t>Михаэль </a:t>
            </a:r>
            <a:r>
              <a:rPr lang="ru-RU" sz="2000" i="1" dirty="0" err="1" smtClean="0"/>
              <a:t>Вольгемут</a:t>
            </a:r>
            <a:r>
              <a:rPr lang="ru-RU" sz="2000" i="1" dirty="0" smtClean="0"/>
              <a:t> прославился как иллюстратор знаменитой "Нюрнбергской хроники", для которой в его мастерской было изготовлено 1809 гравюр. </a:t>
            </a:r>
          </a:p>
          <a:p>
            <a:pPr marL="0" indent="0" algn="ctr">
              <a:buNone/>
            </a:pPr>
            <a:endParaRPr lang="ru-RU" sz="2000" i="1" dirty="0"/>
          </a:p>
          <a:p>
            <a:pPr marL="0" indent="0" algn="ctr">
              <a:buNone/>
            </a:pPr>
            <a:r>
              <a:rPr lang="ru-RU" sz="2000" i="1" dirty="0" smtClean="0"/>
              <a:t>"Нюрнбергские хроники" представляют собой богато иллюстрированное издание всемирной истории, основанное на научных знаниях и представлениях XV века.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"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Нюрнберские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хроники" 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452" y="1988840"/>
            <a:ext cx="2972048" cy="4621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3063587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364904"/>
            <a:ext cx="3898776" cy="44930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i="1" dirty="0" err="1"/>
              <a:t>ДюрерАльбрехт</a:t>
            </a:r>
            <a:endParaRPr lang="ru-RU" sz="2400" i="1" dirty="0" smtClean="0"/>
          </a:p>
          <a:p>
            <a:pPr marL="0" indent="0" algn="ctr">
              <a:buNone/>
            </a:pPr>
            <a:r>
              <a:rPr lang="ru-RU" sz="2400" i="1" dirty="0" smtClean="0"/>
              <a:t>( 1471 – 1528) —живописец и график, признан крупнейшим европейским мастером ксилографии и одним из величайших мастеров западноевропейского</a:t>
            </a:r>
          </a:p>
          <a:p>
            <a:pPr marL="0" indent="0" algn="ctr">
              <a:buNone/>
            </a:pPr>
            <a:r>
              <a:rPr lang="ru-RU" sz="2400" i="1" dirty="0" smtClean="0"/>
              <a:t>искусства Ренессанса</a:t>
            </a:r>
            <a:r>
              <a:rPr lang="ru-RU" i="1" dirty="0" smtClean="0"/>
              <a:t>. </a:t>
            </a:r>
            <a:endParaRPr lang="ru-RU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Дюрер Альбрехт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132856"/>
            <a:ext cx="3231891" cy="43091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586545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724128" y="2204864"/>
            <a:ext cx="3240360" cy="7920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i="1" dirty="0" smtClean="0"/>
              <a:t>Рыцарь, смерть и дьявол. 1513 год.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31247"/>
            <a:ext cx="7756263" cy="105425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ТРИ  "МАСТЕРСКИЕ  ГРАВЮРЫ"  НА МЕДИ.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68760"/>
            <a:ext cx="4392488" cy="54628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467349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40152" y="2248235"/>
            <a:ext cx="2684984" cy="4309939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Меланхолия. 1514 год.</a:t>
            </a:r>
            <a:endParaRPr lang="ru-RU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79" y="194180"/>
            <a:ext cx="4896544" cy="63850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829733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40152" y="1988840"/>
            <a:ext cx="2602632" cy="449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Святой Иероним. 1514</a:t>
            </a:r>
            <a:endParaRPr lang="ru-RU" sz="24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0648"/>
            <a:ext cx="4817132" cy="64099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349583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Спасибо </a:t>
            </a:r>
            <a:r>
              <a:rPr lang="ru-RU" smtClean="0">
                <a:solidFill>
                  <a:schemeClr val="accent3">
                    <a:lumMod val="75000"/>
                  </a:schemeClr>
                </a:solidFill>
              </a:rPr>
              <a:t>за внимание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!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83542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i="1" dirty="0" smtClean="0"/>
              <a:t>Романский стиль</a:t>
            </a:r>
            <a:endParaRPr lang="ru-RU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i="1" dirty="0"/>
              <a:t> </a:t>
            </a:r>
            <a:r>
              <a:rPr lang="ru-RU" i="1" dirty="0" smtClean="0"/>
              <a:t>Готика</a:t>
            </a:r>
          </a:p>
          <a:p>
            <a:pPr>
              <a:buFont typeface="Wingdings" pitchFamily="2" charset="2"/>
              <a:buChar char="v"/>
            </a:pPr>
            <a:r>
              <a:rPr lang="ru-RU" i="1" dirty="0"/>
              <a:t> </a:t>
            </a:r>
            <a:r>
              <a:rPr lang="ru-RU" i="1" dirty="0" smtClean="0"/>
              <a:t>Фахверк</a:t>
            </a:r>
          </a:p>
          <a:p>
            <a:pPr>
              <a:buFont typeface="Wingdings" pitchFamily="2" charset="2"/>
              <a:buChar char="v"/>
            </a:pPr>
            <a:r>
              <a:rPr lang="ru-RU" i="1" dirty="0"/>
              <a:t> </a:t>
            </a:r>
            <a:r>
              <a:rPr lang="ru-RU" i="1" dirty="0" err="1" smtClean="0"/>
              <a:t>Везерский</a:t>
            </a:r>
            <a:r>
              <a:rPr lang="ru-RU" i="1" dirty="0" smtClean="0"/>
              <a:t> Ренессанс</a:t>
            </a:r>
            <a:endParaRPr lang="ru-RU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756263" cy="1054250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АРХИТЕКТУРА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18688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3600400" cy="43924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1800" dirty="0" smtClean="0"/>
          </a:p>
          <a:p>
            <a:pPr marL="0" indent="0" algn="ctr">
              <a:buNone/>
            </a:pPr>
            <a:endParaRPr lang="ru-RU" sz="1800" dirty="0"/>
          </a:p>
          <a:p>
            <a:pPr marL="0" indent="0" algn="ctr">
              <a:buNone/>
            </a:pPr>
            <a:r>
              <a:rPr lang="ru-RU" sz="3600" i="1" u="sng" dirty="0" err="1" smtClean="0"/>
              <a:t>Вормсский</a:t>
            </a:r>
            <a:r>
              <a:rPr lang="ru-RU" sz="3600" i="1" u="sng" dirty="0" smtClean="0"/>
              <a:t> собор</a:t>
            </a:r>
            <a:r>
              <a:rPr lang="ru-RU" i="1" u="sng" dirty="0" smtClean="0"/>
              <a:t>.</a:t>
            </a:r>
          </a:p>
          <a:p>
            <a:pPr marL="0" indent="0" algn="ctr">
              <a:buNone/>
            </a:pPr>
            <a:endParaRPr lang="ru-RU" sz="1600" i="1" dirty="0" smtClean="0"/>
          </a:p>
          <a:p>
            <a:pPr marL="0" indent="0" algn="ctr">
              <a:buNone/>
            </a:pPr>
            <a:r>
              <a:rPr lang="ru-RU" sz="1600" i="1" dirty="0" smtClean="0"/>
              <a:t>Собор в </a:t>
            </a:r>
            <a:r>
              <a:rPr lang="ru-RU" sz="1600" i="1" dirty="0" err="1" smtClean="0"/>
              <a:t>Вормсе</a:t>
            </a:r>
            <a:r>
              <a:rPr lang="ru-RU" sz="1600" i="1" dirty="0" smtClean="0"/>
              <a:t> был построен между 1130 и 1181 годами. Около 600 года здесь была возведена церковь, считающаяся предшественницей собора. Сегодня </a:t>
            </a:r>
            <a:r>
              <a:rPr lang="ru-RU" sz="1600" i="1" dirty="0" err="1" smtClean="0"/>
              <a:t>Вормсский</a:t>
            </a:r>
            <a:r>
              <a:rPr lang="ru-RU" sz="1600" i="1" dirty="0" smtClean="0"/>
              <a:t> собор является католической церковью.</a:t>
            </a:r>
          </a:p>
          <a:p>
            <a:pPr marL="0" indent="0" algn="ctr">
              <a:buNone/>
            </a:pPr>
            <a:endParaRPr lang="ru-RU" sz="1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Романский стиль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090818"/>
            <a:ext cx="4032448" cy="5548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3182819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44887"/>
            <a:ext cx="2386608" cy="456510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i="1" u="sng" dirty="0" smtClean="0"/>
              <a:t>Кёльнский собор</a:t>
            </a:r>
          </a:p>
          <a:p>
            <a:pPr marL="0" indent="0" algn="ctr">
              <a:buNone/>
            </a:pPr>
            <a:endParaRPr lang="ru-RU" sz="1600" i="1" dirty="0" smtClean="0"/>
          </a:p>
          <a:p>
            <a:pPr marL="0" indent="0" algn="ctr">
              <a:buNone/>
            </a:pPr>
            <a:r>
              <a:rPr lang="ru-RU" sz="1600" i="1" dirty="0" smtClean="0"/>
              <a:t>Римско-католический готический собор в Кёльне. Строительство главного храма Кёльнской </a:t>
            </a:r>
            <a:r>
              <a:rPr lang="ru-RU" sz="1600" i="1" dirty="0" err="1" smtClean="0"/>
              <a:t>архиепископии</a:t>
            </a:r>
            <a:r>
              <a:rPr lang="ru-RU" sz="1600" i="1" dirty="0" smtClean="0"/>
              <a:t> велось за два приёма — в 1248—1437 гг. и в 1842—1880 гг. По окончании строительства 157-метровый собор на 4 года стал самым высоким зданием мира.</a:t>
            </a:r>
            <a:endParaRPr lang="ru-RU" sz="16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56263" cy="1054250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Готика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193056"/>
            <a:ext cx="6028006" cy="5461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9256008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76872"/>
            <a:ext cx="5870739" cy="4327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756263" cy="10542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Скульптура Кёльнского собора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31878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420888"/>
            <a:ext cx="5167785" cy="3878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>
                <a:solidFill>
                  <a:schemeClr val="accent3">
                    <a:lumMod val="75000"/>
                  </a:schemeClr>
                </a:solidFill>
              </a:rPr>
              <a:t>Фахверк</a:t>
            </a:r>
            <a:br>
              <a:rPr lang="ru-RU" sz="53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53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05241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395536" y="2420888"/>
            <a:ext cx="3456384" cy="374441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000" i="1" dirty="0" smtClean="0"/>
              <a:t>Форма перекрещивания балок, похожая на латинскую букву "Х", называется "Андреевский крест"  (по имени апостола Андрея, распятого на таком кресте).</a:t>
            </a:r>
          </a:p>
          <a:p>
            <a:pPr marL="0" indent="0" algn="ctr">
              <a:buNone/>
            </a:pPr>
            <a:endParaRPr lang="ru-RU" sz="2000" i="1" dirty="0"/>
          </a:p>
          <a:p>
            <a:pPr marL="0" indent="0" algn="ctr">
              <a:buNone/>
            </a:pPr>
            <a:r>
              <a:rPr lang="ru-RU" sz="2000" i="1" dirty="0" smtClean="0"/>
              <a:t>Форма перекрещивания балок, в которой косые отрезки балок не пересекаются, называется "Швабская женщина"</a:t>
            </a:r>
            <a:endParaRPr lang="ru-RU" sz="20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Терминология фахверковых строений</a:t>
            </a:r>
            <a:endParaRPr lang="ru-RU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474" y="2132856"/>
            <a:ext cx="3291955" cy="2436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740" y="4725144"/>
            <a:ext cx="3633426" cy="1865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4799267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4088" y="2276872"/>
            <a:ext cx="3322712" cy="384929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000" i="1" dirty="0" smtClean="0"/>
              <a:t>Еще </a:t>
            </a:r>
            <a:r>
              <a:rPr lang="ru-RU" sz="1800" i="1" dirty="0" smtClean="0"/>
              <a:t>одна форма называется "Человек", или "Дикий человек". Боковые косо расположенные отрезки балок пересекаются на треть или в середине высоты несущей вертикальной балки.</a:t>
            </a:r>
          </a:p>
          <a:p>
            <a:pPr marL="0" indent="0" algn="ctr">
              <a:buNone/>
            </a:pPr>
            <a:endParaRPr lang="ru-RU" sz="1800" i="1" dirty="0"/>
          </a:p>
          <a:p>
            <a:pPr marL="0" indent="0" algn="ctr">
              <a:buNone/>
            </a:pPr>
            <a:endParaRPr lang="ru-RU" sz="1800" i="1" dirty="0" smtClean="0"/>
          </a:p>
          <a:p>
            <a:pPr marL="0" indent="0" algn="ctr">
              <a:buNone/>
            </a:pPr>
            <a:r>
              <a:rPr lang="ru-RU" sz="1800" i="1" dirty="0" smtClean="0"/>
              <a:t>Розетки были символами солнца и, считалось, что они приносили плодородие и изобилие.</a:t>
            </a:r>
            <a:endParaRPr lang="ru-RU" sz="18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Терминология фахверковых строений</a:t>
            </a:r>
            <a:endParaRPr lang="ru-RU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916832"/>
            <a:ext cx="1959288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6906" y="4725144"/>
            <a:ext cx="3396868" cy="1842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7312740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Терминология фахверковых строений</a:t>
            </a:r>
            <a:endParaRPr lang="ru-RU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158" y="1953282"/>
            <a:ext cx="2180439" cy="3131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бъект 6"/>
          <p:cNvSpPr>
            <a:spLocks noGrp="1"/>
          </p:cNvSpPr>
          <p:nvPr>
            <p:ph sz="quarter" idx="14"/>
          </p:nvPr>
        </p:nvSpPr>
        <p:spPr>
          <a:xfrm>
            <a:off x="899592" y="2276872"/>
            <a:ext cx="3822576" cy="387789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1800" i="1" dirty="0" smtClean="0"/>
              <a:t>Особенной частью декора стали даты, гербы и целые доски с надписями, расположенные на фасаде. На них указывалось, кому принадлежит дом, к какому ремесленному цеху относится домовладелец и пр.</a:t>
            </a:r>
          </a:p>
          <a:p>
            <a:pPr marL="0" indent="0" algn="ctr">
              <a:buNone/>
            </a:pPr>
            <a:endParaRPr lang="ru-RU" sz="1800" i="1" dirty="0"/>
          </a:p>
          <a:p>
            <a:pPr marL="0" indent="0" algn="ctr">
              <a:buNone/>
            </a:pPr>
            <a:endParaRPr lang="ru-RU" sz="1800" i="1" dirty="0" smtClean="0"/>
          </a:p>
          <a:p>
            <a:pPr marL="0" indent="0" algn="ctr">
              <a:buNone/>
            </a:pPr>
            <a:endParaRPr lang="ru-RU" sz="1800" i="1" dirty="0" smtClean="0"/>
          </a:p>
          <a:p>
            <a:pPr marL="0" indent="0" algn="ctr">
              <a:buNone/>
            </a:pPr>
            <a:r>
              <a:rPr lang="ru-RU" sz="1800" i="1" dirty="0" smtClean="0"/>
              <a:t>На угловых балках стен часто можно видеть орнаментальные завитки, похожие на  букву S. Они служили оберегами от молний.</a:t>
            </a:r>
          </a:p>
          <a:p>
            <a:pPr marL="0" indent="0" algn="ctr">
              <a:buNone/>
            </a:pPr>
            <a:endParaRPr lang="ru-RU" sz="18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78952" y="4722471"/>
            <a:ext cx="2160240" cy="3600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790" y="4927674"/>
            <a:ext cx="3426564" cy="1507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1266017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198</TotalTime>
  <Words>421</Words>
  <Application>Microsoft Office PowerPoint</Application>
  <PresentationFormat>Экран (4:3)</PresentationFormat>
  <Paragraphs>62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Твердый переплет</vt:lpstr>
      <vt:lpstr>ИССКУСТВО СРЕДНЕВЕКОВОЙ ГЕРМАНИИ</vt:lpstr>
      <vt:lpstr>АРХИТЕКТУРА</vt:lpstr>
      <vt:lpstr>Романский стиль</vt:lpstr>
      <vt:lpstr>Готика</vt:lpstr>
      <vt:lpstr>Скульптура Кёльнского собора</vt:lpstr>
      <vt:lpstr> Фахверк </vt:lpstr>
      <vt:lpstr>Терминология фахверковых строений</vt:lpstr>
      <vt:lpstr>Терминология фахверковых строений</vt:lpstr>
      <vt:lpstr>Терминология фахверковых строений</vt:lpstr>
      <vt:lpstr>Везерский Ренессанс</vt:lpstr>
      <vt:lpstr>Слайд 11</vt:lpstr>
      <vt:lpstr>ИСКУССТВО</vt:lpstr>
      <vt:lpstr>Вольгемут Михаэль </vt:lpstr>
      <vt:lpstr>"Нюрнберские хроники" </vt:lpstr>
      <vt:lpstr>Дюрер Альбрехт</vt:lpstr>
      <vt:lpstr>ТРИ  "МАСТЕРСКИЕ  ГРАВЮРЫ"  НА МЕДИ.</vt:lpstr>
      <vt:lpstr>Слайд 17</vt:lpstr>
      <vt:lpstr>Слайд 18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ИССКУСТВО СРЕДНЕВЕКОВОЙ ГЕРМАНИИ</dc:title>
  <dc:creator>КРИСТИНА</dc:creator>
  <cp:lastModifiedBy>User</cp:lastModifiedBy>
  <cp:revision>21</cp:revision>
  <dcterms:created xsi:type="dcterms:W3CDTF">2013-03-20T05:41:09Z</dcterms:created>
  <dcterms:modified xsi:type="dcterms:W3CDTF">2013-02-21T06:45:16Z</dcterms:modified>
</cp:coreProperties>
</file>