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646" r:id="rId2"/>
    <p:sldId id="666" r:id="rId3"/>
    <p:sldId id="668" r:id="rId4"/>
    <p:sldId id="649" r:id="rId5"/>
    <p:sldId id="667" r:id="rId6"/>
    <p:sldId id="686" r:id="rId7"/>
    <p:sldId id="670" r:id="rId8"/>
    <p:sldId id="671" r:id="rId9"/>
    <p:sldId id="672" r:id="rId10"/>
    <p:sldId id="679" r:id="rId11"/>
    <p:sldId id="684" r:id="rId12"/>
    <p:sldId id="64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185"/>
    <a:srgbClr val="CC00CC"/>
    <a:srgbClr val="00FFFF"/>
    <a:srgbClr val="F3650D"/>
    <a:srgbClr val="008000"/>
    <a:srgbClr val="C7E6A4"/>
    <a:srgbClr val="003300"/>
    <a:srgbClr val="FED6E0"/>
    <a:srgbClr val="FD99B3"/>
    <a:srgbClr val="FFE94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100" autoAdjust="0"/>
  </p:normalViewPr>
  <p:slideViewPr>
    <p:cSldViewPr>
      <p:cViewPr>
        <p:scale>
          <a:sx n="42" d="100"/>
          <a:sy n="42" d="100"/>
        </p:scale>
        <p:origin x="-1195" y="-23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5D35B-FD56-4ECB-B704-0A4D803B6D66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60C3E-F8B8-4A34-A4B8-FCDA194103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18228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hyperlink" Target="http://avtatuzova.ru/" TargetMode="Externa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85926"/>
            <a:ext cx="1818173" cy="240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2479669"/>
            <a:ext cx="111112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3122611"/>
            <a:ext cx="753568" cy="100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142844" y="142852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«Моя математика» 1 класс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786710" y="357166"/>
            <a:ext cx="1217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87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42844" y="857232"/>
            <a:ext cx="70214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 «Числа от 10 до 20»</a:t>
            </a: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285720" y="4143380"/>
            <a:ext cx="85725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Советы учителю.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уроку составлена на основе заданий, расположенных в учебнике. Рекомендую открыть учебник на странице с данным уроком, прочитать задания и просмотреть их в данной презентации в режиме демонстрации.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Некоторые задания можно выполнять интерактивно. Например, продолжить ряд, сравнить или вставить пропущенные числа.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этого презентацию надо перевести в режим редактирования.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90802" y="1627847"/>
            <a:ext cx="378621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презентации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Татузова Анна Васильевна</a:t>
            </a:r>
          </a:p>
          <a:p>
            <a:pPr algn="ctr"/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http://avtatuzova.ru</a:t>
            </a:r>
            <a:endParaRPr lang="ru-RU" sz="2400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начальных классов </a:t>
            </a: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Москва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628125"/>
            <a:ext cx="5019490" cy="2723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91590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1177" y="749895"/>
            <a:ext cx="5750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Реши задачи Кати и Пети.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1177" y="1211560"/>
            <a:ext cx="86313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К.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 Кати в первом букете 3 цветка, во втором – 4 цветка, в третьем столько же, сколько в первом. Сколько всего цветков в трёх букетах?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3722894" y="2872479"/>
            <a:ext cx="3311357" cy="216024"/>
            <a:chOff x="1187624" y="2897906"/>
            <a:chExt cx="5115553" cy="216024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1190609" y="2987986"/>
              <a:ext cx="5112568" cy="8966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1187624" y="2897906"/>
              <a:ext cx="0" cy="216024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6300192" y="2897906"/>
              <a:ext cx="0" cy="216024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1245194" y="4004673"/>
            <a:ext cx="2463262" cy="216024"/>
            <a:chOff x="1259632" y="4137032"/>
            <a:chExt cx="2463262" cy="216024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>
              <a:off x="1267403" y="4221088"/>
              <a:ext cx="2448272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1259632" y="4137032"/>
              <a:ext cx="0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3722894" y="4137032"/>
              <a:ext cx="0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>
            <a:off x="1259632" y="2879974"/>
            <a:ext cx="2463262" cy="216024"/>
            <a:chOff x="1259632" y="4137032"/>
            <a:chExt cx="2463262" cy="216024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>
              <a:off x="1267403" y="4221088"/>
              <a:ext cx="2448272" cy="0"/>
            </a:xfrm>
            <a:prstGeom prst="line">
              <a:avLst/>
            </a:prstGeom>
            <a:ln w="28575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1259632" y="4137032"/>
              <a:ext cx="0" cy="216024"/>
            </a:xfrm>
            <a:prstGeom prst="line">
              <a:avLst/>
            </a:prstGeom>
            <a:ln w="28575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3722894" y="4137032"/>
              <a:ext cx="0" cy="216024"/>
            </a:xfrm>
            <a:prstGeom prst="line">
              <a:avLst/>
            </a:prstGeom>
            <a:ln w="28575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Прямоугольник 22"/>
          <p:cNvSpPr/>
          <p:nvPr/>
        </p:nvSpPr>
        <p:spPr>
          <a:xfrm>
            <a:off x="2699792" y="1211560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348476" y="1146937"/>
            <a:ext cx="3834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II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025991" y="1550114"/>
            <a:ext cx="4828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III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143856" y="1242337"/>
            <a:ext cx="865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цв</a:t>
            </a:r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234449" y="1196688"/>
            <a:ext cx="865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4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цв</a:t>
            </a:r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763688" y="1569203"/>
            <a:ext cx="4464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столько же, сколько в первом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63688" y="3008407"/>
            <a:ext cx="968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цв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Правая фигурная скобка 30"/>
          <p:cNvSpPr/>
          <p:nvPr/>
        </p:nvSpPr>
        <p:spPr>
          <a:xfrm>
            <a:off x="7380312" y="2872479"/>
            <a:ext cx="287108" cy="1564633"/>
          </a:xfrm>
          <a:prstGeom prst="rightBrace">
            <a:avLst>
              <a:gd name="adj1" fmla="val 37500"/>
              <a:gd name="adj2" fmla="val 50000"/>
            </a:avLst>
          </a:prstGeom>
          <a:ln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423292" y="1916832"/>
            <a:ext cx="42862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63688" y="2996952"/>
            <a:ext cx="968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цв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946566" y="3095998"/>
            <a:ext cx="11304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+ 4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цв</a:t>
            </a:r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37464" y="4134965"/>
            <a:ext cx="1507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+ 3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цв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486065" y="5127575"/>
            <a:ext cx="13019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= 10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цв</a:t>
            </a:r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827584" y="5631631"/>
            <a:ext cx="42542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Ответ: 10 цветков.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92" name="Месяц 91"/>
          <p:cNvSpPr/>
          <p:nvPr/>
        </p:nvSpPr>
        <p:spPr>
          <a:xfrm rot="5400000">
            <a:off x="7911296" y="4691779"/>
            <a:ext cx="91047" cy="801211"/>
          </a:xfrm>
          <a:prstGeom prst="moon">
            <a:avLst>
              <a:gd name="adj" fmla="val 87500"/>
            </a:avLst>
          </a:prstGeom>
          <a:gradFill flip="none" rotWithShape="1">
            <a:gsLst>
              <a:gs pos="0">
                <a:srgbClr val="00FFFF">
                  <a:tint val="66000"/>
                  <a:satMod val="160000"/>
                </a:srgbClr>
              </a:gs>
              <a:gs pos="50000">
                <a:srgbClr val="00FFFF">
                  <a:tint val="44500"/>
                  <a:satMod val="160000"/>
                </a:srgbClr>
              </a:gs>
              <a:gs pos="100000">
                <a:srgbClr val="00FF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7617271" y="5035150"/>
            <a:ext cx="720080" cy="212415"/>
          </a:xfrm>
          <a:prstGeom prst="ellipse">
            <a:avLst/>
          </a:prstGeom>
          <a:gradFill flip="none" rotWithShape="1">
            <a:gsLst>
              <a:gs pos="0">
                <a:srgbClr val="00FFFF">
                  <a:tint val="66000"/>
                  <a:satMod val="160000"/>
                </a:srgbClr>
              </a:gs>
              <a:gs pos="50000">
                <a:srgbClr val="00FFFF">
                  <a:tint val="44500"/>
                  <a:satMod val="160000"/>
                </a:srgbClr>
              </a:gs>
              <a:gs pos="100000">
                <a:srgbClr val="00FFFF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4" name="Группа 93"/>
          <p:cNvGrpSpPr/>
          <p:nvPr/>
        </p:nvGrpSpPr>
        <p:grpSpPr>
          <a:xfrm>
            <a:off x="7689540" y="3253142"/>
            <a:ext cx="601683" cy="2251121"/>
            <a:chOff x="5855909" y="1105871"/>
            <a:chExt cx="822273" cy="3076432"/>
          </a:xfrm>
        </p:grpSpPr>
        <p:pic>
          <p:nvPicPr>
            <p:cNvPr id="9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392411">
              <a:off x="5855909" y="1582438"/>
              <a:ext cx="493713" cy="2365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26541">
              <a:off x="6098368" y="1105871"/>
              <a:ext cx="493713" cy="2365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="" xmlns:a14="http://schemas.microsoft.com/office/drawing/2010/main">
                    <a14:imgLayer r:embed="rId4">
                      <a14:imgEffect>
                        <a14:sharpenSoften amount="-25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99133">
              <a:off x="6184469" y="1816928"/>
              <a:ext cx="493713" cy="2365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98" name="Группа 97"/>
          <p:cNvGrpSpPr/>
          <p:nvPr/>
        </p:nvGrpSpPr>
        <p:grpSpPr>
          <a:xfrm rot="1216190">
            <a:off x="7964152" y="4043524"/>
            <a:ext cx="822688" cy="1588314"/>
            <a:chOff x="2458345" y="2533312"/>
            <a:chExt cx="822688" cy="1588314"/>
          </a:xfrm>
        </p:grpSpPr>
        <p:pic>
          <p:nvPicPr>
            <p:cNvPr id="99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225525">
              <a:off x="2546504" y="2533312"/>
              <a:ext cx="605242" cy="1137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0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65258">
              <a:off x="2458345" y="2983645"/>
              <a:ext cx="605242" cy="1137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1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40748">
              <a:off x="2675791" y="2833500"/>
              <a:ext cx="605242" cy="1137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02" name="Группа 101"/>
          <p:cNvGrpSpPr/>
          <p:nvPr/>
        </p:nvGrpSpPr>
        <p:grpSpPr>
          <a:xfrm rot="20263841">
            <a:off x="7236182" y="3749236"/>
            <a:ext cx="1034662" cy="2043581"/>
            <a:chOff x="4741683" y="830043"/>
            <a:chExt cx="2469955" cy="4878454"/>
          </a:xfrm>
        </p:grpSpPr>
        <p:pic>
          <p:nvPicPr>
            <p:cNvPr id="103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8750" y="830043"/>
              <a:ext cx="1712913" cy="3468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35684">
              <a:off x="5498725" y="1440482"/>
              <a:ext cx="1712913" cy="3468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5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070043">
              <a:off x="4741683" y="1482272"/>
              <a:ext cx="1712913" cy="3468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6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41012">
              <a:off x="5208751" y="2239809"/>
              <a:ext cx="1712913" cy="3468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7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280"/>
          <a:stretch/>
        </p:blipFill>
        <p:spPr bwMode="auto">
          <a:xfrm>
            <a:off x="7383779" y="5120778"/>
            <a:ext cx="1533965" cy="1332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8" name="Прямоугольник 107"/>
          <p:cNvSpPr/>
          <p:nvPr/>
        </p:nvSpPr>
        <p:spPr>
          <a:xfrm>
            <a:off x="145694" y="44624"/>
            <a:ext cx="69465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87. Числа от 10 до 20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3036207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52601E-6 L -0.07847 0.1798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24" y="899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52601E-6 L -0.26042 0.24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21" y="12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46821E-7 L -0.11024 0.1782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21" y="8902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46821E-7 L -0.26841 0.2517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20" y="125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9711E-6 L 0.07795 0.29849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89" y="14913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68208E-6 L -0.13385 0.39468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1" y="197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50289E-6 L -1.66667E-6 0.17827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9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0856 L 0.48021 0.23908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10" y="11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2 -0.00208 L -0.11024 0.31237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3" y="15723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25434E-6 L -0.37049 0.29827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24" y="149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4971E-6 L 0.0967 0.14682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26" y="7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500"/>
                            </p:stCondLst>
                            <p:childTnLst>
                              <p:par>
                                <p:cTn id="1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500"/>
                            </p:stCondLst>
                            <p:childTnLst>
                              <p:par>
                                <p:cTn id="1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8" grpId="2"/>
      <p:bldP spid="29" grpId="0"/>
      <p:bldP spid="29" grpId="1"/>
      <p:bldP spid="31" grpId="0" animBg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8" grpId="0"/>
      <p:bldP spid="39" grpId="0"/>
      <p:bldP spid="92" grpId="0" animBg="1"/>
      <p:bldP spid="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Прямоугольник 94"/>
          <p:cNvSpPr/>
          <p:nvPr/>
        </p:nvSpPr>
        <p:spPr>
          <a:xfrm>
            <a:off x="180944" y="3786190"/>
            <a:ext cx="8786842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                   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1177" y="749895"/>
            <a:ext cx="5750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Реши задачи Кати и Пети.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1177" y="1211560"/>
            <a:ext cx="86313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П.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Вова решил утром 1 задачу, а днём 3 задачи. Сколько ещё задач ему надо решить, если задали 11 задач?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3753302" y="2899544"/>
            <a:ext cx="4923154" cy="216024"/>
            <a:chOff x="1187624" y="2897906"/>
            <a:chExt cx="5115553" cy="216024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1190609" y="2987986"/>
              <a:ext cx="5112568" cy="8966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1187624" y="2897906"/>
              <a:ext cx="0" cy="216024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6300192" y="2897906"/>
              <a:ext cx="0" cy="216024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777808" y="2900041"/>
            <a:ext cx="985880" cy="228227"/>
            <a:chOff x="1259632" y="4137032"/>
            <a:chExt cx="2463262" cy="216024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>
              <a:off x="1267403" y="4221088"/>
              <a:ext cx="2448272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1259632" y="4137032"/>
              <a:ext cx="0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3722894" y="4137032"/>
              <a:ext cx="0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>
            <a:off x="1763688" y="2909299"/>
            <a:ext cx="1989614" cy="218969"/>
            <a:chOff x="1259632" y="4137032"/>
            <a:chExt cx="2463262" cy="216024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>
              <a:off x="1267403" y="4221088"/>
              <a:ext cx="2448272" cy="0"/>
            </a:xfrm>
            <a:prstGeom prst="line">
              <a:avLst/>
            </a:prstGeom>
            <a:ln w="28575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1259632" y="4137032"/>
              <a:ext cx="0" cy="216024"/>
            </a:xfrm>
            <a:prstGeom prst="line">
              <a:avLst/>
            </a:prstGeom>
            <a:ln w="28575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3722894" y="4137032"/>
              <a:ext cx="0" cy="216024"/>
            </a:xfrm>
            <a:prstGeom prst="line">
              <a:avLst/>
            </a:prstGeom>
            <a:ln w="28575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Прямоугольник 27"/>
          <p:cNvSpPr/>
          <p:nvPr/>
        </p:nvSpPr>
        <p:spPr>
          <a:xfrm>
            <a:off x="2540977" y="1209452"/>
            <a:ext cx="10737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утром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493126" y="1580892"/>
            <a:ext cx="42862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60665" y="1205919"/>
            <a:ext cx="6671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з.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063107" y="1211560"/>
            <a:ext cx="9395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днём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872490" y="1211560"/>
            <a:ext cx="6671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 з.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289116" y="1580718"/>
            <a:ext cx="8158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11 з.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1" name="Правая круглая скобка 50"/>
          <p:cNvSpPr/>
          <p:nvPr/>
        </p:nvSpPr>
        <p:spPr>
          <a:xfrm rot="16200000">
            <a:off x="4580353" y="-1325473"/>
            <a:ext cx="274861" cy="7911598"/>
          </a:xfrm>
          <a:prstGeom prst="rightBracket">
            <a:avLst>
              <a:gd name="adj" fmla="val 170977"/>
            </a:avLst>
          </a:prstGeom>
          <a:ln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16" name="Прямая соединительная линия 115"/>
          <p:cNvCxnSpPr/>
          <p:nvPr/>
        </p:nvCxnSpPr>
        <p:spPr>
          <a:xfrm>
            <a:off x="161314" y="5842442"/>
            <a:ext cx="8803174" cy="0"/>
          </a:xfrm>
          <a:prstGeom prst="line">
            <a:avLst/>
          </a:prstGeom>
          <a:ln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61314" y="4831626"/>
            <a:ext cx="752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или</a:t>
            </a:r>
            <a:endParaRPr lang="ru-RU" sz="2400" dirty="0">
              <a:solidFill>
                <a:srgbClr val="FF0000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173697" y="5445224"/>
            <a:ext cx="29502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Ответ: 7 задач.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037753" y="4691236"/>
            <a:ext cx="2574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11 – 1 – 3 = 7 (з.)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037753" y="5152901"/>
            <a:ext cx="2959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11 – (1 + 3 ) = 7 (з.)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073854" y="4356819"/>
            <a:ext cx="2674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Выбери решение!</a:t>
            </a:r>
            <a:endParaRPr lang="ru-RU" sz="2400" dirty="0">
              <a:solidFill>
                <a:srgbClr val="00B050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34018" y="4252918"/>
            <a:ext cx="3359577" cy="15237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156176" y="5870794"/>
            <a:ext cx="10541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целое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7450893" y="5873923"/>
            <a:ext cx="11472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часть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7452977" y="5877272"/>
            <a:ext cx="11472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часть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7452977" y="5877272"/>
            <a:ext cx="11472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часть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145694" y="44624"/>
            <a:ext cx="69465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87. Числа от 10 до 20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1988453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7.40741E-7 L -0.28507 0.2590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53" y="1294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6 L -0.19097 0.1956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49" y="9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81481E-6 L -0.3177 0.1953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85" y="9769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81481E-6 L -0.39914 0.2583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65" y="12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7037E-7 L -0.22466 0.0784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33" y="3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7 L -0.13021 0.2044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10" y="10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33333E-6 L -0.10486 -0.54699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43" y="-2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7.40741E-7 L -0.74792 -0.36945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4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7.40741E-7 L -0.59045 -0.36945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7037E-6 L -0.15694 -0.36899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6296E-6 L -0.54514 -0.00625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57" y="-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85185E-6 L -0.55833 -0.00648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17" y="-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</p:childTnLst>
        </p:cTn>
      </p:par>
    </p:tnLst>
    <p:bldLst>
      <p:bldP spid="95" grpId="0" animBg="1"/>
      <p:bldP spid="28" grpId="0"/>
      <p:bldP spid="28" grpId="1"/>
      <p:bldP spid="32" grpId="0"/>
      <p:bldP spid="32" grpId="1"/>
      <p:bldP spid="4" grpId="0"/>
      <p:bldP spid="4" grpId="1"/>
      <p:bldP spid="47" grpId="0"/>
      <p:bldP spid="47" grpId="1"/>
      <p:bldP spid="48" grpId="0"/>
      <p:bldP spid="48" grpId="1"/>
      <p:bldP spid="50" grpId="0"/>
      <p:bldP spid="50" grpId="1"/>
      <p:bldP spid="25" grpId="0"/>
      <p:bldP spid="119" grpId="0"/>
      <p:bldP spid="92" grpId="0"/>
      <p:bldP spid="93" grpId="0"/>
      <p:bldP spid="8" grpId="0" animBg="1"/>
      <p:bldP spid="49" grpId="0"/>
      <p:bldP spid="53" grpId="0"/>
      <p:bldP spid="55" grpId="0"/>
      <p:bldP spid="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71670" y="2357431"/>
            <a:ext cx="4357718" cy="120032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5" name="Месяц 4"/>
          <p:cNvSpPr/>
          <p:nvPr/>
        </p:nvSpPr>
        <p:spPr>
          <a:xfrm rot="5400000">
            <a:off x="7467955" y="4670046"/>
            <a:ext cx="91047" cy="801211"/>
          </a:xfrm>
          <a:prstGeom prst="moon">
            <a:avLst>
              <a:gd name="adj" fmla="val 87500"/>
            </a:avLst>
          </a:prstGeom>
          <a:gradFill flip="none" rotWithShape="1">
            <a:gsLst>
              <a:gs pos="0">
                <a:srgbClr val="00FFFF">
                  <a:tint val="66000"/>
                  <a:satMod val="160000"/>
                </a:srgbClr>
              </a:gs>
              <a:gs pos="50000">
                <a:srgbClr val="00FFFF">
                  <a:tint val="44500"/>
                  <a:satMod val="160000"/>
                </a:srgbClr>
              </a:gs>
              <a:gs pos="100000">
                <a:srgbClr val="00FF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173930" y="5088793"/>
            <a:ext cx="720080" cy="212415"/>
          </a:xfrm>
          <a:prstGeom prst="ellipse">
            <a:avLst/>
          </a:prstGeom>
          <a:gradFill flip="none" rotWithShape="1">
            <a:gsLst>
              <a:gs pos="0">
                <a:srgbClr val="00FFFF">
                  <a:tint val="66000"/>
                  <a:satMod val="160000"/>
                </a:srgbClr>
              </a:gs>
              <a:gs pos="50000">
                <a:srgbClr val="00FFFF">
                  <a:tint val="44500"/>
                  <a:satMod val="160000"/>
                </a:srgbClr>
              </a:gs>
              <a:gs pos="100000">
                <a:srgbClr val="00FFFF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7233128" y="3155643"/>
            <a:ext cx="601683" cy="2251121"/>
            <a:chOff x="5855909" y="1105871"/>
            <a:chExt cx="822273" cy="3076432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392411">
              <a:off x="5855909" y="1582438"/>
              <a:ext cx="493713" cy="2365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26541">
              <a:off x="6098368" y="1105871"/>
              <a:ext cx="493713" cy="2365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="" xmlns:a14="http://schemas.microsoft.com/office/drawing/2010/main">
                    <a14:imgLayer r:embed="rId4">
                      <a14:imgEffect>
                        <a14:sharpenSoften amount="-25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99133">
              <a:off x="6184469" y="1816928"/>
              <a:ext cx="493713" cy="2365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2" name="Группа 11"/>
          <p:cNvGrpSpPr/>
          <p:nvPr/>
        </p:nvGrpSpPr>
        <p:grpSpPr>
          <a:xfrm rot="1216190">
            <a:off x="7507740" y="3946025"/>
            <a:ext cx="822688" cy="1588314"/>
            <a:chOff x="2458345" y="2533312"/>
            <a:chExt cx="822688" cy="1588314"/>
          </a:xfrm>
        </p:grpSpPr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225525">
              <a:off x="2546504" y="2533312"/>
              <a:ext cx="605242" cy="1137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65258">
              <a:off x="2458345" y="2983645"/>
              <a:ext cx="605242" cy="1137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40748">
              <a:off x="2675791" y="2833500"/>
              <a:ext cx="605242" cy="1137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6" name="Группа 15"/>
          <p:cNvGrpSpPr/>
          <p:nvPr/>
        </p:nvGrpSpPr>
        <p:grpSpPr>
          <a:xfrm rot="20263841">
            <a:off x="6784300" y="3674753"/>
            <a:ext cx="913192" cy="2043581"/>
            <a:chOff x="4741683" y="830043"/>
            <a:chExt cx="2179981" cy="4878454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8750" y="830043"/>
              <a:ext cx="1712913" cy="3468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070043">
              <a:off x="4741683" y="1482272"/>
              <a:ext cx="1712913" cy="3468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41012">
              <a:off x="5208751" y="2239809"/>
              <a:ext cx="1712913" cy="3468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280"/>
          <a:stretch/>
        </p:blipFill>
        <p:spPr bwMode="auto">
          <a:xfrm>
            <a:off x="6950558" y="5116175"/>
            <a:ext cx="1533965" cy="1332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5878231"/>
              </p:ext>
            </p:extLst>
          </p:nvPr>
        </p:nvGraphicFramePr>
        <p:xfrm>
          <a:off x="4139952" y="3116911"/>
          <a:ext cx="1728192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576064"/>
                <a:gridCol w="576064"/>
              </a:tblGrid>
              <a:tr h="456105"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63468462"/>
              </p:ext>
            </p:extLst>
          </p:nvPr>
        </p:nvGraphicFramePr>
        <p:xfrm>
          <a:off x="4139952" y="1100687"/>
          <a:ext cx="1728192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576064"/>
                <a:gridCol w="576064"/>
              </a:tblGrid>
              <a:tr h="4561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03170248"/>
              </p:ext>
            </p:extLst>
          </p:nvPr>
        </p:nvGraphicFramePr>
        <p:xfrm>
          <a:off x="4139952" y="1772816"/>
          <a:ext cx="1728192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576064"/>
                <a:gridCol w="576064"/>
              </a:tblGrid>
              <a:tr h="456105"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3" name="Таблица 3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34764468"/>
              </p:ext>
            </p:extLst>
          </p:nvPr>
        </p:nvGraphicFramePr>
        <p:xfrm>
          <a:off x="4156772" y="2453939"/>
          <a:ext cx="1728192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576064"/>
                <a:gridCol w="576064"/>
              </a:tblGrid>
              <a:tr h="456105"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79512" y="578520"/>
            <a:ext cx="4901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Помоги Вове назвать числа: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45694" y="44624"/>
            <a:ext cx="44873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87. Числа от 10 до 20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39183" y="1052736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а)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следующие для чисел      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12511339"/>
              </p:ext>
            </p:extLst>
          </p:nvPr>
        </p:nvGraphicFramePr>
        <p:xfrm>
          <a:off x="4211960" y="5924128"/>
          <a:ext cx="1728192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576064"/>
                <a:gridCol w="576064"/>
              </a:tblGrid>
              <a:tr h="456105"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6956971"/>
              </p:ext>
            </p:extLst>
          </p:nvPr>
        </p:nvGraphicFramePr>
        <p:xfrm>
          <a:off x="4211960" y="3907904"/>
          <a:ext cx="1728192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576064"/>
                <a:gridCol w="576064"/>
              </a:tblGrid>
              <a:tr h="4561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50923259"/>
              </p:ext>
            </p:extLst>
          </p:nvPr>
        </p:nvGraphicFramePr>
        <p:xfrm>
          <a:off x="4211960" y="4580033"/>
          <a:ext cx="1728192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576064"/>
                <a:gridCol w="576064"/>
              </a:tblGrid>
              <a:tr h="456105"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35241067"/>
              </p:ext>
            </p:extLst>
          </p:nvPr>
        </p:nvGraphicFramePr>
        <p:xfrm>
          <a:off x="4228780" y="5261156"/>
          <a:ext cx="1728192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576064"/>
                <a:gridCol w="576064"/>
              </a:tblGrid>
              <a:tr h="456105"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07504" y="3926054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б)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предыдущие для чисел      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145694" y="3710339"/>
            <a:ext cx="7378634" cy="72008"/>
          </a:xfrm>
          <a:prstGeom prst="line">
            <a:avLst/>
          </a:prstGeom>
          <a:ln w="2857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7956376" y="4344702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17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956376" y="5847655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956376" y="1338792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11 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956376" y="2340762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13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956376" y="5346672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19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956376" y="3843717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16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956376" y="837807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 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956376" y="2841747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956376" y="1839777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12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7956376" y="3342732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15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956376" y="4845687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18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7945286" y="4343607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17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945286" y="5846560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945286" y="1337697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11 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945286" y="2339667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13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945286" y="5345577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19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945286" y="3842622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16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945286" y="836712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 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7945286" y="2840652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7945286" y="1838682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12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945286" y="3341637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15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7945286" y="4844592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18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260760" y="4797152"/>
            <a:ext cx="38071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388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17283803"/>
              </p:ext>
            </p:extLst>
          </p:nvPr>
        </p:nvGraphicFramePr>
        <p:xfrm>
          <a:off x="4139952" y="3116911"/>
          <a:ext cx="1728192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576064"/>
                <a:gridCol w="576064"/>
              </a:tblGrid>
              <a:tr h="456105"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60259740"/>
              </p:ext>
            </p:extLst>
          </p:nvPr>
        </p:nvGraphicFramePr>
        <p:xfrm>
          <a:off x="4139952" y="1100687"/>
          <a:ext cx="1728192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576064"/>
                <a:gridCol w="576064"/>
              </a:tblGrid>
              <a:tr h="4561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00492110"/>
              </p:ext>
            </p:extLst>
          </p:nvPr>
        </p:nvGraphicFramePr>
        <p:xfrm>
          <a:off x="4139952" y="1772816"/>
          <a:ext cx="1728192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576064"/>
                <a:gridCol w="576064"/>
              </a:tblGrid>
              <a:tr h="456105"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3" name="Таблица 3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06490731"/>
              </p:ext>
            </p:extLst>
          </p:nvPr>
        </p:nvGraphicFramePr>
        <p:xfrm>
          <a:off x="4156772" y="2453939"/>
          <a:ext cx="1728192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576064"/>
                <a:gridCol w="576064"/>
              </a:tblGrid>
              <a:tr h="456105"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79512" y="578520"/>
            <a:ext cx="4901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Помоги Вове назвать числа: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45694" y="44624"/>
            <a:ext cx="44873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87. Числа от 10 до 20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39183" y="1052736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а)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следующие для чисел      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85350" y="1118838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13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85350" y="1783009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17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85350" y="2447180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85350" y="3111351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11 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4401186"/>
              </p:ext>
            </p:extLst>
          </p:nvPr>
        </p:nvGraphicFramePr>
        <p:xfrm>
          <a:off x="4211960" y="5924128"/>
          <a:ext cx="1728192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576064"/>
                <a:gridCol w="576064"/>
              </a:tblGrid>
              <a:tr h="456105"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02190130"/>
              </p:ext>
            </p:extLst>
          </p:nvPr>
        </p:nvGraphicFramePr>
        <p:xfrm>
          <a:off x="4211960" y="3907904"/>
          <a:ext cx="1728192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576064"/>
                <a:gridCol w="576064"/>
              </a:tblGrid>
              <a:tr h="4561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76181220"/>
              </p:ext>
            </p:extLst>
          </p:nvPr>
        </p:nvGraphicFramePr>
        <p:xfrm>
          <a:off x="4211960" y="4580033"/>
          <a:ext cx="1728192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576064"/>
                <a:gridCol w="576064"/>
              </a:tblGrid>
              <a:tr h="456105"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70674011"/>
              </p:ext>
            </p:extLst>
          </p:nvPr>
        </p:nvGraphicFramePr>
        <p:xfrm>
          <a:off x="4228780" y="5261156"/>
          <a:ext cx="1728192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576064"/>
                <a:gridCol w="576064"/>
              </a:tblGrid>
              <a:tr h="456105"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07504" y="3926054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б)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предыдущие для чисел      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47364" y="3926055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13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247364" y="4590226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19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47364" y="5254397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17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247364" y="5918568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 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145694" y="3710339"/>
            <a:ext cx="7378634" cy="72008"/>
          </a:xfrm>
          <a:prstGeom prst="line">
            <a:avLst/>
          </a:prstGeom>
          <a:ln w="2857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7956376" y="4344702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17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956376" y="5847655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956376" y="1338792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11 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956376" y="2340762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13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956376" y="5346672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19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956376" y="3843717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16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956376" y="837807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 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956376" y="2841747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956376" y="1839777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12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7956376" y="3342732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15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956376" y="4845687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18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7945286" y="4343607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17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945286" y="5846560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945286" y="1337697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11 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945286" y="2339667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13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945286" y="5345577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19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945286" y="3842622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16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945286" y="836712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 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7945286" y="2840652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7945286" y="1838682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12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945286" y="3341637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15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7945286" y="4844592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18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14348" y="2428868"/>
            <a:ext cx="19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479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9" grpId="0"/>
      <p:bldP spid="20" grpId="0"/>
      <p:bldP spid="21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145694" y="44624"/>
            <a:ext cx="44873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87. Числа от 10 до 20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5694" y="1052736"/>
            <a:ext cx="8748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Преврати записи Лены в верные равенства. Вставь вместо «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  знак «+» или « - »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2204223"/>
            <a:ext cx="2794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15  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5   =   10  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9552" y="2895327"/>
            <a:ext cx="2794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  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5   =   15  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88024" y="2204223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18  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1   =   17  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788024" y="2895327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 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1   =   17  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48423" y="4381237"/>
            <a:ext cx="82540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83568" y="5639656"/>
            <a:ext cx="50405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+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597683" y="5639656"/>
            <a:ext cx="423546" cy="57554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83568" y="5639656"/>
            <a:ext cx="50405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+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597683" y="5639656"/>
            <a:ext cx="423546" cy="57554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83568" y="5639656"/>
            <a:ext cx="50405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+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1597683" y="5639656"/>
            <a:ext cx="423546" cy="57554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83568" y="5639656"/>
            <a:ext cx="50405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+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1597683" y="5639656"/>
            <a:ext cx="423546" cy="57554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313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145694" y="44624"/>
            <a:ext cx="44873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87. Числа от 10 до 20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5694" y="1052736"/>
            <a:ext cx="8748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Преврати записи Лены в верные равенства. Вставь вместо «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  знак «+» или « - »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2204223"/>
            <a:ext cx="2794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15  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5   =   10  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9552" y="2895327"/>
            <a:ext cx="2794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  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5   =   15  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88024" y="2204223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18  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1   =   17  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788024" y="2895327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 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1   =   17  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87624" y="2842143"/>
            <a:ext cx="50405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+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444598" y="2132856"/>
            <a:ext cx="423546" cy="57554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187624" y="2132856"/>
            <a:ext cx="423546" cy="57554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436096" y="2842143"/>
            <a:ext cx="50405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+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568" y="5639656"/>
            <a:ext cx="50405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+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97683" y="5639656"/>
            <a:ext cx="423546" cy="57554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5639656"/>
            <a:ext cx="50405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+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597683" y="5639656"/>
            <a:ext cx="423546" cy="57554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3568" y="5639656"/>
            <a:ext cx="50405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+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597683" y="5639656"/>
            <a:ext cx="423546" cy="57554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3568" y="5639656"/>
            <a:ext cx="50405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+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597683" y="5639656"/>
            <a:ext cx="423546" cy="57554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72002" y="5775647"/>
            <a:ext cx="19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3946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1" grpId="0" animBg="1"/>
      <p:bldP spid="35" grpId="0" animBg="1"/>
      <p:bldP spid="4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Прямоугольник 65"/>
          <p:cNvSpPr/>
          <p:nvPr/>
        </p:nvSpPr>
        <p:spPr>
          <a:xfrm>
            <a:off x="210092" y="1142415"/>
            <a:ext cx="45779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45694" y="44624"/>
            <a:ext cx="44873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87. Числа от 10 до 20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5694" y="476672"/>
            <a:ext cx="89983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Рассмотри рисунок Пети. Какие планеты должен облететь космический корабль, чтобы вернуться на землю?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95536" y="5157192"/>
            <a:ext cx="792088" cy="792088"/>
          </a:xfrm>
          <a:prstGeom prst="ellipse">
            <a:avLst/>
          </a:prstGeom>
          <a:solidFill>
            <a:srgbClr val="00B0F0"/>
          </a:solidFill>
          <a:ln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520751" y="3239814"/>
            <a:ext cx="666404" cy="666404"/>
          </a:xfrm>
          <a:prstGeom prst="ellipse">
            <a:avLst/>
          </a:prstGeom>
          <a:solidFill>
            <a:srgbClr val="FF0000"/>
          </a:solidFill>
          <a:ln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7758684" y="3725416"/>
            <a:ext cx="666404" cy="666404"/>
          </a:xfrm>
          <a:prstGeom prst="ellipse">
            <a:avLst/>
          </a:prstGeom>
          <a:solidFill>
            <a:srgbClr val="F3650D"/>
          </a:solidFill>
          <a:ln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7109430" y="5306837"/>
            <a:ext cx="801654" cy="80165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930683" y="2018363"/>
            <a:ext cx="333202" cy="333202"/>
          </a:xfrm>
          <a:prstGeom prst="ellipse">
            <a:avLst/>
          </a:prstGeom>
          <a:solidFill>
            <a:srgbClr val="7030A0"/>
          </a:solidFill>
          <a:ln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7244680" y="2034010"/>
            <a:ext cx="666404" cy="666404"/>
          </a:xfrm>
          <a:prstGeom prst="ellipse">
            <a:avLst/>
          </a:prstGeom>
          <a:solidFill>
            <a:srgbClr val="002060"/>
          </a:solidFill>
          <a:ln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5849690" y="3747183"/>
            <a:ext cx="666404" cy="666404"/>
          </a:xfrm>
          <a:prstGeom prst="ellipse">
            <a:avLst/>
          </a:prstGeom>
          <a:solidFill>
            <a:srgbClr val="CC00CC"/>
          </a:solidFill>
          <a:ln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2420140" y="2809138"/>
            <a:ext cx="504056" cy="504056"/>
          </a:xfrm>
          <a:prstGeom prst="ellipse">
            <a:avLst/>
          </a:prstGeom>
          <a:solidFill>
            <a:srgbClr val="008000"/>
          </a:solidFill>
          <a:ln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5516488" y="2132856"/>
            <a:ext cx="666404" cy="666404"/>
          </a:xfrm>
          <a:prstGeom prst="ellipse">
            <a:avLst/>
          </a:prstGeom>
          <a:solidFill>
            <a:srgbClr val="7030A0"/>
          </a:solidFill>
          <a:ln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4245731" y="5186908"/>
            <a:ext cx="387354" cy="38735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>
            <a:off x="3838933" y="3007823"/>
            <a:ext cx="1200950" cy="1130386"/>
          </a:xfrm>
          <a:prstGeom prst="sun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39563">
            <a:off x="840500" y="4429307"/>
            <a:ext cx="704191" cy="1297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олилиния 9"/>
          <p:cNvSpPr/>
          <p:nvPr/>
        </p:nvSpPr>
        <p:spPr>
          <a:xfrm rot="21362643">
            <a:off x="1193987" y="5603430"/>
            <a:ext cx="3145833" cy="466871"/>
          </a:xfrm>
          <a:custGeom>
            <a:avLst/>
            <a:gdLst>
              <a:gd name="connsiteX0" fmla="*/ 0 w 2898183"/>
              <a:gd name="connsiteY0" fmla="*/ 108488 h 466871"/>
              <a:gd name="connsiteX1" fmla="*/ 278970 w 2898183"/>
              <a:gd name="connsiteY1" fmla="*/ 325465 h 466871"/>
              <a:gd name="connsiteX2" fmla="*/ 588936 w 2898183"/>
              <a:gd name="connsiteY2" fmla="*/ 418454 h 466871"/>
              <a:gd name="connsiteX3" fmla="*/ 1224366 w 2898183"/>
              <a:gd name="connsiteY3" fmla="*/ 464949 h 466871"/>
              <a:gd name="connsiteX4" fmla="*/ 2107770 w 2898183"/>
              <a:gd name="connsiteY4" fmla="*/ 356461 h 466871"/>
              <a:gd name="connsiteX5" fmla="*/ 2898183 w 2898183"/>
              <a:gd name="connsiteY5" fmla="*/ 0 h 466871"/>
              <a:gd name="connsiteX6" fmla="*/ 2898183 w 2898183"/>
              <a:gd name="connsiteY6" fmla="*/ 0 h 466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8183" h="466871">
                <a:moveTo>
                  <a:pt x="0" y="108488"/>
                </a:moveTo>
                <a:cubicBezTo>
                  <a:pt x="90407" y="191146"/>
                  <a:pt x="180814" y="273804"/>
                  <a:pt x="278970" y="325465"/>
                </a:cubicBezTo>
                <a:cubicBezTo>
                  <a:pt x="377126" y="377126"/>
                  <a:pt x="431370" y="395207"/>
                  <a:pt x="588936" y="418454"/>
                </a:cubicBezTo>
                <a:cubicBezTo>
                  <a:pt x="746502" y="441701"/>
                  <a:pt x="971227" y="475281"/>
                  <a:pt x="1224366" y="464949"/>
                </a:cubicBezTo>
                <a:cubicBezTo>
                  <a:pt x="1477505" y="454617"/>
                  <a:pt x="1828801" y="433952"/>
                  <a:pt x="2107770" y="356461"/>
                </a:cubicBezTo>
                <a:cubicBezTo>
                  <a:pt x="2386739" y="278970"/>
                  <a:pt x="2898183" y="0"/>
                  <a:pt x="2898183" y="0"/>
                </a:cubicBezTo>
                <a:lnTo>
                  <a:pt x="2898183" y="0"/>
                </a:lnTo>
              </a:path>
            </a:pathLst>
          </a:custGeom>
          <a:noFill/>
          <a:ln w="28575">
            <a:solidFill>
              <a:srgbClr val="00206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786765" y="4413587"/>
            <a:ext cx="1034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+ 4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79712" y="3162079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13 – 10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2611" y="3881409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14 – 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2347" y="5707664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18 – 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148064" y="2780928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15 – 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948264" y="6021288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– 10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995936" y="5517232"/>
            <a:ext cx="114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17 – 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61670" y="2388911"/>
            <a:ext cx="1202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 + 10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596336" y="4483810"/>
            <a:ext cx="1034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+ 5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383507" y="2700414"/>
            <a:ext cx="1298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 + 5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15724" y="1290835"/>
            <a:ext cx="538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16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537490" y="1290835"/>
            <a:ext cx="538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185562" y="1290835"/>
            <a:ext cx="538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740224" y="1290835"/>
            <a:ext cx="538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228184" y="1290835"/>
            <a:ext cx="538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689618" y="1290835"/>
            <a:ext cx="538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249458" y="1290835"/>
            <a:ext cx="538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897530" y="1290835"/>
            <a:ext cx="538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425922" y="1290835"/>
            <a:ext cx="538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18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891224" y="1290835"/>
            <a:ext cx="538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17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709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лилиния 2"/>
          <p:cNvSpPr/>
          <p:nvPr/>
        </p:nvSpPr>
        <p:spPr>
          <a:xfrm>
            <a:off x="5829529" y="1804978"/>
            <a:ext cx="1766807" cy="612757"/>
          </a:xfrm>
          <a:custGeom>
            <a:avLst/>
            <a:gdLst>
              <a:gd name="connsiteX0" fmla="*/ 2217615 w 2217615"/>
              <a:gd name="connsiteY0" fmla="*/ 479951 h 789918"/>
              <a:gd name="connsiteX1" fmla="*/ 1799161 w 2217615"/>
              <a:gd name="connsiteY1" fmla="*/ 154487 h 789918"/>
              <a:gd name="connsiteX2" fmla="*/ 1194727 w 2217615"/>
              <a:gd name="connsiteY2" fmla="*/ 30501 h 789918"/>
              <a:gd name="connsiteX3" fmla="*/ 326822 w 2217615"/>
              <a:gd name="connsiteY3" fmla="*/ 30501 h 789918"/>
              <a:gd name="connsiteX4" fmla="*/ 1357 w 2217615"/>
              <a:gd name="connsiteY4" fmla="*/ 371463 h 789918"/>
              <a:gd name="connsiteX5" fmla="*/ 202835 w 2217615"/>
              <a:gd name="connsiteY5" fmla="*/ 789918 h 789918"/>
              <a:gd name="connsiteX6" fmla="*/ 202835 w 2217615"/>
              <a:gd name="connsiteY6" fmla="*/ 789918 h 789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17615" h="789918">
                <a:moveTo>
                  <a:pt x="2217615" y="479951"/>
                </a:moveTo>
                <a:cubicBezTo>
                  <a:pt x="2093628" y="354673"/>
                  <a:pt x="1969642" y="229395"/>
                  <a:pt x="1799161" y="154487"/>
                </a:cubicBezTo>
                <a:cubicBezTo>
                  <a:pt x="1628680" y="79579"/>
                  <a:pt x="1440117" y="51165"/>
                  <a:pt x="1194727" y="30501"/>
                </a:cubicBezTo>
                <a:cubicBezTo>
                  <a:pt x="949337" y="9837"/>
                  <a:pt x="525717" y="-26326"/>
                  <a:pt x="326822" y="30501"/>
                </a:cubicBezTo>
                <a:cubicBezTo>
                  <a:pt x="127927" y="87328"/>
                  <a:pt x="22021" y="244893"/>
                  <a:pt x="1357" y="371463"/>
                </a:cubicBezTo>
                <a:cubicBezTo>
                  <a:pt x="-19308" y="498033"/>
                  <a:pt x="202835" y="789918"/>
                  <a:pt x="202835" y="789918"/>
                </a:cubicBezTo>
                <a:lnTo>
                  <a:pt x="202835" y="789918"/>
                </a:lnTo>
              </a:path>
            </a:pathLst>
          </a:custGeom>
          <a:noFill/>
          <a:ln w="28575">
            <a:solidFill>
              <a:srgbClr val="00206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2821577" y="3265714"/>
            <a:ext cx="4893695" cy="1455081"/>
          </a:xfrm>
          <a:custGeom>
            <a:avLst/>
            <a:gdLst>
              <a:gd name="connsiteX0" fmla="*/ 0 w 5630092"/>
              <a:gd name="connsiteY0" fmla="*/ 0 h 1455081"/>
              <a:gd name="connsiteX1" fmla="*/ 391886 w 5630092"/>
              <a:gd name="connsiteY1" fmla="*/ 496389 h 1455081"/>
              <a:gd name="connsiteX2" fmla="*/ 757646 w 5630092"/>
              <a:gd name="connsiteY2" fmla="*/ 901337 h 1455081"/>
              <a:gd name="connsiteX3" fmla="*/ 1031966 w 5630092"/>
              <a:gd name="connsiteY3" fmla="*/ 1110343 h 1455081"/>
              <a:gd name="connsiteX4" fmla="*/ 1463040 w 5630092"/>
              <a:gd name="connsiteY4" fmla="*/ 1306286 h 1455081"/>
              <a:gd name="connsiteX5" fmla="*/ 2403566 w 5630092"/>
              <a:gd name="connsiteY5" fmla="*/ 1449977 h 1455081"/>
              <a:gd name="connsiteX6" fmla="*/ 3997234 w 5630092"/>
              <a:gd name="connsiteY6" fmla="*/ 1384663 h 1455081"/>
              <a:gd name="connsiteX7" fmla="*/ 5212080 w 5630092"/>
              <a:gd name="connsiteY7" fmla="*/ 1031966 h 1455081"/>
              <a:gd name="connsiteX8" fmla="*/ 5630092 w 5630092"/>
              <a:gd name="connsiteY8" fmla="*/ 914400 h 1455081"/>
              <a:gd name="connsiteX9" fmla="*/ 5630092 w 5630092"/>
              <a:gd name="connsiteY9" fmla="*/ 914400 h 1455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30092" h="1455081">
                <a:moveTo>
                  <a:pt x="0" y="0"/>
                </a:moveTo>
                <a:cubicBezTo>
                  <a:pt x="132806" y="173083"/>
                  <a:pt x="265612" y="346166"/>
                  <a:pt x="391886" y="496389"/>
                </a:cubicBezTo>
                <a:cubicBezTo>
                  <a:pt x="518160" y="646612"/>
                  <a:pt x="650966" y="799011"/>
                  <a:pt x="757646" y="901337"/>
                </a:cubicBezTo>
                <a:cubicBezTo>
                  <a:pt x="864326" y="1003663"/>
                  <a:pt x="914400" y="1042852"/>
                  <a:pt x="1031966" y="1110343"/>
                </a:cubicBezTo>
                <a:cubicBezTo>
                  <a:pt x="1149532" y="1177835"/>
                  <a:pt x="1234440" y="1249680"/>
                  <a:pt x="1463040" y="1306286"/>
                </a:cubicBezTo>
                <a:cubicBezTo>
                  <a:pt x="1691640" y="1362892"/>
                  <a:pt x="1981200" y="1436914"/>
                  <a:pt x="2403566" y="1449977"/>
                </a:cubicBezTo>
                <a:cubicBezTo>
                  <a:pt x="2825932" y="1463040"/>
                  <a:pt x="3529148" y="1454332"/>
                  <a:pt x="3997234" y="1384663"/>
                </a:cubicBezTo>
                <a:cubicBezTo>
                  <a:pt x="4465320" y="1314995"/>
                  <a:pt x="5212080" y="1031966"/>
                  <a:pt x="5212080" y="1031966"/>
                </a:cubicBezTo>
                <a:lnTo>
                  <a:pt x="5630092" y="914400"/>
                </a:lnTo>
                <a:lnTo>
                  <a:pt x="5630092" y="914400"/>
                </a:lnTo>
              </a:path>
            </a:pathLst>
          </a:custGeom>
          <a:noFill/>
          <a:ln w="28575">
            <a:solidFill>
              <a:srgbClr val="00206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 rot="620925">
            <a:off x="852799" y="3163402"/>
            <a:ext cx="1689253" cy="1107464"/>
          </a:xfrm>
          <a:custGeom>
            <a:avLst/>
            <a:gdLst>
              <a:gd name="connsiteX0" fmla="*/ 2485 w 2079258"/>
              <a:gd name="connsiteY0" fmla="*/ 604434 h 1122570"/>
              <a:gd name="connsiteX1" fmla="*/ 157468 w 2079258"/>
              <a:gd name="connsiteY1" fmla="*/ 1007390 h 1122570"/>
              <a:gd name="connsiteX2" fmla="*/ 1009875 w 2079258"/>
              <a:gd name="connsiteY2" fmla="*/ 1100380 h 1122570"/>
              <a:gd name="connsiteX3" fmla="*/ 1846783 w 2079258"/>
              <a:gd name="connsiteY3" fmla="*/ 650929 h 1122570"/>
              <a:gd name="connsiteX4" fmla="*/ 2079258 w 2079258"/>
              <a:gd name="connsiteY4" fmla="*/ 0 h 1122570"/>
              <a:gd name="connsiteX5" fmla="*/ 2079258 w 2079258"/>
              <a:gd name="connsiteY5" fmla="*/ 0 h 112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79258" h="1122570">
                <a:moveTo>
                  <a:pt x="2485" y="604434"/>
                </a:moveTo>
                <a:cubicBezTo>
                  <a:pt x="-3973" y="764583"/>
                  <a:pt x="-10430" y="924732"/>
                  <a:pt x="157468" y="1007390"/>
                </a:cubicBezTo>
                <a:cubicBezTo>
                  <a:pt x="325366" y="1090048"/>
                  <a:pt x="728323" y="1159790"/>
                  <a:pt x="1009875" y="1100380"/>
                </a:cubicBezTo>
                <a:cubicBezTo>
                  <a:pt x="1291427" y="1040970"/>
                  <a:pt x="1668552" y="834326"/>
                  <a:pt x="1846783" y="650929"/>
                </a:cubicBezTo>
                <a:cubicBezTo>
                  <a:pt x="2025014" y="467532"/>
                  <a:pt x="2079258" y="0"/>
                  <a:pt x="2079258" y="0"/>
                </a:cubicBezTo>
                <a:lnTo>
                  <a:pt x="2079258" y="0"/>
                </a:lnTo>
              </a:path>
            </a:pathLst>
          </a:custGeom>
          <a:noFill/>
          <a:ln w="28575">
            <a:solidFill>
              <a:srgbClr val="00206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45694" y="44624"/>
            <a:ext cx="44873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87. Числа от 10 до 20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5694" y="692696"/>
            <a:ext cx="89983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Рассмотри рисунок Пети. Какие планеты должен облететь космический корабль., чтобы вернуться на землю?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95536" y="5157192"/>
            <a:ext cx="792088" cy="792088"/>
          </a:xfrm>
          <a:prstGeom prst="ellipse">
            <a:avLst/>
          </a:prstGeom>
          <a:solidFill>
            <a:srgbClr val="00B0F0"/>
          </a:solidFill>
          <a:ln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520751" y="3239814"/>
            <a:ext cx="666404" cy="666404"/>
          </a:xfrm>
          <a:prstGeom prst="ellipse">
            <a:avLst/>
          </a:prstGeom>
          <a:solidFill>
            <a:srgbClr val="FF0000"/>
          </a:solidFill>
          <a:ln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7758684" y="3725416"/>
            <a:ext cx="666404" cy="666404"/>
          </a:xfrm>
          <a:prstGeom prst="ellipse">
            <a:avLst/>
          </a:prstGeom>
          <a:solidFill>
            <a:srgbClr val="F3650D"/>
          </a:solidFill>
          <a:ln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7109430" y="5306837"/>
            <a:ext cx="801654" cy="80165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930683" y="2018363"/>
            <a:ext cx="333202" cy="333202"/>
          </a:xfrm>
          <a:prstGeom prst="ellipse">
            <a:avLst/>
          </a:prstGeom>
          <a:solidFill>
            <a:srgbClr val="7030A0"/>
          </a:solidFill>
          <a:ln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7244680" y="2034010"/>
            <a:ext cx="666404" cy="666404"/>
          </a:xfrm>
          <a:prstGeom prst="ellipse">
            <a:avLst/>
          </a:prstGeom>
          <a:solidFill>
            <a:srgbClr val="002060"/>
          </a:solidFill>
          <a:ln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5849690" y="3747183"/>
            <a:ext cx="666404" cy="666404"/>
          </a:xfrm>
          <a:prstGeom prst="ellipse">
            <a:avLst/>
          </a:prstGeom>
          <a:solidFill>
            <a:srgbClr val="CC00CC"/>
          </a:solidFill>
          <a:ln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2420140" y="2809138"/>
            <a:ext cx="504056" cy="504056"/>
          </a:xfrm>
          <a:prstGeom prst="ellipse">
            <a:avLst/>
          </a:prstGeom>
          <a:solidFill>
            <a:srgbClr val="008000"/>
          </a:solidFill>
          <a:ln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5516488" y="2132856"/>
            <a:ext cx="666404" cy="666404"/>
          </a:xfrm>
          <a:prstGeom prst="ellipse">
            <a:avLst/>
          </a:prstGeom>
          <a:solidFill>
            <a:srgbClr val="7030A0"/>
          </a:solidFill>
          <a:ln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4245731" y="5186908"/>
            <a:ext cx="387354" cy="38735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>
            <a:off x="3838933" y="3007823"/>
            <a:ext cx="1200950" cy="1130386"/>
          </a:xfrm>
          <a:prstGeom prst="sun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40417">
            <a:off x="1267694" y="5127779"/>
            <a:ext cx="429190" cy="79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олилиния 9"/>
          <p:cNvSpPr/>
          <p:nvPr/>
        </p:nvSpPr>
        <p:spPr>
          <a:xfrm rot="21362643">
            <a:off x="1193987" y="5603430"/>
            <a:ext cx="3145833" cy="466871"/>
          </a:xfrm>
          <a:custGeom>
            <a:avLst/>
            <a:gdLst>
              <a:gd name="connsiteX0" fmla="*/ 0 w 2898183"/>
              <a:gd name="connsiteY0" fmla="*/ 108488 h 466871"/>
              <a:gd name="connsiteX1" fmla="*/ 278970 w 2898183"/>
              <a:gd name="connsiteY1" fmla="*/ 325465 h 466871"/>
              <a:gd name="connsiteX2" fmla="*/ 588936 w 2898183"/>
              <a:gd name="connsiteY2" fmla="*/ 418454 h 466871"/>
              <a:gd name="connsiteX3" fmla="*/ 1224366 w 2898183"/>
              <a:gd name="connsiteY3" fmla="*/ 464949 h 466871"/>
              <a:gd name="connsiteX4" fmla="*/ 2107770 w 2898183"/>
              <a:gd name="connsiteY4" fmla="*/ 356461 h 466871"/>
              <a:gd name="connsiteX5" fmla="*/ 2898183 w 2898183"/>
              <a:gd name="connsiteY5" fmla="*/ 0 h 466871"/>
              <a:gd name="connsiteX6" fmla="*/ 2898183 w 2898183"/>
              <a:gd name="connsiteY6" fmla="*/ 0 h 466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8183" h="466871">
                <a:moveTo>
                  <a:pt x="0" y="108488"/>
                </a:moveTo>
                <a:cubicBezTo>
                  <a:pt x="90407" y="191146"/>
                  <a:pt x="180814" y="273804"/>
                  <a:pt x="278970" y="325465"/>
                </a:cubicBezTo>
                <a:cubicBezTo>
                  <a:pt x="377126" y="377126"/>
                  <a:pt x="431370" y="395207"/>
                  <a:pt x="588936" y="418454"/>
                </a:cubicBezTo>
                <a:cubicBezTo>
                  <a:pt x="746502" y="441701"/>
                  <a:pt x="971227" y="475281"/>
                  <a:pt x="1224366" y="464949"/>
                </a:cubicBezTo>
                <a:cubicBezTo>
                  <a:pt x="1477505" y="454617"/>
                  <a:pt x="1828801" y="433952"/>
                  <a:pt x="2107770" y="356461"/>
                </a:cubicBezTo>
                <a:cubicBezTo>
                  <a:pt x="2386739" y="278970"/>
                  <a:pt x="2898183" y="0"/>
                  <a:pt x="2898183" y="0"/>
                </a:cubicBezTo>
                <a:lnTo>
                  <a:pt x="2898183" y="0"/>
                </a:lnTo>
              </a:path>
            </a:pathLst>
          </a:custGeom>
          <a:noFill/>
          <a:ln w="28575">
            <a:solidFill>
              <a:srgbClr val="00206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786765" y="4413587"/>
            <a:ext cx="1034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+ 4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79712" y="3162079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13 – 10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2611" y="3881409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14 – 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2347" y="5707664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18 – 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148064" y="2780928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15 – 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948264" y="6021288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– 10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995936" y="5517232"/>
            <a:ext cx="114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17 – 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596336" y="4483810"/>
            <a:ext cx="1034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+ 5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383507" y="2700414"/>
            <a:ext cx="1298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 + 5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4618495" y="5346915"/>
            <a:ext cx="2557220" cy="232475"/>
          </a:xfrm>
          <a:custGeom>
            <a:avLst/>
            <a:gdLst>
              <a:gd name="connsiteX0" fmla="*/ 0 w 2557220"/>
              <a:gd name="connsiteY0" fmla="*/ 0 h 232475"/>
              <a:gd name="connsiteX1" fmla="*/ 325464 w 2557220"/>
              <a:gd name="connsiteY1" fmla="*/ 92990 h 232475"/>
              <a:gd name="connsiteX2" fmla="*/ 743919 w 2557220"/>
              <a:gd name="connsiteY2" fmla="*/ 154983 h 232475"/>
              <a:gd name="connsiteX3" fmla="*/ 1115878 w 2557220"/>
              <a:gd name="connsiteY3" fmla="*/ 185980 h 232475"/>
              <a:gd name="connsiteX4" fmla="*/ 1813302 w 2557220"/>
              <a:gd name="connsiteY4" fmla="*/ 232475 h 232475"/>
              <a:gd name="connsiteX5" fmla="*/ 2557220 w 2557220"/>
              <a:gd name="connsiteY5" fmla="*/ 216977 h 232475"/>
              <a:gd name="connsiteX6" fmla="*/ 2557220 w 2557220"/>
              <a:gd name="connsiteY6" fmla="*/ 216977 h 23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57220" h="232475">
                <a:moveTo>
                  <a:pt x="0" y="0"/>
                </a:moveTo>
                <a:cubicBezTo>
                  <a:pt x="100739" y="33580"/>
                  <a:pt x="201478" y="67160"/>
                  <a:pt x="325464" y="92990"/>
                </a:cubicBezTo>
                <a:cubicBezTo>
                  <a:pt x="449450" y="118820"/>
                  <a:pt x="612183" y="139485"/>
                  <a:pt x="743919" y="154983"/>
                </a:cubicBezTo>
                <a:cubicBezTo>
                  <a:pt x="875655" y="170481"/>
                  <a:pt x="1115878" y="185980"/>
                  <a:pt x="1115878" y="185980"/>
                </a:cubicBezTo>
                <a:cubicBezTo>
                  <a:pt x="1294108" y="198895"/>
                  <a:pt x="1573078" y="227309"/>
                  <a:pt x="1813302" y="232475"/>
                </a:cubicBezTo>
                <a:lnTo>
                  <a:pt x="2557220" y="216977"/>
                </a:lnTo>
                <a:lnTo>
                  <a:pt x="2557220" y="216977"/>
                </a:lnTo>
              </a:path>
            </a:pathLst>
          </a:custGeom>
          <a:noFill/>
          <a:ln w="28575">
            <a:solidFill>
              <a:srgbClr val="00206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6431797" y="4339525"/>
            <a:ext cx="1007389" cy="1007390"/>
          </a:xfrm>
          <a:custGeom>
            <a:avLst/>
            <a:gdLst>
              <a:gd name="connsiteX0" fmla="*/ 1007389 w 1007389"/>
              <a:gd name="connsiteY0" fmla="*/ 1007390 h 1007390"/>
              <a:gd name="connsiteX1" fmla="*/ 790413 w 1007389"/>
              <a:gd name="connsiteY1" fmla="*/ 387458 h 1007390"/>
              <a:gd name="connsiteX2" fmla="*/ 0 w 1007389"/>
              <a:gd name="connsiteY2" fmla="*/ 0 h 1007390"/>
              <a:gd name="connsiteX3" fmla="*/ 0 w 1007389"/>
              <a:gd name="connsiteY3" fmla="*/ 0 h 1007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389" h="1007390">
                <a:moveTo>
                  <a:pt x="1007389" y="1007390"/>
                </a:moveTo>
                <a:cubicBezTo>
                  <a:pt x="982850" y="781373"/>
                  <a:pt x="958311" y="555356"/>
                  <a:pt x="790413" y="387458"/>
                </a:cubicBezTo>
                <a:cubicBezTo>
                  <a:pt x="622515" y="219560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 w="28575">
            <a:solidFill>
              <a:srgbClr val="00206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олилиния 1"/>
          <p:cNvSpPr/>
          <p:nvPr/>
        </p:nvSpPr>
        <p:spPr>
          <a:xfrm>
            <a:off x="6462793" y="2603715"/>
            <a:ext cx="920714" cy="1286360"/>
          </a:xfrm>
          <a:custGeom>
            <a:avLst/>
            <a:gdLst>
              <a:gd name="connsiteX0" fmla="*/ 0 w 920714"/>
              <a:gd name="connsiteY0" fmla="*/ 1286360 h 1286360"/>
              <a:gd name="connsiteX1" fmla="*/ 294468 w 920714"/>
              <a:gd name="connsiteY1" fmla="*/ 1022888 h 1286360"/>
              <a:gd name="connsiteX2" fmla="*/ 604434 w 920714"/>
              <a:gd name="connsiteY2" fmla="*/ 759417 h 1286360"/>
              <a:gd name="connsiteX3" fmla="*/ 898902 w 920714"/>
              <a:gd name="connsiteY3" fmla="*/ 402956 h 1286360"/>
              <a:gd name="connsiteX4" fmla="*/ 898902 w 920714"/>
              <a:gd name="connsiteY4" fmla="*/ 0 h 1286360"/>
              <a:gd name="connsiteX5" fmla="*/ 898902 w 920714"/>
              <a:gd name="connsiteY5" fmla="*/ 0 h 128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0714" h="1286360">
                <a:moveTo>
                  <a:pt x="0" y="1286360"/>
                </a:moveTo>
                <a:cubicBezTo>
                  <a:pt x="98156" y="1198536"/>
                  <a:pt x="193729" y="1110712"/>
                  <a:pt x="294468" y="1022888"/>
                </a:cubicBezTo>
                <a:cubicBezTo>
                  <a:pt x="395207" y="935064"/>
                  <a:pt x="503695" y="862739"/>
                  <a:pt x="604434" y="759417"/>
                </a:cubicBezTo>
                <a:cubicBezTo>
                  <a:pt x="705173" y="656095"/>
                  <a:pt x="849824" y="529525"/>
                  <a:pt x="898902" y="402956"/>
                </a:cubicBezTo>
                <a:cubicBezTo>
                  <a:pt x="947980" y="276387"/>
                  <a:pt x="898902" y="0"/>
                  <a:pt x="898902" y="0"/>
                </a:cubicBezTo>
                <a:lnTo>
                  <a:pt x="898902" y="0"/>
                </a:lnTo>
              </a:path>
            </a:pathLst>
          </a:custGeom>
          <a:noFill/>
          <a:ln w="28575">
            <a:solidFill>
              <a:srgbClr val="00206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1115878" y="2335772"/>
            <a:ext cx="4479010" cy="1027360"/>
          </a:xfrm>
          <a:custGeom>
            <a:avLst/>
            <a:gdLst>
              <a:gd name="connsiteX0" fmla="*/ 4479010 w 4479010"/>
              <a:gd name="connsiteY0" fmla="*/ 298940 h 1027360"/>
              <a:gd name="connsiteX1" fmla="*/ 3704095 w 4479010"/>
              <a:gd name="connsiteY1" fmla="*/ 50967 h 1027360"/>
              <a:gd name="connsiteX2" fmla="*/ 1813302 w 4479010"/>
              <a:gd name="connsiteY2" fmla="*/ 97462 h 1027360"/>
              <a:gd name="connsiteX3" fmla="*/ 0 w 4479010"/>
              <a:gd name="connsiteY3" fmla="*/ 1027360 h 1027360"/>
              <a:gd name="connsiteX4" fmla="*/ 0 w 4479010"/>
              <a:gd name="connsiteY4" fmla="*/ 1027360 h 1027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79010" h="1027360">
                <a:moveTo>
                  <a:pt x="4479010" y="298940"/>
                </a:moveTo>
                <a:cubicBezTo>
                  <a:pt x="4313695" y="191743"/>
                  <a:pt x="4148380" y="84547"/>
                  <a:pt x="3704095" y="50967"/>
                </a:cubicBezTo>
                <a:cubicBezTo>
                  <a:pt x="3259810" y="17387"/>
                  <a:pt x="2430651" y="-65270"/>
                  <a:pt x="1813302" y="97462"/>
                </a:cubicBezTo>
                <a:cubicBezTo>
                  <a:pt x="1195953" y="260194"/>
                  <a:pt x="0" y="1027360"/>
                  <a:pt x="0" y="1027360"/>
                </a:cubicBezTo>
                <a:lnTo>
                  <a:pt x="0" y="1027360"/>
                </a:lnTo>
              </a:path>
            </a:pathLst>
          </a:custGeom>
          <a:noFill/>
          <a:ln w="28575">
            <a:solidFill>
              <a:srgbClr val="00206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342241" y="2174994"/>
            <a:ext cx="715700" cy="3388898"/>
          </a:xfrm>
          <a:custGeom>
            <a:avLst/>
            <a:gdLst>
              <a:gd name="connsiteX0" fmla="*/ 715700 w 715700"/>
              <a:gd name="connsiteY0" fmla="*/ 72260 h 3388898"/>
              <a:gd name="connsiteX1" fmla="*/ 343740 w 715700"/>
              <a:gd name="connsiteY1" fmla="*/ 196247 h 3388898"/>
              <a:gd name="connsiteX2" fmla="*/ 2778 w 715700"/>
              <a:gd name="connsiteY2" fmla="*/ 1746077 h 3388898"/>
              <a:gd name="connsiteX3" fmla="*/ 173259 w 715700"/>
              <a:gd name="connsiteY3" fmla="*/ 3388898 h 3388898"/>
              <a:gd name="connsiteX4" fmla="*/ 173259 w 715700"/>
              <a:gd name="connsiteY4" fmla="*/ 3388898 h 3388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5700" h="3388898">
                <a:moveTo>
                  <a:pt x="715700" y="72260"/>
                </a:moveTo>
                <a:cubicBezTo>
                  <a:pt x="589130" y="-5231"/>
                  <a:pt x="462560" y="-82722"/>
                  <a:pt x="343740" y="196247"/>
                </a:cubicBezTo>
                <a:cubicBezTo>
                  <a:pt x="224920" y="475216"/>
                  <a:pt x="31191" y="1213969"/>
                  <a:pt x="2778" y="1746077"/>
                </a:cubicBezTo>
                <a:cubicBezTo>
                  <a:pt x="-25635" y="2278185"/>
                  <a:pt x="173259" y="3388898"/>
                  <a:pt x="173259" y="3388898"/>
                </a:cubicBezTo>
                <a:lnTo>
                  <a:pt x="173259" y="3388898"/>
                </a:lnTo>
              </a:path>
            </a:pathLst>
          </a:custGeom>
          <a:noFill/>
          <a:ln w="28575">
            <a:solidFill>
              <a:srgbClr val="00206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4283968" y="5827670"/>
            <a:ext cx="538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16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40417">
            <a:off x="3800811" y="4951373"/>
            <a:ext cx="429190" cy="79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7361695" y="6289335"/>
            <a:ext cx="538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27524">
            <a:off x="7194608" y="4750282"/>
            <a:ext cx="429190" cy="79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5868144" y="4695527"/>
            <a:ext cx="538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72881">
            <a:off x="6360150" y="3523239"/>
            <a:ext cx="429190" cy="79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7693333" y="3111351"/>
            <a:ext cx="538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44784">
            <a:off x="7607778" y="1610081"/>
            <a:ext cx="429190" cy="79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5484801" y="3097981"/>
            <a:ext cx="538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54722" y="1863202"/>
            <a:ext cx="429190" cy="79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" name="TextBox 62"/>
          <p:cNvSpPr txBox="1"/>
          <p:nvPr/>
        </p:nvSpPr>
        <p:spPr>
          <a:xfrm>
            <a:off x="649058" y="4119463"/>
            <a:ext cx="538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19852" y="3509326"/>
            <a:ext cx="429190" cy="79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5" name="TextBox 64"/>
          <p:cNvSpPr txBox="1"/>
          <p:nvPr/>
        </p:nvSpPr>
        <p:spPr>
          <a:xfrm>
            <a:off x="2402885" y="3535255"/>
            <a:ext cx="538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07549">
            <a:off x="2907578" y="2986040"/>
            <a:ext cx="429190" cy="79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Полилиния 18"/>
          <p:cNvSpPr/>
          <p:nvPr/>
        </p:nvSpPr>
        <p:spPr>
          <a:xfrm rot="420262">
            <a:off x="1204735" y="2046922"/>
            <a:ext cx="6722785" cy="1616959"/>
          </a:xfrm>
          <a:custGeom>
            <a:avLst/>
            <a:gdLst>
              <a:gd name="connsiteX0" fmla="*/ 7053942 w 7053942"/>
              <a:gd name="connsiteY0" fmla="*/ 1411157 h 1411157"/>
              <a:gd name="connsiteX1" fmla="*/ 5630091 w 7053942"/>
              <a:gd name="connsiteY1" fmla="*/ 666575 h 1411157"/>
              <a:gd name="connsiteX2" fmla="*/ 3540034 w 7053942"/>
              <a:gd name="connsiteY2" fmla="*/ 52620 h 1411157"/>
              <a:gd name="connsiteX3" fmla="*/ 1554480 w 7053942"/>
              <a:gd name="connsiteY3" fmla="*/ 78746 h 1411157"/>
              <a:gd name="connsiteX4" fmla="*/ 0 w 7053942"/>
              <a:gd name="connsiteY4" fmla="*/ 457569 h 1411157"/>
              <a:gd name="connsiteX5" fmla="*/ 0 w 7053942"/>
              <a:gd name="connsiteY5" fmla="*/ 457569 h 1411157"/>
              <a:gd name="connsiteX6" fmla="*/ 0 w 7053942"/>
              <a:gd name="connsiteY6" fmla="*/ 457569 h 1411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53942" h="1411157">
                <a:moveTo>
                  <a:pt x="7053942" y="1411157"/>
                </a:moveTo>
                <a:cubicBezTo>
                  <a:pt x="6634842" y="1152077"/>
                  <a:pt x="6215742" y="892998"/>
                  <a:pt x="5630091" y="666575"/>
                </a:cubicBezTo>
                <a:cubicBezTo>
                  <a:pt x="5044440" y="440152"/>
                  <a:pt x="4219302" y="150591"/>
                  <a:pt x="3540034" y="52620"/>
                </a:cubicBezTo>
                <a:cubicBezTo>
                  <a:pt x="2860766" y="-45351"/>
                  <a:pt x="2144486" y="11254"/>
                  <a:pt x="1554480" y="78746"/>
                </a:cubicBezTo>
                <a:cubicBezTo>
                  <a:pt x="964474" y="146238"/>
                  <a:pt x="0" y="457569"/>
                  <a:pt x="0" y="457569"/>
                </a:cubicBezTo>
                <a:lnTo>
                  <a:pt x="0" y="457569"/>
                </a:lnTo>
                <a:lnTo>
                  <a:pt x="0" y="457569"/>
                </a:lnTo>
              </a:path>
            </a:pathLst>
          </a:custGeom>
          <a:noFill/>
          <a:ln w="28575">
            <a:solidFill>
              <a:srgbClr val="00206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7822603" y="4836229"/>
            <a:ext cx="538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497262">
            <a:off x="7939982" y="3479032"/>
            <a:ext cx="429190" cy="79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775536">
            <a:off x="495073" y="1858089"/>
            <a:ext cx="429190" cy="79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" name="TextBox 70"/>
          <p:cNvSpPr txBox="1"/>
          <p:nvPr/>
        </p:nvSpPr>
        <p:spPr>
          <a:xfrm>
            <a:off x="721066" y="2679303"/>
            <a:ext cx="538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18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77312" y="6108491"/>
            <a:ext cx="538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17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115616" y="1412776"/>
            <a:ext cx="19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61670" y="2388911"/>
            <a:ext cx="1202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 + 10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12091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13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00393 L 0.1007 0.02543 C 0.12188 0.03052 0.15347 0.03329 0.18629 0.03329 C 0.22379 0.03329 0.25382 0.03052 0.275 0.02543 L 0.37587 0.00393 " pathEditMode="relative" rAng="0" ptsTypes="FffFF">
                                      <p:cBhvr>
                                        <p:cTn id="3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85" y="1457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11022E-16 L -0.02257 -0.0338 C -0.02744 -0.04144 -0.03507 -0.05093 -0.04358 -0.05995 C -0.05313 -0.07014 -0.06181 -0.07731 -0.06789 -0.08171 L -0.09809 -0.10301 " pathEditMode="relative" rAng="13091699" ptsTypes="FffFF">
                                      <p:cBhvr>
                                        <p:cTn id="5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" y="-56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81481E-6 L 0.07378 -0.03611 C 0.08906 -0.04282 0.10607 -0.06134 0.12048 -0.08287 C 0.1368 -0.10856 0.14739 -0.13356 0.14948 -0.15578 L 0.16441 -0.25601 " pathEditMode="relative" rAng="-2983248" ptsTypes="FffFF">
                                      <p:cBhvr>
                                        <p:cTn id="8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" y="-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7.40741E-7 L -0.06302 -0.0169 C -0.07552 -0.02153 -0.09584 -0.02083 -0.11528 -0.02037 C -0.13802 -0.01551 -0.15608 -0.00926 -0.16841 -0.00185 L -0.22778 0.0338 " pathEditMode="relative" rAng="10421870" ptsTypes="FffFF">
                                      <p:cBhvr>
                                        <p:cTn id="10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" y="-1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48148E-6 L -0.15139 -0.0331 C -0.18368 -0.04375 -0.2283 -0.0375 -0.27309 -0.02199 C -0.32396 -0.00486 -0.36146 0.02153 -0.38646 0.05023 L -0.50417 0.18588 " pathEditMode="relative" rAng="9887501" ptsTypes="FffFF">
                                      <p:cBhvr>
                                        <p:cTn id="123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" y="36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11111E-6 L 0.05209 0.04167 C 0.06407 0.05926 0.07987 0.06342 0.09584 0.05856 C 0.11546 0.06273 0.12935 0.05278 0.13959 0.03611 L 0.18872 -0.01574 " pathEditMode="relative" rAng="-156451" ptsTypes="FffFF">
                                      <p:cBhvr>
                                        <p:cTn id="14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" y="27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38433E-6 L 0.14809 0.08227 C 0.17882 0.10007 0.22621 0.11763 0.27656 0.12919 C 0.33402 0.14282 0.38021 0.14837 0.41406 0.1456 L 0.57465 0.13658 " pathEditMode="relative" rAng="609256" ptsTypes="FffFF">
                                      <p:cBhvr>
                                        <p:cTn id="167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" y="99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5.31546E-7 L -0.20174 -0.14976 C -0.24427 -0.18073 -0.31129 -0.20823 -0.38299 -0.22787 C -0.46441 -0.24266 -0.52795 -0.24104 -0.57604 -0.23088 L -0.80955 -0.17333 " pathEditMode="relative" rAng="10800000" ptsTypes="FffFF">
                                      <p:cBhvr>
                                        <p:cTn id="189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5" y="-121"/>
                                    </p:animMotion>
                                  </p:childTnLst>
                                </p:cTn>
                              </p:par>
                              <p:par>
                                <p:cTn id="19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59259E-6 L -0.02205 0.1169 C -0.02691 0.14236 -0.02934 0.17963 -0.02934 0.21852 C -0.02934 0.26204 -0.02726 0.29931 -0.02309 0.32454 L 0.00087 0.44352 " pathEditMode="relative" rAng="5400000" ptsTypes="FffFF">
                                      <p:cBhvr>
                                        <p:cTn id="211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" y="222"/>
                                    </p:animMotion>
                                  </p:childTnLst>
                                </p:cTn>
                              </p:par>
                              <p:par>
                                <p:cTn id="2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  <p:bldP spid="7" grpId="0" animBg="1"/>
      <p:bldP spid="8" grpId="0" animBg="1"/>
      <p:bldP spid="10" grpId="0" animBg="1"/>
      <p:bldP spid="13" grpId="0" animBg="1"/>
      <p:bldP spid="14" grpId="0" animBg="1"/>
      <p:bldP spid="2" grpId="0" animBg="1"/>
      <p:bldP spid="6" grpId="0" animBg="1"/>
      <p:bldP spid="16" grpId="0" animBg="1"/>
      <p:bldP spid="17" grpId="0"/>
      <p:bldP spid="40" grpId="0"/>
      <p:bldP spid="46" grpId="0"/>
      <p:bldP spid="48" grpId="0"/>
      <p:bldP spid="61" grpId="0"/>
      <p:bldP spid="63" grpId="0"/>
      <p:bldP spid="65" grpId="0"/>
      <p:bldP spid="19" grpId="0" animBg="1"/>
      <p:bldP spid="68" grpId="0"/>
      <p:bldP spid="71" grpId="0"/>
      <p:bldP spid="7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20688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Сравни (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&lt;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)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7504" y="5791834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475656" y="579655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27584" y="5791834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07504" y="5796553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501771" y="579655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27584" y="579655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07504" y="5791829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501771" y="5791829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827584" y="5791829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07504" y="5796548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501771" y="5796548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827584" y="5796548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07504" y="5791414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501771" y="5791414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827584" y="5791414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07504" y="5796133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501771" y="579613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827584" y="579613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07504" y="5791409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482588" y="5791409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27584" y="5791409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10934" y="5790665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475656" y="579655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827584" y="5796128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45694" y="44624"/>
            <a:ext cx="69465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87. Числа от 10 до 20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2123728" y="1124744"/>
            <a:ext cx="5868652" cy="4267636"/>
            <a:chOff x="2123728" y="1124744"/>
            <a:chExt cx="5868652" cy="4267636"/>
          </a:xfrm>
        </p:grpSpPr>
        <p:sp>
          <p:nvSpPr>
            <p:cNvPr id="20" name="TextBox 19"/>
            <p:cNvSpPr txBox="1"/>
            <p:nvPr/>
          </p:nvSpPr>
          <p:spPr>
            <a:xfrm>
              <a:off x="2339752" y="3382245"/>
              <a:ext cx="54726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12 л   +   3 л  </a:t>
              </a:r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&gt;</a:t>
              </a:r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 </a:t>
              </a:r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 </a:t>
              </a:r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12 л   +   1 л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419872" y="1268760"/>
              <a:ext cx="31683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19 см   </a:t>
              </a:r>
              <a:r>
                <a:rPr lang="en-US" sz="2800" b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&lt;</a:t>
              </a:r>
              <a:r>
                <a:rPr lang="en-US" sz="280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80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 2  дм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491880" y="1973255"/>
              <a:ext cx="302433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15  л    </a:t>
              </a:r>
              <a:r>
                <a:rPr lang="en-US" sz="28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&gt;</a:t>
              </a:r>
              <a:r>
                <a:rPr lang="ru-RU" sz="28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  </a:t>
              </a:r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  </a:t>
              </a:r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л 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680012" y="1873627"/>
              <a:ext cx="46805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491880" y="2677750"/>
              <a:ext cx="30963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10  кг   </a:t>
              </a:r>
              <a:r>
                <a:rPr lang="en-US" sz="28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&lt;</a:t>
              </a:r>
              <a:r>
                <a:rPr lang="ru-RU" sz="28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   </a:t>
              </a:r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20 кг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680012" y="2622510"/>
              <a:ext cx="46805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95736" y="4086740"/>
              <a:ext cx="57966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16 кг  </a:t>
              </a:r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-    6 кг   </a:t>
              </a:r>
              <a:r>
                <a:rPr lang="en-US" sz="28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&lt; </a:t>
              </a:r>
              <a:r>
                <a:rPr lang="ru-RU" sz="28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  </a:t>
              </a:r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6</a:t>
              </a:r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кг   -  1 кг 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680012" y="3371393"/>
              <a:ext cx="46805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680012" y="4120276"/>
              <a:ext cx="46805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23728" y="4791237"/>
              <a:ext cx="5670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12 см</a:t>
              </a:r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 </a:t>
              </a:r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-   2 см   </a:t>
              </a:r>
              <a:r>
                <a:rPr lang="en-US" sz="28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&lt;</a:t>
              </a:r>
              <a:r>
                <a:rPr lang="ru-RU" sz="28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 </a:t>
              </a:r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 см   +  3 см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680012" y="4869160"/>
              <a:ext cx="46805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680012" y="1124744"/>
              <a:ext cx="46805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2123728" y="5287694"/>
            <a:ext cx="6848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268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20688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Сравни (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&lt;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)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39752" y="3382245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12 л   +   3 л  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12 л   +   1 л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19872" y="1268760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19 см   </a:t>
            </a:r>
            <a:r>
              <a:rPr lang="en-US" sz="28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en-US" sz="28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2  дм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1973255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15  л   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 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80012" y="1873627"/>
            <a:ext cx="46805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491880" y="2677750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  кг  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 кг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80012" y="2622510"/>
            <a:ext cx="46805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2195736" y="4086740"/>
            <a:ext cx="5796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кг  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   6 кг  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кг   -  1 кг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680012" y="3371393"/>
            <a:ext cx="46805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680012" y="4120276"/>
            <a:ext cx="46805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2123728" y="4791237"/>
            <a:ext cx="5670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12 см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  2 см  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см   +  3 см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680012" y="4869160"/>
            <a:ext cx="46805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07504" y="5791834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475656" y="579655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27584" y="5791834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07504" y="5796553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501771" y="579655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27584" y="579655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07504" y="5791829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501771" y="5791829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827584" y="5791829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07504" y="5796548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501771" y="5796548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827584" y="5796548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07504" y="5791414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501771" y="5791414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827584" y="5791414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07504" y="5796133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501771" y="579613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827584" y="579613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07504" y="5791409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482588" y="5791409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27584" y="5791409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10934" y="5790665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475656" y="579655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827584" y="5796128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45694" y="44624"/>
            <a:ext cx="69465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87. Числа от 10 до 20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76056" y="1268760"/>
            <a:ext cx="144016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см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80012" y="1124744"/>
            <a:ext cx="46805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TextBox 47"/>
          <p:cNvSpPr txBox="1"/>
          <p:nvPr/>
        </p:nvSpPr>
        <p:spPr>
          <a:xfrm>
            <a:off x="6258255" y="5703639"/>
            <a:ext cx="19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8828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8" grpId="0" animBg="1"/>
      <p:bldP spid="19" grpId="0" animBg="1"/>
      <p:bldP spid="21" grpId="0" animBg="1"/>
      <p:bldP spid="23" grpId="0" animBg="1"/>
      <p:bldP spid="10" grpId="0" animBg="1"/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10985</TotalTime>
  <Words>953</Words>
  <Application>Microsoft Office PowerPoint</Application>
  <PresentationFormat>Экран (4:3)</PresentationFormat>
  <Paragraphs>289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1205</cp:revision>
  <dcterms:created xsi:type="dcterms:W3CDTF">2010-10-26T14:31:01Z</dcterms:created>
  <dcterms:modified xsi:type="dcterms:W3CDTF">2013-02-27T22:21:41Z</dcterms:modified>
</cp:coreProperties>
</file>