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7" r:id="rId3"/>
    <p:sldId id="265" r:id="rId4"/>
    <p:sldId id="259" r:id="rId5"/>
    <p:sldId id="260" r:id="rId6"/>
    <p:sldId id="261" r:id="rId7"/>
    <p:sldId id="262" r:id="rId8"/>
    <p:sldId id="266" r:id="rId9"/>
    <p:sldId id="267" r:id="rId10"/>
    <p:sldId id="268" r:id="rId11"/>
    <p:sldId id="263" r:id="rId12"/>
    <p:sldId id="269" r:id="rId13"/>
    <p:sldId id="272" r:id="rId14"/>
    <p:sldId id="270" r:id="rId15"/>
    <p:sldId id="273" r:id="rId16"/>
    <p:sldId id="274" r:id="rId17"/>
    <p:sldId id="275" r:id="rId18"/>
    <p:sldId id="276" r:id="rId19"/>
    <p:sldId id="277" r:id="rId20"/>
    <p:sldId id="278" r:id="rId21"/>
    <p:sldId id="27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25.02.2013</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25.02.2013</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"Всё тленно, все переменчиво, только доблесть бессмертна"</a:t>
            </a:r>
            <a:endParaRPr lang="ru-RU" dirty="0"/>
          </a:p>
        </p:txBody>
      </p:sp>
      <p:sp>
        <p:nvSpPr>
          <p:cNvPr id="2" name="Заголовок 1"/>
          <p:cNvSpPr>
            <a:spLocks noGrp="1"/>
          </p:cNvSpPr>
          <p:nvPr>
            <p:ph type="ctrTitle"/>
          </p:nvPr>
        </p:nvSpPr>
        <p:spPr/>
        <p:txBody>
          <a:bodyPr>
            <a:normAutofit fontScale="90000"/>
          </a:bodyPr>
          <a:lstStyle/>
          <a:p>
            <a:pPr lvl="0"/>
            <a:r>
              <a:rPr lang="ru-RU" dirty="0" smtClean="0"/>
              <a:t>Послевоенная деятельность </a:t>
            </a:r>
            <a:br>
              <a:rPr lang="ru-RU" dirty="0" smtClean="0"/>
            </a:br>
            <a:r>
              <a:rPr lang="ru-RU" dirty="0" smtClean="0"/>
              <a:t>Александра Ивановича Покрышкина</a:t>
            </a:r>
            <a:br>
              <a:rPr lang="ru-RU" dirty="0" smtClean="0"/>
            </a:b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quarter" idx="2"/>
          </p:nvPr>
        </p:nvSpPr>
        <p:spPr/>
        <p:txBody>
          <a:bodyPr>
            <a:normAutofit fontScale="85000" lnSpcReduction="20000"/>
          </a:bodyPr>
          <a:lstStyle/>
          <a:p>
            <a:pPr>
              <a:buNone/>
            </a:pPr>
            <a:r>
              <a:rPr lang="ru-RU" dirty="0" smtClean="0"/>
              <a:t>            В  группе Академии Генерального штаба  Александр </a:t>
            </a:r>
            <a:r>
              <a:rPr lang="ru-RU" dirty="0" smtClean="0"/>
              <a:t>Иванович </a:t>
            </a:r>
            <a:r>
              <a:rPr lang="ru-RU" dirty="0" smtClean="0"/>
              <a:t>из двенадцати человек был старшим по возрасту. Учился он блестяще, способен был осмыслить огромный фактический материал. Обо всем имел свое собственное, обоснованное мнение. Это был готовый министр или главком, государственный деятель самого высокого уровня.</a:t>
            </a:r>
          </a:p>
          <a:p>
            <a:pPr>
              <a:buNone/>
            </a:pPr>
            <a:endParaRPr lang="ru-RU" dirty="0"/>
          </a:p>
        </p:txBody>
      </p:sp>
      <p:pic>
        <p:nvPicPr>
          <p:cNvPr id="9217" name="Picture 1" descr="C:\Documents and Settings\Admin\Рабочий стол\Новая папка\Покрышкин слцушатель2.jpg"/>
          <p:cNvPicPr>
            <a:picLocks noGrp="1" noChangeAspect="1" noChangeArrowheads="1"/>
          </p:cNvPicPr>
          <p:nvPr>
            <p:ph sz="quarter" idx="1"/>
          </p:nvPr>
        </p:nvPicPr>
        <p:blipFill>
          <a:blip r:embed="rId2"/>
          <a:srcRect/>
          <a:stretch>
            <a:fillRect/>
          </a:stretch>
        </p:blipFill>
        <p:spPr bwMode="auto">
          <a:xfrm>
            <a:off x="500034" y="1928803"/>
            <a:ext cx="4164041" cy="312841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85728"/>
            <a:ext cx="7772400" cy="1143000"/>
          </a:xfrm>
        </p:spPr>
        <p:txBody>
          <a:bodyPr>
            <a:normAutofit/>
          </a:bodyPr>
          <a:lstStyle/>
          <a:p>
            <a:r>
              <a:rPr lang="ru-RU" sz="2800" b="1" dirty="0" smtClean="0"/>
              <a:t>Но генеральское звание было присвоено </a:t>
            </a:r>
            <a:r>
              <a:rPr lang="ru-RU" sz="2800" b="1" dirty="0" err="1" smtClean="0"/>
              <a:t>Покрышкину</a:t>
            </a:r>
            <a:r>
              <a:rPr lang="ru-RU" sz="2800" b="1" dirty="0" smtClean="0"/>
              <a:t> только 3 августа 1953 года!</a:t>
            </a:r>
            <a:endParaRPr lang="ru-RU" sz="2800" dirty="0"/>
          </a:p>
        </p:txBody>
      </p:sp>
      <p:sp>
        <p:nvSpPr>
          <p:cNvPr id="4" name="Содержимое 3"/>
          <p:cNvSpPr>
            <a:spLocks noGrp="1"/>
          </p:cNvSpPr>
          <p:nvPr>
            <p:ph sz="quarter" idx="2"/>
          </p:nvPr>
        </p:nvSpPr>
        <p:spPr/>
        <p:txBody>
          <a:bodyPr>
            <a:normAutofit fontScale="77500" lnSpcReduction="20000"/>
          </a:bodyPr>
          <a:lstStyle/>
          <a:p>
            <a:pPr>
              <a:buNone/>
            </a:pPr>
            <a:r>
              <a:rPr lang="ru-RU" dirty="0" smtClean="0"/>
              <a:t>     В. И. Андреев </a:t>
            </a:r>
            <a:r>
              <a:rPr lang="ru-RU" dirty="0" smtClean="0"/>
              <a:t> </a:t>
            </a:r>
            <a:r>
              <a:rPr lang="ru-RU" dirty="0" smtClean="0"/>
              <a:t>книге </a:t>
            </a:r>
            <a:r>
              <a:rPr lang="ru-RU" dirty="0" smtClean="0"/>
              <a:t>воспоминаний </a:t>
            </a:r>
            <a:r>
              <a:rPr lang="ru-RU" dirty="0" smtClean="0"/>
              <a:t>«</a:t>
            </a:r>
            <a:r>
              <a:rPr lang="ru-RU" dirty="0" err="1" smtClean="0"/>
              <a:t>Покрышкин</a:t>
            </a:r>
            <a:r>
              <a:rPr lang="ru-RU" dirty="0" smtClean="0"/>
              <a:t> в воздухе и на земле» пишет: «Каким несгибаемым человеком надо было быть, какую волю иметь, чтобы почти десять лет наблюдать завистливые интриги недругов, задерживающих присвоение ему воинского звания „генерал-майор“… Как ни прискорбно, но надо признать, что подобные методы воспитания послушности, угодничества, применяются до сих пор…»</a:t>
            </a:r>
            <a:endParaRPr lang="ru-RU" dirty="0"/>
          </a:p>
        </p:txBody>
      </p:sp>
      <p:pic>
        <p:nvPicPr>
          <p:cNvPr id="7171" name="Picture 3" descr="C:\Documents and Settings\Admin\Рабочий стол\Новая папка\Покрышкин маршал2.jpg"/>
          <p:cNvPicPr>
            <a:picLocks noGrp="1" noChangeAspect="1" noChangeArrowheads="1"/>
          </p:cNvPicPr>
          <p:nvPr>
            <p:ph sz="quarter" idx="1"/>
          </p:nvPr>
        </p:nvPicPr>
        <p:blipFill>
          <a:blip r:embed="rId2"/>
          <a:srcRect/>
          <a:stretch>
            <a:fillRect/>
          </a:stretch>
        </p:blipFill>
        <p:spPr bwMode="auto">
          <a:xfrm>
            <a:off x="1154434" y="1447800"/>
            <a:ext cx="3269607" cy="4572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r>
              <a:rPr lang="ru-RU" dirty="0" smtClean="0"/>
              <a:t>         В Киеве Александр Иванович служил до июля 1968 года, командует 52-й воздушной истребительной армией Московского округа ПВО До начала 1960-х годов он продолжает летать.</a:t>
            </a:r>
          </a:p>
          <a:p>
            <a:endParaRPr lang="ru-RU" dirty="0"/>
          </a:p>
        </p:txBody>
      </p:sp>
      <p:sp>
        <p:nvSpPr>
          <p:cNvPr id="4" name="Содержимое 3"/>
          <p:cNvSpPr>
            <a:spLocks noGrp="1"/>
          </p:cNvSpPr>
          <p:nvPr>
            <p:ph sz="quarter" idx="2"/>
          </p:nvPr>
        </p:nvSpPr>
        <p:spPr/>
        <p:txBody>
          <a:bodyPr>
            <a:normAutofit/>
          </a:bodyPr>
          <a:lstStyle/>
          <a:p>
            <a:pPr>
              <a:buNone/>
            </a:pPr>
            <a:r>
              <a:rPr lang="ru-RU" dirty="0" smtClean="0"/>
              <a:t>…</a:t>
            </a:r>
            <a:r>
              <a:rPr lang="ru-RU" b="1" dirty="0" smtClean="0"/>
              <a:t>И как летчик, и как </a:t>
            </a:r>
            <a:r>
              <a:rPr lang="ru-RU" b="1" dirty="0" smtClean="0"/>
              <a:t>человек </a:t>
            </a:r>
            <a:r>
              <a:rPr lang="ru-RU" b="1" dirty="0" err="1" smtClean="0"/>
              <a:t>Покрышкин</a:t>
            </a:r>
            <a:r>
              <a:rPr lang="ru-RU" b="1" dirty="0" smtClean="0"/>
              <a:t> </a:t>
            </a:r>
            <a:r>
              <a:rPr lang="ru-RU" b="1" dirty="0" smtClean="0"/>
              <a:t>— необычен</a:t>
            </a:r>
            <a:r>
              <a:rPr lang="ru-RU" b="1" dirty="0" smtClean="0"/>
              <a:t>. </a:t>
            </a:r>
            <a:r>
              <a:rPr lang="ru-RU" b="1" dirty="0" smtClean="0"/>
              <a:t>Он ни разу нигде не скривил душой, не сказал неправду!</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quarter" idx="2"/>
          </p:nvPr>
        </p:nvSpPr>
        <p:spPr/>
        <p:txBody>
          <a:bodyPr>
            <a:normAutofit fontScale="77500" lnSpcReduction="20000"/>
          </a:bodyPr>
          <a:lstStyle/>
          <a:p>
            <a:pPr>
              <a:buNone/>
            </a:pPr>
            <a:r>
              <a:rPr lang="ru-RU" dirty="0" smtClean="0"/>
              <a:t>             </a:t>
            </a:r>
            <a:r>
              <a:rPr lang="ru-RU" dirty="0" smtClean="0"/>
              <a:t>« </a:t>
            </a:r>
            <a:r>
              <a:rPr lang="ru-RU" dirty="0" smtClean="0"/>
              <a:t>Он обладал чувством духовной чистоты. Был постоянно верен себе и своим мыслям. Величайшим преступлением считал покривить душой даже в мельчайших случаях, всегда и все старался высказывать полностью и окончательно, не оставляя никаких сомнений и недоговоренности. Требовал этого и от своих подчиненных</a:t>
            </a:r>
            <a:r>
              <a:rPr lang="ru-RU" dirty="0" smtClean="0"/>
              <a:t>.»</a:t>
            </a:r>
            <a:endParaRPr lang="ru-RU" dirty="0" smtClean="0"/>
          </a:p>
          <a:p>
            <a:pPr>
              <a:buNone/>
            </a:pPr>
            <a:r>
              <a:rPr lang="ru-RU" dirty="0" smtClean="0"/>
              <a:t>(Генерал И. А. Баграмян) </a:t>
            </a:r>
          </a:p>
          <a:p>
            <a:endParaRPr lang="ru-RU" dirty="0"/>
          </a:p>
        </p:txBody>
      </p:sp>
      <p:pic>
        <p:nvPicPr>
          <p:cNvPr id="26628" name="Picture 4" descr="C:\Documents and Settings\Admin\Рабочий стол\Новая папка\Покрышкин20.jpg"/>
          <p:cNvPicPr>
            <a:picLocks noGrp="1" noChangeAspect="1" noChangeArrowheads="1"/>
          </p:cNvPicPr>
          <p:nvPr>
            <p:ph sz="quarter" idx="1"/>
          </p:nvPr>
        </p:nvPicPr>
        <p:blipFill>
          <a:blip r:embed="rId2"/>
          <a:srcRect/>
          <a:stretch>
            <a:fillRect/>
          </a:stretch>
        </p:blipFill>
        <p:spPr bwMode="auto">
          <a:xfrm>
            <a:off x="914400" y="2008949"/>
            <a:ext cx="3749675" cy="377750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quarter" idx="2"/>
          </p:nvPr>
        </p:nvSpPr>
        <p:spPr/>
        <p:txBody>
          <a:bodyPr>
            <a:normAutofit fontScale="92500" lnSpcReduction="20000"/>
          </a:bodyPr>
          <a:lstStyle/>
          <a:p>
            <a:pPr>
              <a:buNone/>
            </a:pPr>
            <a:r>
              <a:rPr lang="ru-RU" dirty="0" smtClean="0"/>
              <a:t>       В </a:t>
            </a:r>
            <a:r>
              <a:rPr lang="ru-RU" dirty="0" smtClean="0"/>
              <a:t> 1972 году, в Большом </a:t>
            </a:r>
            <a:r>
              <a:rPr lang="ru-RU" dirty="0" smtClean="0"/>
              <a:t>Кремлевском дворце состоялся  съезд  Всесоюзного добровольного общества содействия армии, авиации и флоту. Новым председателем был избран трижды Герой Советского Союза генерал-полковник авиации А. И. </a:t>
            </a:r>
            <a:r>
              <a:rPr lang="ru-RU" dirty="0" err="1" smtClean="0"/>
              <a:t>Покрышкин</a:t>
            </a:r>
            <a:r>
              <a:rPr lang="ru-RU" dirty="0" smtClean="0"/>
              <a:t>.</a:t>
            </a:r>
            <a:endParaRPr lang="ru-RU" dirty="0"/>
          </a:p>
        </p:txBody>
      </p:sp>
      <p:pic>
        <p:nvPicPr>
          <p:cNvPr id="27651" name="Picture 3" descr="C:\Documents and Settings\Admin\Рабочий стол\Новая папка\Покрышкин77.jpg"/>
          <p:cNvPicPr>
            <a:picLocks noGrp="1" noChangeAspect="1" noChangeArrowheads="1"/>
          </p:cNvPicPr>
          <p:nvPr>
            <p:ph sz="quarter" idx="1"/>
          </p:nvPr>
        </p:nvPicPr>
        <p:blipFill>
          <a:blip r:embed="rId2"/>
          <a:srcRect/>
          <a:stretch>
            <a:fillRect/>
          </a:stretch>
        </p:blipFill>
        <p:spPr bwMode="auto">
          <a:xfrm>
            <a:off x="914400" y="2436060"/>
            <a:ext cx="3749675" cy="292176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Содержимое 5"/>
          <p:cNvSpPr>
            <a:spLocks noGrp="1"/>
          </p:cNvSpPr>
          <p:nvPr>
            <p:ph sz="quarter" idx="1"/>
          </p:nvPr>
        </p:nvSpPr>
        <p:spPr/>
        <p:txBody>
          <a:bodyPr>
            <a:normAutofit fontScale="77500" lnSpcReduction="20000"/>
          </a:bodyPr>
          <a:lstStyle/>
          <a:p>
            <a:pPr>
              <a:buNone/>
            </a:pPr>
            <a:r>
              <a:rPr lang="ru-RU" dirty="0" smtClean="0"/>
              <a:t>        Пишет М. К. Покрышкина: «Наступил первый день работы Александра Ивановича в качестве председателя ЦК ДОСААФ СССР. Проводив его утром, я до вечера не находила себе места: как он там, на новой работе? Ведь он всю жизнь провел в армии, привык к строгой воинской дисциплине. Здесь же, в этой организации, многие подчиненные — гражданские люди.</a:t>
            </a:r>
            <a:endParaRPr lang="ru-RU" dirty="0"/>
          </a:p>
        </p:txBody>
      </p:sp>
      <p:sp>
        <p:nvSpPr>
          <p:cNvPr id="7" name="Содержимое 6"/>
          <p:cNvSpPr>
            <a:spLocks noGrp="1"/>
          </p:cNvSpPr>
          <p:nvPr>
            <p:ph sz="quarter" idx="2"/>
          </p:nvPr>
        </p:nvSpPr>
        <p:spPr/>
        <p:txBody>
          <a:bodyPr>
            <a:normAutofit fontScale="77500" lnSpcReduction="20000"/>
          </a:bodyPr>
          <a:lstStyle/>
          <a:p>
            <a:pPr>
              <a:buNone/>
            </a:pPr>
            <a:r>
              <a:rPr lang="ru-RU" dirty="0" smtClean="0"/>
              <a:t>      Наконец раздался звонок в дверь. Бегу открывать. Смотрю на него и глазам своим не верю. Муж стоит на пороге и весело улыбается. Чудеса да и только!»</a:t>
            </a:r>
          </a:p>
          <a:p>
            <a:pPr>
              <a:buNone/>
            </a:pPr>
            <a:r>
              <a:rPr lang="ru-RU" dirty="0" smtClean="0"/>
              <a:t> — Мария, все отлично, не волнуйся. Работы непочатый край.</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85000" lnSpcReduction="10000"/>
          </a:bodyPr>
          <a:lstStyle/>
          <a:p>
            <a:pPr>
              <a:buNone/>
            </a:pPr>
            <a:r>
              <a:rPr lang="ru-RU" b="1" dirty="0" smtClean="0"/>
              <a:t> </a:t>
            </a:r>
            <a:r>
              <a:rPr lang="ru-RU" b="1" dirty="0" smtClean="0"/>
              <a:t>«</a:t>
            </a:r>
            <a:r>
              <a:rPr lang="ru-RU" dirty="0" smtClean="0"/>
              <a:t>Во </a:t>
            </a:r>
            <a:r>
              <a:rPr lang="ru-RU" dirty="0" smtClean="0"/>
              <a:t>главе был </a:t>
            </a:r>
            <a:r>
              <a:rPr lang="ru-RU" dirty="0" err="1" smtClean="0"/>
              <a:t>Покрышкин</a:t>
            </a:r>
            <a:r>
              <a:rPr lang="ru-RU" dirty="0" smtClean="0"/>
              <a:t> — тонкий психолог, воспитатель, как называли его на фронте — батя…</a:t>
            </a:r>
          </a:p>
          <a:p>
            <a:pPr>
              <a:buNone/>
            </a:pPr>
            <a:r>
              <a:rPr lang="ru-RU" dirty="0" smtClean="0"/>
              <a:t>Выдержка Покрышкина удивительна. Не помню, чтобы он хоть раз поднял на кого-то голос! Еще одна его особенность — я не слышал, чтобы он громко хохотал. Если есть повод, только улыбнется. Улыбка его помнится</a:t>
            </a:r>
            <a:r>
              <a:rPr lang="ru-RU" dirty="0" smtClean="0"/>
              <a:t>…»</a:t>
            </a:r>
            <a:endParaRPr lang="ru-RU" dirty="0" smtClean="0"/>
          </a:p>
          <a:p>
            <a:endParaRPr lang="ru-RU" dirty="0"/>
          </a:p>
        </p:txBody>
      </p:sp>
      <p:pic>
        <p:nvPicPr>
          <p:cNvPr id="28674" name="Picture 2" descr="C:\Documents and Settings\Admin\Рабочий стол\Новая папка\Досааф9.jpg"/>
          <p:cNvPicPr>
            <a:picLocks noGrp="1" noChangeAspect="1" noChangeArrowheads="1"/>
          </p:cNvPicPr>
          <p:nvPr>
            <p:ph sz="quarter" idx="2"/>
          </p:nvPr>
        </p:nvPicPr>
        <p:blipFill>
          <a:blip r:embed="rId2"/>
          <a:srcRect/>
          <a:stretch>
            <a:fillRect/>
          </a:stretch>
        </p:blipFill>
        <p:spPr bwMode="auto">
          <a:xfrm>
            <a:off x="4572000" y="1928802"/>
            <a:ext cx="4143404" cy="321471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r>
              <a:rPr lang="ru-RU" sz="2400" dirty="0" smtClean="0"/>
              <a:t>      Он </a:t>
            </a:r>
            <a:r>
              <a:rPr lang="ru-RU" sz="2400" dirty="0" smtClean="0"/>
              <a:t>был человеком — Александр Иванович! Не было для него ни солдат, ни генералов, ни богатых, ни бедных! Все равны…</a:t>
            </a:r>
            <a:endParaRPr lang="ru-RU" sz="2400" dirty="0"/>
          </a:p>
        </p:txBody>
      </p:sp>
      <p:pic>
        <p:nvPicPr>
          <p:cNvPr id="29698" name="Picture 2" descr="C:\Documents and Settings\Admin\Рабочий стол\Новая папка\Покрышкин24.jpg"/>
          <p:cNvPicPr>
            <a:picLocks noGrp="1" noChangeAspect="1" noChangeArrowheads="1"/>
          </p:cNvPicPr>
          <p:nvPr>
            <p:ph sz="quarter" idx="2"/>
          </p:nvPr>
        </p:nvPicPr>
        <p:blipFill>
          <a:blip r:embed="rId2"/>
          <a:srcRect/>
          <a:stretch>
            <a:fillRect/>
          </a:stretch>
        </p:blipFill>
        <p:spPr bwMode="auto">
          <a:xfrm>
            <a:off x="5286380" y="1857364"/>
            <a:ext cx="3429023" cy="350046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quarter" idx="2"/>
          </p:nvPr>
        </p:nvSpPr>
        <p:spPr/>
        <p:txBody>
          <a:bodyPr>
            <a:normAutofit fontScale="92500"/>
          </a:bodyPr>
          <a:lstStyle/>
          <a:p>
            <a:pPr>
              <a:buNone/>
            </a:pPr>
            <a:r>
              <a:rPr lang="ru-RU" b="1" dirty="0" smtClean="0"/>
              <a:t>Возглавляя ДОСААФ десять лет, более, чем кто-либо другой, </a:t>
            </a:r>
            <a:r>
              <a:rPr lang="ru-RU" b="1" dirty="0" smtClean="0"/>
              <a:t> </a:t>
            </a:r>
            <a:r>
              <a:rPr lang="ru-RU" b="1" dirty="0" err="1" smtClean="0"/>
              <a:t>Покрышкин</a:t>
            </a:r>
            <a:r>
              <a:rPr lang="ru-RU" b="1" dirty="0" smtClean="0"/>
              <a:t> </a:t>
            </a:r>
            <a:r>
              <a:rPr lang="ru-RU" b="1" dirty="0" smtClean="0"/>
              <a:t>дал для его развития мощный жизненный импульс, оставил оборонному Обществу богатое наследство и свое имя национального Героя…</a:t>
            </a:r>
            <a:endParaRPr lang="ru-RU" dirty="0" smtClean="0"/>
          </a:p>
          <a:p>
            <a:endParaRPr lang="ru-RU" dirty="0" smtClean="0"/>
          </a:p>
          <a:p>
            <a:endParaRPr lang="ru-RU" dirty="0"/>
          </a:p>
        </p:txBody>
      </p:sp>
      <p:pic>
        <p:nvPicPr>
          <p:cNvPr id="30722" name="Picture 2" descr="C:\Documents and Settings\Admin\Рабочий стол\Новая папка\Досааф2.jpg"/>
          <p:cNvPicPr>
            <a:picLocks noGrp="1" noChangeAspect="1" noChangeArrowheads="1"/>
          </p:cNvPicPr>
          <p:nvPr>
            <p:ph sz="quarter" idx="1"/>
          </p:nvPr>
        </p:nvPicPr>
        <p:blipFill>
          <a:blip r:embed="rId2"/>
          <a:srcRect/>
          <a:stretch>
            <a:fillRect/>
          </a:stretch>
        </p:blipFill>
        <p:spPr bwMode="auto">
          <a:xfrm>
            <a:off x="785786" y="2928934"/>
            <a:ext cx="3857651" cy="185738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r>
              <a:rPr lang="ru-RU" sz="2000" b="1" dirty="0" smtClean="0"/>
              <a:t>    Новое место службы — Группа генеральных инспекторов Министерства обороны СССР.</a:t>
            </a:r>
            <a:r>
              <a:rPr lang="ru-RU" sz="2000" dirty="0" smtClean="0"/>
              <a:t> </a:t>
            </a:r>
          </a:p>
          <a:p>
            <a:pPr>
              <a:buNone/>
            </a:pPr>
            <a:endParaRPr lang="ru-RU" sz="2000" dirty="0" smtClean="0"/>
          </a:p>
          <a:p>
            <a:pPr>
              <a:buNone/>
            </a:pPr>
            <a:r>
              <a:rPr lang="ru-RU" sz="2000" b="1" dirty="0" smtClean="0"/>
              <a:t>О работе Группы генеральных инспекторов известно мало, тема эта особенно не освещалась.</a:t>
            </a:r>
            <a:r>
              <a:rPr lang="ru-RU" sz="2000" dirty="0" smtClean="0"/>
              <a:t> </a:t>
            </a:r>
            <a:endParaRPr lang="ru-RU" sz="2000" dirty="0"/>
          </a:p>
        </p:txBody>
      </p:sp>
      <p:pic>
        <p:nvPicPr>
          <p:cNvPr id="31746" name="Picture 2" descr="C:\Documents and Settings\Admin\Рабочий стол\Новая папка\Покрышкин 25.jpg"/>
          <p:cNvPicPr>
            <a:picLocks noGrp="1" noChangeAspect="1" noChangeArrowheads="1"/>
          </p:cNvPicPr>
          <p:nvPr>
            <p:ph sz="quarter" idx="2"/>
          </p:nvPr>
        </p:nvPicPr>
        <p:blipFill>
          <a:blip r:embed="rId2"/>
          <a:srcRect/>
          <a:stretch>
            <a:fillRect/>
          </a:stretch>
        </p:blipFill>
        <p:spPr bwMode="auto">
          <a:xfrm>
            <a:off x="4714876" y="1500174"/>
            <a:ext cx="4214841" cy="320060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sz="quarter" idx="1"/>
          </p:nvPr>
        </p:nvSpPr>
        <p:spPr/>
        <p:txBody>
          <a:bodyPr>
            <a:normAutofit fontScale="92500"/>
          </a:bodyPr>
          <a:lstStyle/>
          <a:p>
            <a:pPr>
              <a:buNone/>
            </a:pPr>
            <a:r>
              <a:rPr lang="ru-RU" sz="2400" b="1" dirty="0" smtClean="0"/>
              <a:t>       Послевоенная </a:t>
            </a:r>
            <a:r>
              <a:rPr lang="ru-RU" sz="2400" b="1" dirty="0" smtClean="0"/>
              <a:t>судьба Александра Ивановича  складывалась нелегко, это только в старых фильмах показывали нам счастливую жизнь заслуженных фронтовиков, вернувшихся с войны, - на самом деле все было намного сложнее …</a:t>
            </a:r>
            <a:endParaRPr lang="ru-RU" sz="2400" b="1" dirty="0"/>
          </a:p>
        </p:txBody>
      </p:sp>
      <p:pic>
        <p:nvPicPr>
          <p:cNvPr id="1026" name="Picture 2" descr="C:\Documents and Settings\Admin\Рабочий стол\Новая папка\Покр5.jpg"/>
          <p:cNvPicPr>
            <a:picLocks noGrp="1" noChangeAspect="1" noChangeArrowheads="1"/>
          </p:cNvPicPr>
          <p:nvPr>
            <p:ph sz="quarter" idx="2"/>
          </p:nvPr>
        </p:nvPicPr>
        <p:blipFill>
          <a:blip r:embed="rId2"/>
          <a:srcRect/>
          <a:stretch>
            <a:fillRect/>
          </a:stretch>
        </p:blipFill>
        <p:spPr bwMode="auto">
          <a:xfrm>
            <a:off x="5286380" y="2000240"/>
            <a:ext cx="3143272" cy="321471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85000" lnSpcReduction="20000"/>
          </a:bodyPr>
          <a:lstStyle/>
          <a:p>
            <a:pPr>
              <a:buNone/>
            </a:pPr>
            <a:r>
              <a:rPr lang="ru-RU" b="1" dirty="0" smtClean="0"/>
              <a:t> </a:t>
            </a:r>
            <a:r>
              <a:rPr lang="ru-RU" b="1" dirty="0" smtClean="0"/>
              <a:t>« </a:t>
            </a:r>
            <a:r>
              <a:rPr lang="ru-RU" b="1" dirty="0" smtClean="0"/>
              <a:t>Еще до прихода Александра Ивановича в Группу о нем среди офицеров шла молва как о </a:t>
            </a:r>
            <a:r>
              <a:rPr lang="ru-RU" b="1" dirty="0" smtClean="0"/>
              <a:t>доступном, </a:t>
            </a:r>
            <a:r>
              <a:rPr lang="ru-RU" b="1" dirty="0" smtClean="0"/>
              <a:t>хорошем человеке, который может помочь.  В </a:t>
            </a:r>
            <a:r>
              <a:rPr lang="ru-RU" b="1" dirty="0" err="1" smtClean="0"/>
              <a:t>Покрышкине</a:t>
            </a:r>
            <a:r>
              <a:rPr lang="ru-RU" b="1" dirty="0" smtClean="0"/>
              <a:t>  всегда удивляло  внимание к людям, чуткость, все он замечал. </a:t>
            </a:r>
          </a:p>
          <a:p>
            <a:pPr>
              <a:buNone/>
            </a:pPr>
            <a:r>
              <a:rPr lang="ru-RU" b="1" dirty="0" smtClean="0"/>
              <a:t>— Что-то ты у нас сегодня какой-то не такой… В глазах нет блеска.</a:t>
            </a:r>
            <a:endParaRPr lang="ru-RU" dirty="0" smtClean="0"/>
          </a:p>
          <a:p>
            <a:pPr>
              <a:buNone/>
            </a:pPr>
            <a:r>
              <a:rPr lang="ru-RU" b="1" dirty="0" smtClean="0"/>
              <a:t>    Расспросит о жизни, о </a:t>
            </a:r>
            <a:r>
              <a:rPr lang="ru-RU" b="1" smtClean="0"/>
              <a:t>семье</a:t>
            </a:r>
            <a:r>
              <a:rPr lang="ru-RU" b="1" smtClean="0"/>
              <a:t>.»</a:t>
            </a:r>
            <a:endParaRPr lang="ru-RU" dirty="0"/>
          </a:p>
        </p:txBody>
      </p:sp>
      <p:pic>
        <p:nvPicPr>
          <p:cNvPr id="32770" name="Picture 2" descr="C:\Documents and Settings\Admin\Рабочий стол\Новая папка\Покрышкин26.jpg"/>
          <p:cNvPicPr>
            <a:picLocks noGrp="1" noChangeAspect="1" noChangeArrowheads="1"/>
          </p:cNvPicPr>
          <p:nvPr>
            <p:ph sz="quarter" idx="2"/>
          </p:nvPr>
        </p:nvPicPr>
        <p:blipFill>
          <a:blip r:embed="rId2"/>
          <a:srcRect/>
          <a:stretch>
            <a:fillRect/>
          </a:stretch>
        </p:blipFill>
        <p:spPr bwMode="auto">
          <a:xfrm>
            <a:off x="4933950" y="2408157"/>
            <a:ext cx="3749675" cy="265128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fontScale="47500" lnSpcReduction="20000"/>
          </a:bodyPr>
          <a:lstStyle/>
          <a:p>
            <a:pPr>
              <a:buNone/>
            </a:pPr>
            <a:r>
              <a:rPr lang="ru-RU" b="1" dirty="0" smtClean="0"/>
              <a:t>                  В </a:t>
            </a:r>
            <a:r>
              <a:rPr lang="ru-RU" b="1" dirty="0" smtClean="0"/>
              <a:t>последний год жизни А. И. </a:t>
            </a:r>
            <a:r>
              <a:rPr lang="ru-RU" b="1" dirty="0" err="1" smtClean="0"/>
              <a:t>Покрышкин</a:t>
            </a:r>
            <a:r>
              <a:rPr lang="ru-RU" b="1" dirty="0" smtClean="0"/>
              <a:t> завершил книгу мемуаров «Познать себя в бою». Название этой книги неслучайно перекликается с мудростью </a:t>
            </a:r>
            <a:r>
              <a:rPr lang="ru-RU" b="1" dirty="0" smtClean="0"/>
              <a:t>древних.</a:t>
            </a:r>
            <a:r>
              <a:rPr lang="ru-RU" dirty="0" smtClean="0"/>
              <a:t> </a:t>
            </a:r>
          </a:p>
          <a:p>
            <a:pPr>
              <a:buNone/>
            </a:pPr>
            <a:r>
              <a:rPr lang="ru-RU" b="1" dirty="0" smtClean="0"/>
              <a:t> </a:t>
            </a:r>
            <a:r>
              <a:rPr lang="ru-RU" b="1" dirty="0" smtClean="0"/>
              <a:t>                 Александр </a:t>
            </a:r>
            <a:r>
              <a:rPr lang="ru-RU" b="1" dirty="0" smtClean="0"/>
              <a:t>Иванович на вопрос о том, не будет ли эта книга повторять предыдущую — «Небо войны», отвечал: «Это будет совершенно другая </a:t>
            </a:r>
            <a:r>
              <a:rPr lang="ru-RU" b="1" dirty="0" smtClean="0"/>
              <a:t>книга - анализ</a:t>
            </a:r>
            <a:r>
              <a:rPr lang="ru-RU" b="1" dirty="0" smtClean="0"/>
              <a:t>, раздумья о развитии бойцовских качеств у летчика-истребителя, о совершенствовании его боевой выучки, мастерства».</a:t>
            </a:r>
            <a:endParaRPr lang="ru-RU" dirty="0" smtClean="0"/>
          </a:p>
          <a:p>
            <a:r>
              <a:rPr lang="ru-RU" b="1" dirty="0" smtClean="0"/>
              <a:t>Увидеть книгу изданной Александр Иванович не успел. Редактор просил его сделать один звонок, и книга вышла бы к     9 мая 1985 года, ко дню 40-летия Победы. Но </a:t>
            </a:r>
            <a:r>
              <a:rPr lang="ru-RU" b="1" dirty="0" err="1" smtClean="0"/>
              <a:t>Покрышкин</a:t>
            </a:r>
            <a:r>
              <a:rPr lang="ru-RU" b="1" dirty="0" smtClean="0"/>
              <a:t> отказался: «Зачем же делать так, чтобы из-за меня люди надрывались? Пусть все идет своим чередом…» После смерти Покрышкина издание было </a:t>
            </a:r>
            <a:r>
              <a:rPr lang="ru-RU" b="1" dirty="0" smtClean="0"/>
              <a:t>приостановлено.</a:t>
            </a:r>
            <a:endParaRPr lang="ru-RU" dirty="0" smtClean="0"/>
          </a:p>
          <a:p>
            <a:r>
              <a:rPr lang="ru-RU" b="1" dirty="0" smtClean="0"/>
              <a:t>В 1986 году книга «Познать себя в бою» увидела свет.</a:t>
            </a:r>
            <a:endParaRPr lang="ru-RU" dirty="0"/>
          </a:p>
        </p:txBody>
      </p:sp>
      <p:pic>
        <p:nvPicPr>
          <p:cNvPr id="33794" name="Picture 2" descr="C:\Documents and Settings\Admin\Рабочий стол\Новая папка\Покрышкин книга.jpg"/>
          <p:cNvPicPr>
            <a:picLocks noGrp="1" noChangeAspect="1" noChangeArrowheads="1"/>
          </p:cNvPicPr>
          <p:nvPr>
            <p:ph sz="quarter" idx="2"/>
          </p:nvPr>
        </p:nvPicPr>
        <p:blipFill>
          <a:blip r:embed="rId2"/>
          <a:srcRect/>
          <a:stretch>
            <a:fillRect/>
          </a:stretch>
        </p:blipFill>
        <p:spPr bwMode="auto">
          <a:xfrm>
            <a:off x="7072330" y="3857628"/>
            <a:ext cx="1861835" cy="2500330"/>
          </a:xfrm>
          <a:prstGeom prst="rect">
            <a:avLst/>
          </a:prstGeom>
          <a:noFill/>
        </p:spPr>
      </p:pic>
      <p:pic>
        <p:nvPicPr>
          <p:cNvPr id="33795" name="Picture 3" descr="C:\Documents and Settings\Admin\Рабочий стол\Новая папка\окрыш 55.jpg"/>
          <p:cNvPicPr>
            <a:picLocks noChangeAspect="1" noChangeArrowheads="1"/>
          </p:cNvPicPr>
          <p:nvPr/>
        </p:nvPicPr>
        <p:blipFill>
          <a:blip r:embed="rId3"/>
          <a:srcRect/>
          <a:stretch>
            <a:fillRect/>
          </a:stretch>
        </p:blipFill>
        <p:spPr bwMode="auto">
          <a:xfrm>
            <a:off x="5786446" y="571480"/>
            <a:ext cx="2928958" cy="2643206"/>
          </a:xfrm>
          <a:prstGeom prst="rect">
            <a:avLst/>
          </a:prstGeom>
          <a:noFill/>
        </p:spPr>
      </p:pic>
      <p:pic>
        <p:nvPicPr>
          <p:cNvPr id="33796" name="Picture 4" descr="C:\Documents and Settings\Admin\Рабочий стол\Новая папка\Покышкин19.jpg"/>
          <p:cNvPicPr>
            <a:picLocks noChangeAspect="1" noChangeArrowheads="1"/>
          </p:cNvPicPr>
          <p:nvPr/>
        </p:nvPicPr>
        <p:blipFill>
          <a:blip r:embed="rId4"/>
          <a:srcRect/>
          <a:stretch>
            <a:fillRect/>
          </a:stretch>
        </p:blipFill>
        <p:spPr bwMode="auto">
          <a:xfrm>
            <a:off x="5000628" y="3429000"/>
            <a:ext cx="1905000" cy="29527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928662" y="357166"/>
            <a:ext cx="7772400" cy="1000132"/>
          </a:xfrm>
        </p:spPr>
        <p:txBody>
          <a:bodyPr>
            <a:normAutofit fontScale="90000"/>
          </a:bodyPr>
          <a:lstStyle/>
          <a:p>
            <a:r>
              <a:rPr lang="ru-RU" dirty="0" smtClean="0"/>
              <a:t/>
            </a:r>
            <a:br>
              <a:rPr lang="ru-RU" dirty="0" smtClean="0"/>
            </a:br>
            <a:r>
              <a:rPr lang="ru-RU" dirty="0" smtClean="0"/>
              <a:t/>
            </a:r>
            <a:br>
              <a:rPr lang="ru-RU" dirty="0" smtClean="0"/>
            </a:br>
            <a:r>
              <a:rPr lang="ru-RU" dirty="0" smtClean="0"/>
              <a:t>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Алексей Тимофеев  серия ЖЗЛ -</a:t>
            </a:r>
            <a:br>
              <a:rPr lang="ru-RU" dirty="0" smtClean="0"/>
            </a:br>
            <a:r>
              <a:rPr lang="ru-RU" dirty="0" smtClean="0"/>
              <a:t> </a:t>
            </a:r>
            <a:r>
              <a:rPr lang="ru-RU" dirty="0" smtClean="0"/>
              <a:t>           « </a:t>
            </a:r>
            <a:r>
              <a:rPr lang="ru-RU" dirty="0" err="1" smtClean="0"/>
              <a:t>Покрышкин</a:t>
            </a:r>
            <a:r>
              <a:rPr lang="ru-RU" dirty="0" smtClean="0"/>
              <a:t>»</a:t>
            </a:r>
            <a:endParaRPr lang="ru-RU" sz="2200" dirty="0"/>
          </a:p>
        </p:txBody>
      </p:sp>
      <p:sp>
        <p:nvSpPr>
          <p:cNvPr id="11" name="Текст 10"/>
          <p:cNvSpPr>
            <a:spLocks noGrp="1"/>
          </p:cNvSpPr>
          <p:nvPr>
            <p:ph type="body" idx="2"/>
          </p:nvPr>
        </p:nvSpPr>
        <p:spPr/>
        <p:txBody>
          <a:bodyPr>
            <a:normAutofit/>
          </a:bodyPr>
          <a:lstStyle/>
          <a:p>
            <a:r>
              <a:rPr lang="ru-RU" b="1" dirty="0" smtClean="0"/>
              <a:t>… Над </a:t>
            </a:r>
            <a:r>
              <a:rPr lang="ru-RU" b="1" dirty="0" smtClean="0"/>
              <a:t>широким Днепром, над заснеженными украинскими степями, как на сказочном ковре-самолете, летел на У-2 Александр со своей Марией навстречу добрым переменам…</a:t>
            </a:r>
            <a:endParaRPr lang="ru-RU" dirty="0" smtClean="0"/>
          </a:p>
          <a:p>
            <a:endParaRPr lang="ru-RU" dirty="0"/>
          </a:p>
        </p:txBody>
      </p:sp>
      <p:pic>
        <p:nvPicPr>
          <p:cNvPr id="2050" name="Picture 2" descr="C:\Documents and Settings\Admin\Рабочий стол\Новая папка\У-2.jpg"/>
          <p:cNvPicPr>
            <a:picLocks noGrp="1" noChangeAspect="1" noChangeArrowheads="1"/>
          </p:cNvPicPr>
          <p:nvPr>
            <p:ph sz="quarter" idx="1"/>
          </p:nvPr>
        </p:nvPicPr>
        <p:blipFill>
          <a:blip r:embed="rId2"/>
          <a:srcRect/>
          <a:stretch>
            <a:fillRect/>
          </a:stretch>
        </p:blipFill>
        <p:spPr bwMode="auto">
          <a:xfrm>
            <a:off x="2971800" y="2011135"/>
            <a:ext cx="5715000" cy="367392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85000" lnSpcReduction="10000"/>
          </a:bodyPr>
          <a:lstStyle/>
          <a:p>
            <a:pPr>
              <a:buNone/>
            </a:pPr>
            <a:r>
              <a:rPr lang="ru-RU" b="1" dirty="0" smtClean="0"/>
              <a:t>        Сейчас</a:t>
            </a:r>
            <a:r>
              <a:rPr lang="ru-RU" b="1" dirty="0" smtClean="0"/>
              <a:t>, в дни XXI века, когда жизнь Александра Ивановича и его жены Марии Кузьминичны стала нашей памятью, можно подвести итог — «тыл» Покрышкина был обеспечен на высочайшем </a:t>
            </a:r>
            <a:r>
              <a:rPr lang="ru-RU" b="1" dirty="0" smtClean="0"/>
              <a:t> уровне</a:t>
            </a:r>
            <a:r>
              <a:rPr lang="ru-RU" b="1" dirty="0" smtClean="0"/>
              <a:t>. Только военные люди понимают в полной мере, что это значит в жизни офицера …</a:t>
            </a:r>
            <a:endParaRPr lang="ru-RU" dirty="0" smtClean="0"/>
          </a:p>
          <a:p>
            <a:endParaRPr lang="ru-RU" dirty="0"/>
          </a:p>
        </p:txBody>
      </p:sp>
      <p:pic>
        <p:nvPicPr>
          <p:cNvPr id="3074" name="Picture 2" descr="C:\Documents and Settings\Admin\Рабочий стол\Новая папка\Покры6.jpg"/>
          <p:cNvPicPr>
            <a:picLocks noGrp="1" noChangeAspect="1" noChangeArrowheads="1"/>
          </p:cNvPicPr>
          <p:nvPr>
            <p:ph sz="quarter" idx="2"/>
          </p:nvPr>
        </p:nvPicPr>
        <p:blipFill>
          <a:blip r:embed="rId2"/>
          <a:srcRect/>
          <a:stretch>
            <a:fillRect/>
          </a:stretch>
        </p:blipFill>
        <p:spPr bwMode="auto">
          <a:xfrm>
            <a:off x="5380037" y="1590675"/>
            <a:ext cx="2857500" cy="42862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quarter" idx="2"/>
          </p:nvPr>
        </p:nvSpPr>
        <p:spPr/>
        <p:txBody>
          <a:bodyPr>
            <a:normAutofit fontScale="85000" lnSpcReduction="20000"/>
          </a:bodyPr>
          <a:lstStyle/>
          <a:p>
            <a:pPr>
              <a:buNone/>
            </a:pPr>
            <a:r>
              <a:rPr lang="ru-RU" sz="2800" dirty="0" smtClean="0"/>
              <a:t>        В </a:t>
            </a:r>
            <a:r>
              <a:rPr lang="ru-RU" sz="2800" dirty="0" smtClean="0"/>
              <a:t>1946 году </a:t>
            </a:r>
            <a:r>
              <a:rPr lang="ru-RU" sz="2800" dirty="0" smtClean="0"/>
              <a:t> </a:t>
            </a:r>
            <a:r>
              <a:rPr lang="ru-RU" sz="2800" dirty="0" err="1" smtClean="0"/>
              <a:t>Покрышкин</a:t>
            </a:r>
            <a:r>
              <a:rPr lang="ru-RU" sz="2800" dirty="0" smtClean="0"/>
              <a:t> был избран депутатом Верховного Совета СССР от Татарского района Новосибирской области,</a:t>
            </a:r>
            <a:r>
              <a:rPr lang="ru-RU" sz="2800" b="1" dirty="0" smtClean="0"/>
              <a:t> </a:t>
            </a:r>
            <a:r>
              <a:rPr lang="ru-RU" sz="2800" dirty="0" smtClean="0"/>
              <a:t>последние созывы он избирался от Тернопольской области. </a:t>
            </a:r>
            <a:r>
              <a:rPr lang="ru-RU" sz="2800" b="1" dirty="0" smtClean="0"/>
              <a:t>Дорожил Александр Иванович званием депутата, он хотел быть нужным людям.</a:t>
            </a:r>
            <a:r>
              <a:rPr lang="ru-RU" sz="2800" dirty="0" smtClean="0"/>
              <a:t> </a:t>
            </a:r>
          </a:p>
          <a:p>
            <a:pPr>
              <a:buNone/>
            </a:pPr>
            <a:r>
              <a:rPr lang="ru-RU" dirty="0" smtClean="0"/>
              <a:t>  </a:t>
            </a:r>
            <a:endParaRPr lang="ru-RU" dirty="0"/>
          </a:p>
        </p:txBody>
      </p:sp>
      <p:pic>
        <p:nvPicPr>
          <p:cNvPr id="4098" name="Picture 2" descr="C:\Documents and Settings\Admin\Рабочий стол\Новая папка\Покрышкин 89.jpg"/>
          <p:cNvPicPr>
            <a:picLocks noGrp="1" noChangeAspect="1" noChangeArrowheads="1"/>
          </p:cNvPicPr>
          <p:nvPr>
            <p:ph sz="quarter" idx="1"/>
          </p:nvPr>
        </p:nvPicPr>
        <p:blipFill>
          <a:blip r:embed="rId2"/>
          <a:srcRect/>
          <a:stretch>
            <a:fillRect/>
          </a:stretch>
        </p:blipFill>
        <p:spPr bwMode="auto">
          <a:xfrm>
            <a:off x="914400" y="2516457"/>
            <a:ext cx="3749675" cy="243468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quarter" idx="2"/>
          </p:nvPr>
        </p:nvSpPr>
        <p:spPr>
          <a:xfrm>
            <a:off x="4933950" y="1447800"/>
            <a:ext cx="3749040" cy="4572000"/>
          </a:xfrm>
        </p:spPr>
        <p:txBody>
          <a:bodyPr>
            <a:normAutofit fontScale="92500" lnSpcReduction="20000"/>
          </a:bodyPr>
          <a:lstStyle/>
          <a:p>
            <a:pPr>
              <a:buNone/>
            </a:pPr>
            <a:r>
              <a:rPr lang="ru-RU" b="1" dirty="0" smtClean="0"/>
              <a:t>        </a:t>
            </a:r>
            <a:r>
              <a:rPr lang="ru-RU" sz="2800" dirty="0" smtClean="0"/>
              <a:t>Надо было видеть, как </a:t>
            </a:r>
            <a:r>
              <a:rPr lang="ru-RU" sz="2800" dirty="0" err="1" smtClean="0"/>
              <a:t>Покрышкин</a:t>
            </a:r>
            <a:r>
              <a:rPr lang="ru-RU" sz="2800" dirty="0" smtClean="0"/>
              <a:t> относился к своим депутатским обязанностям, считал это святым делом во благо народа.</a:t>
            </a:r>
          </a:p>
          <a:p>
            <a:pPr>
              <a:buNone/>
            </a:pPr>
            <a:r>
              <a:rPr lang="ru-RU" b="1" dirty="0" smtClean="0"/>
              <a:t> </a:t>
            </a:r>
            <a:r>
              <a:rPr lang="ru-RU" dirty="0" smtClean="0"/>
              <a:t>Он не жалел времени для того, чтобы вникать в заботы избирателей. И они его уважали. «Мы за него горой! Это наш </a:t>
            </a:r>
            <a:r>
              <a:rPr lang="ru-RU" dirty="0" err="1" smtClean="0"/>
              <a:t>Покрышкин</a:t>
            </a:r>
            <a:r>
              <a:rPr lang="ru-RU" dirty="0" smtClean="0"/>
              <a:t>!» </a:t>
            </a:r>
            <a:endParaRPr lang="ru-RU" dirty="0"/>
          </a:p>
        </p:txBody>
      </p:sp>
      <p:pic>
        <p:nvPicPr>
          <p:cNvPr id="5123" name="Picture 3" descr="C:\Documents and Settings\Admin\Рабочий стол\Новая папка\Досааф6.jpg"/>
          <p:cNvPicPr>
            <a:picLocks noGrp="1" noChangeAspect="1" noChangeArrowheads="1"/>
          </p:cNvPicPr>
          <p:nvPr>
            <p:ph sz="quarter" idx="1"/>
          </p:nvPr>
        </p:nvPicPr>
        <p:blipFill>
          <a:blip r:embed="rId2"/>
          <a:srcRect/>
          <a:stretch>
            <a:fillRect/>
          </a:stretch>
        </p:blipFill>
        <p:spPr bwMode="auto">
          <a:xfrm>
            <a:off x="928662" y="285728"/>
            <a:ext cx="4143404" cy="2928958"/>
          </a:xfrm>
          <a:prstGeom prst="rect">
            <a:avLst/>
          </a:prstGeom>
          <a:noFill/>
        </p:spPr>
      </p:pic>
      <p:pic>
        <p:nvPicPr>
          <p:cNvPr id="5124" name="Picture 4" descr="C:\Documents and Settings\Admin\Рабочий стол\Новая папка\Покрышкин Доссаф.jpg"/>
          <p:cNvPicPr>
            <a:picLocks noChangeAspect="1" noChangeArrowheads="1"/>
          </p:cNvPicPr>
          <p:nvPr/>
        </p:nvPicPr>
        <p:blipFill>
          <a:blip r:embed="rId3"/>
          <a:srcRect/>
          <a:stretch>
            <a:fillRect/>
          </a:stretch>
        </p:blipFill>
        <p:spPr bwMode="auto">
          <a:xfrm>
            <a:off x="357158" y="3429000"/>
            <a:ext cx="4286280" cy="278608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fontScale="32500" lnSpcReduction="20000"/>
          </a:bodyPr>
          <a:lstStyle/>
          <a:p>
            <a:pPr>
              <a:buNone/>
            </a:pPr>
            <a:endParaRPr lang="ru-RU" sz="3400" b="1" dirty="0" smtClean="0"/>
          </a:p>
          <a:p>
            <a:pPr>
              <a:buNone/>
            </a:pPr>
            <a:r>
              <a:rPr lang="ru-RU" sz="4900" b="1" dirty="0" smtClean="0"/>
              <a:t>«За время учебы в Военной академии им. Фрунзе А.И. </a:t>
            </a:r>
            <a:r>
              <a:rPr lang="ru-RU" sz="4900" b="1" dirty="0" err="1" smtClean="0"/>
              <a:t>Покрышкин</a:t>
            </a:r>
            <a:r>
              <a:rPr lang="ru-RU" sz="4900" b="1" dirty="0" smtClean="0"/>
              <a:t> аттестовался исключительно положительно. Проявил себя как весьма способный к учебе офицер. 1-й курс окончил хорошо, 2-й курс отлично, годовой экзамен за 3-й курс сдал отлично. Дипломную работу </a:t>
            </a:r>
            <a:r>
              <a:rPr lang="ru-RU" sz="4900" b="1" dirty="0" smtClean="0"/>
              <a:t>защитил </a:t>
            </a:r>
            <a:r>
              <a:rPr lang="ru-RU" sz="4900" b="1" dirty="0" smtClean="0"/>
              <a:t>с оценкой отлично.</a:t>
            </a:r>
            <a:endParaRPr lang="ru-RU" sz="4900" dirty="0" smtClean="0"/>
          </a:p>
          <a:p>
            <a:pPr>
              <a:buNone/>
            </a:pPr>
            <a:r>
              <a:rPr lang="ru-RU" sz="4900" b="1" dirty="0" smtClean="0"/>
              <a:t>…В аттестации на  Покрышкина особо отмечаются следующие положительные качества: дисциплинированность, добросовестность, выдержанность, спокойствие. Глубоко вникает в существо вопросов и принимает верные решения»</a:t>
            </a:r>
            <a:endParaRPr lang="ru-RU" sz="4900" dirty="0" smtClean="0"/>
          </a:p>
          <a:p>
            <a:pPr>
              <a:buNone/>
            </a:pPr>
            <a:r>
              <a:rPr lang="ru-RU" sz="4900" b="1" dirty="0" smtClean="0"/>
              <a:t>(ЦМВС. Документальный фонд).</a:t>
            </a:r>
            <a:endParaRPr lang="ru-RU" sz="4900" dirty="0" smtClean="0"/>
          </a:p>
          <a:p>
            <a:endParaRPr lang="ru-RU" sz="4900" dirty="0"/>
          </a:p>
        </p:txBody>
      </p:sp>
      <p:pic>
        <p:nvPicPr>
          <p:cNvPr id="6147" name="Picture 3" descr="C:\Documents and Settings\Admin\Рабочий стол\Новая папка\Покрышкин слушатель.jpg"/>
          <p:cNvPicPr>
            <a:picLocks noGrp="1" noChangeAspect="1" noChangeArrowheads="1"/>
          </p:cNvPicPr>
          <p:nvPr>
            <p:ph sz="quarter" idx="2"/>
          </p:nvPr>
        </p:nvPicPr>
        <p:blipFill>
          <a:blip r:embed="rId2"/>
          <a:srcRect/>
          <a:stretch>
            <a:fillRect/>
          </a:stretch>
        </p:blipFill>
        <p:spPr bwMode="auto">
          <a:xfrm>
            <a:off x="5357818" y="1928802"/>
            <a:ext cx="3143272" cy="335758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fontScale="92500" lnSpcReduction="20000"/>
          </a:bodyPr>
          <a:lstStyle/>
          <a:p>
            <a:pPr>
              <a:buNone/>
            </a:pPr>
            <a:r>
              <a:rPr lang="ru-RU" sz="3000" dirty="0" smtClean="0"/>
              <a:t>     </a:t>
            </a:r>
            <a:r>
              <a:rPr lang="ru-RU" sz="3000" dirty="0" smtClean="0"/>
              <a:t>«</a:t>
            </a:r>
            <a:r>
              <a:rPr lang="ru-RU" sz="3000" dirty="0" smtClean="0"/>
              <a:t>Пришло время сказать и о </a:t>
            </a:r>
            <a:r>
              <a:rPr lang="ru-RU" sz="3000" dirty="0" err="1" smtClean="0"/>
              <a:t>Покрышкине</a:t>
            </a:r>
            <a:r>
              <a:rPr lang="ru-RU" sz="3000" dirty="0" smtClean="0"/>
              <a:t> — пионере нашей ракетной авиации. Одним из первых освоил он на новейшей послевоенной технике полеты в сложных условиях днем и </a:t>
            </a:r>
            <a:r>
              <a:rPr lang="ru-RU" sz="3000" dirty="0" smtClean="0"/>
              <a:t>ночью.</a:t>
            </a:r>
            <a:endParaRPr lang="ru-RU" sz="3000" dirty="0" smtClean="0"/>
          </a:p>
          <a:p>
            <a:endParaRPr lang="ru-RU" dirty="0"/>
          </a:p>
        </p:txBody>
      </p:sp>
      <p:sp>
        <p:nvSpPr>
          <p:cNvPr id="4" name="Содержимое 3"/>
          <p:cNvSpPr>
            <a:spLocks noGrp="1"/>
          </p:cNvSpPr>
          <p:nvPr>
            <p:ph sz="quarter" idx="2"/>
          </p:nvPr>
        </p:nvSpPr>
        <p:spPr/>
        <p:txBody>
          <a:bodyPr>
            <a:normAutofit fontScale="92500" lnSpcReduction="20000"/>
          </a:bodyPr>
          <a:lstStyle/>
          <a:p>
            <a:pPr>
              <a:buNone/>
            </a:pPr>
            <a:r>
              <a:rPr lang="ru-RU" b="1" dirty="0" smtClean="0"/>
              <a:t>          </a:t>
            </a:r>
            <a:r>
              <a:rPr lang="ru-RU" sz="3000" i="1" dirty="0" smtClean="0"/>
              <a:t>И</a:t>
            </a:r>
            <a:r>
              <a:rPr lang="ru-RU" sz="3000" i="1" dirty="0" smtClean="0"/>
              <a:t>меет </a:t>
            </a:r>
            <a:r>
              <a:rPr lang="ru-RU" sz="3000" i="1" dirty="0" smtClean="0"/>
              <a:t>звание «Военный летчик 1-го класса» и общий налет </a:t>
            </a:r>
            <a:r>
              <a:rPr lang="ru-RU" sz="3000" i="1" dirty="0" smtClean="0"/>
              <a:t>1.584 </a:t>
            </a:r>
            <a:r>
              <a:rPr lang="ru-RU" sz="3000" i="1" dirty="0" smtClean="0"/>
              <a:t>часа. За 1952 год налетал 47 часов, из них 36 на реактивных и в том числе 9 часов ночью.</a:t>
            </a:r>
          </a:p>
          <a:p>
            <a:pPr>
              <a:buNone/>
            </a:pPr>
            <a:endParaRPr lang="ru-RU" sz="33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a:xfrm>
            <a:off x="857224" y="1571612"/>
            <a:ext cx="3749040" cy="4572000"/>
          </a:xfrm>
        </p:spPr>
        <p:txBody>
          <a:bodyPr>
            <a:normAutofit fontScale="85000" lnSpcReduction="10000"/>
          </a:bodyPr>
          <a:lstStyle/>
          <a:p>
            <a:pPr>
              <a:buNone/>
            </a:pPr>
            <a:r>
              <a:rPr lang="ru-RU" dirty="0" smtClean="0"/>
              <a:t>            В феврале 1955 года А. И. </a:t>
            </a:r>
            <a:r>
              <a:rPr lang="ru-RU" dirty="0" err="1" smtClean="0"/>
              <a:t>Покрышкин</a:t>
            </a:r>
            <a:r>
              <a:rPr lang="ru-RU" dirty="0" smtClean="0"/>
              <a:t>  назначен командующим истребительной авиацией </a:t>
            </a:r>
            <a:r>
              <a:rPr lang="ru-RU" dirty="0" err="1" smtClean="0"/>
              <a:t>Северо-Кавказской</a:t>
            </a:r>
            <a:r>
              <a:rPr lang="ru-RU" dirty="0" smtClean="0"/>
              <a:t> армии ПВО, едет с семьей в Ростов-на-Дону. И здесь продолжал летать, особенно любил ночные полеты:</a:t>
            </a:r>
          </a:p>
          <a:p>
            <a:endParaRPr lang="ru-RU" sz="2400" dirty="0"/>
          </a:p>
        </p:txBody>
      </p:sp>
      <p:sp>
        <p:nvSpPr>
          <p:cNvPr id="4" name="Содержимое 3"/>
          <p:cNvSpPr>
            <a:spLocks noGrp="1"/>
          </p:cNvSpPr>
          <p:nvPr>
            <p:ph sz="quarter" idx="2"/>
          </p:nvPr>
        </p:nvSpPr>
        <p:spPr/>
        <p:txBody>
          <a:bodyPr>
            <a:normAutofit fontScale="85000" lnSpcReduction="10000"/>
          </a:bodyPr>
          <a:lstStyle/>
          <a:p>
            <a:pPr>
              <a:buNone/>
            </a:pPr>
            <a:r>
              <a:rPr lang="ru-RU" dirty="0" smtClean="0"/>
              <a:t>позывной его МиГ-17 был тот же, что и на фронте — «сотка». В одном из ночных полетов на самолете Покрышкина отказал авиагоризонт, прибор, без которого летчик ночью не может определить, где небо, где земля. Но летное мастерство и здесь спасло летчика. Жена узнала об этом случае лишь спустя десять лет.</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349</TotalTime>
  <Words>1165</Words>
  <PresentationFormat>Экран (4:3)</PresentationFormat>
  <Paragraphs>43</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Справедливость</vt:lpstr>
      <vt:lpstr>Послевоенная деятельность  Александра Ивановича Покрышкина </vt:lpstr>
      <vt:lpstr>Слайд 2</vt:lpstr>
      <vt:lpstr>                           Алексей Тимофеев  серия ЖЗЛ -             « Покрышкин»</vt:lpstr>
      <vt:lpstr>Слайд 4</vt:lpstr>
      <vt:lpstr>Слайд 5</vt:lpstr>
      <vt:lpstr>Слайд 6</vt:lpstr>
      <vt:lpstr>Слайд 7</vt:lpstr>
      <vt:lpstr>Слайд 8</vt:lpstr>
      <vt:lpstr>Слайд 9</vt:lpstr>
      <vt:lpstr>Слайд 10</vt:lpstr>
      <vt:lpstr>Но генеральское звание было присвоено Покрышкину только 3 августа 1953 года!</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Послевоенная деятельность  Александра Ивановича Покрышкина; </dc:title>
  <cp:lastModifiedBy>Admin</cp:lastModifiedBy>
  <cp:revision>39</cp:revision>
  <dcterms:modified xsi:type="dcterms:W3CDTF">2013-02-25T18:35:43Z</dcterms:modified>
</cp:coreProperties>
</file>