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C8E1-AB00-42B0-B5B7-6CEC3C336F90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A3F8B-54DB-420F-B3C1-7FC0F8B98C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23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C8E1-AB00-42B0-B5B7-6CEC3C336F90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A3F8B-54DB-420F-B3C1-7FC0F8B98C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070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C8E1-AB00-42B0-B5B7-6CEC3C336F90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A3F8B-54DB-420F-B3C1-7FC0F8B98C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806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C8E1-AB00-42B0-B5B7-6CEC3C336F90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A3F8B-54DB-420F-B3C1-7FC0F8B98C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609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C8E1-AB00-42B0-B5B7-6CEC3C336F90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A3F8B-54DB-420F-B3C1-7FC0F8B98C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290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C8E1-AB00-42B0-B5B7-6CEC3C336F90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A3F8B-54DB-420F-B3C1-7FC0F8B98C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616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C8E1-AB00-42B0-B5B7-6CEC3C336F90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A3F8B-54DB-420F-B3C1-7FC0F8B98C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443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C8E1-AB00-42B0-B5B7-6CEC3C336F90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A3F8B-54DB-420F-B3C1-7FC0F8B98C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343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C8E1-AB00-42B0-B5B7-6CEC3C336F90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A3F8B-54DB-420F-B3C1-7FC0F8B98C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17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C8E1-AB00-42B0-B5B7-6CEC3C336F90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A3F8B-54DB-420F-B3C1-7FC0F8B98C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980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C8E1-AB00-42B0-B5B7-6CEC3C336F90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A3F8B-54DB-420F-B3C1-7FC0F8B98C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954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7C8E1-AB00-42B0-B5B7-6CEC3C336F90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A3F8B-54DB-420F-B3C1-7FC0F8B98C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5688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hyperlink" Target="http://images.yandex.ru/yandsearch?text=%D1%81%D0%BE%D0%B7%D0%B2%D0%B5%D0%B7%D0%B4%D0%B8%D1%8F%20%D0%B8%20%D0%B7%D0%B2%D1%91%D0%B7%D0%B4%D1%8B&amp;img_url=http://planetarium-kharkov.org/files/zodiak.jpg&amp;pos=0&amp;uinfo=sw-1349-sh-673-fw-0-fh-467-pd-1&amp;rpt=simage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yandex.ru/yandsearch?p=7&amp;text=%D1%81%D0%BE%D0%B7%D0%B2%D0%B5%D0%B7%D0%B4%D0%B8%D1%8F%20%D0%B8%20%D0%B7%D0%B2%D1%91%D0%B7%D0%B4%D1%8B&amp;img_url=http://www.artleo.com/large/201203/19353.jpg&amp;pos=239&amp;uinfo=sw-1349-sh-673-fw-1124-fh-467-pd-1&amp;rpt=simage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://images.yandex.ru/yandsearch?p=5&amp;text=%D1%81%D0%BE%D0%B7%D0%B2%D0%B5%D0%B7%D0%B4%D0%B8%D1%8F%20%D0%B8%20%D0%B7%D0%B2%D1%91%D0%B7%D0%B4%D1%8B&amp;img_url=http://www.greenmama.ru/dn_images/01/28/71/87/1228033302av14.gif&amp;pos=179&amp;uinfo=sw-1349-sh-673-fw-1124-fh-467-pd-1&amp;rpt=simage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5.jpeg"/><Relationship Id="rId2" Type="http://schemas.openxmlformats.org/officeDocument/2006/relationships/hyperlink" Target="http://images.yandex.ru/yandsearch?text=%D1%81%D0%BE%D0%BB%D0%BD%D1%86%D0%B5%20%D0%BA%D0%B0%D1%80%D1%82%D0%B8%D0%BD%D0%BA%D0%B8&amp;img_url=http://www.fresher.ru/images8/10-faktov-ob-amerike-i-amerikancax/10.jpg&amp;pos=2&amp;uinfo=sw-1349-sh-673-fw-1124-fh-467-pd-1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1%81%D0%BE%D0%BB%D0%BD%D1%86%D0%B5%20%D0%BA%D0%B0%D1%80%D1%82%D0%B8%D0%BD%D0%BA%D0%B8&amp;img_url=http://img01.chitalnya.ru/upload/607/532258041203022.jpg&amp;pos=11&amp;uinfo=sw-1349-sh-673-fw-1124-fh-467-pd-1&amp;rpt=simage" TargetMode="External"/><Relationship Id="rId5" Type="http://schemas.openxmlformats.org/officeDocument/2006/relationships/image" Target="../media/image24.jpeg"/><Relationship Id="rId4" Type="http://schemas.openxmlformats.org/officeDocument/2006/relationships/hyperlink" Target="http://images.yandex.ru/yandsearch?text=%D1%81%D0%BE%D0%BB%D0%BD%D1%86%D0%B5%20%D0%BA%D0%B0%D1%80%D1%82%D0%B8%D0%BD%D0%BA%D0%B8&amp;img_url=http://u.foto.radikal.ru/0705/be/7e7fd1be4a31.jpg&amp;pos=10&amp;uinfo=sw-1349-sh-673-fw-1124-fh-467-pd-1&amp;rpt=simage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images.yandex.ru/yandsearch?text=%D1%81%D0%BE%D0%BB%D0%BD%D1%86%D0%B5%20%D0%BA%D0%B0%D1%80%D1%82%D0%B8%D0%BD%D0%BA%D0%B8&amp;img_url=http://img.sunhome.ru/UsersGallery/052008/245900.jpg&amp;pos=18&amp;uinfo=sw-1349-sh-673-fw-1124-fh-467-pd-1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hyperlink" Target="http://images.yandex.ru/yandsearch?text=%D1%81%D0%BE%D0%BB%D0%BD%D1%86%D0%B5%20%D0%BA%D0%B0%D1%80%D1%82%D0%B8%D0%BD%D0%BA%D0%B8&amp;img_url=http://www.greenmama.ru/dn_images/01/13/38/13/1243223691de652a7c953c.jpg&amp;pos=27&amp;uinfo=sw-1349-sh-673-fw-1124-fh-467-pd-1&amp;rpt=simag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text=%D0%BC%D0%BB%D0%B5%D1%87%D0%BD%D1%8B%D0%B9%20%D0%BF%D1%83%D1%82%D1%8C&amp;img_url=http://img.sunhome.ru/UsersGallery/082005/18162803.jpg&amp;pos=9&amp;uinfo=sw-1349-sh-673-fw-1124-fh-467-pd-1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hyperlink" Target="http://images.yandex.ru/yandsearch?p=1&amp;text=%D0%B0%D0%BD%D0%B8%D0%BC%D0%B0%D1%86%D0%B8%D1%8F%20%D0%B4%D0%BB%D1%8F%20%D0%BF%D1%80%D0%B5%D0%B7%D0%B5%D0%BD%D1%82%D0%B0%D1%86%D0%B8%D0%B9&amp;img_url=http://www.yoursmileys.ru/hsmile/alien/h0135.gif&amp;pos=58&amp;uinfo=sw-1349-sh-673-fw-1124-fh-467-pd-1&amp;rpt=simage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3&amp;text=%D0%B7%D0%B2%D1%91%D0%B7%D0%B4%D1%8B%20%D0%B8%20%D1%81%D0%BE%D0%B7%D0%B2%D0%B5%D0%B7%D0%B4%D0%B8%D1%8F&amp;img_url=http://www.astrogalaxy.ru/fotorass/skymap_summer.gif&amp;pos=108&amp;uinfo=sw-1349-sh-673-fw-1124-fh-467-pd-1&amp;rpt=simage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images.yandex.ru/yandsearch?text=%D0%B0%D0%BD%D0%B8%D0%BC%D0%B0%D1%86%D0%B8%D1%8F%20%D0%B4%D0%BB%D1%8F%20%D0%BF%D1%80%D0%B5%D0%B7%D0%B5%D0%BD%D1%82%D0%B0%D1%86%D0%B8%D0%B9&amp;img_url=http://www.lessonsflash.ru/animation/09.01.jpg&amp;pos=4&amp;uinfo=sw-1349-sh-673-fw-1124-fh-467-pd-1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p=1&amp;text=%D0%B7%D0%B2%D1%91%D0%B7%D0%B4%D1%8B%20%D0%B8%20%D1%81%D0%BE%D0%B7%D0%B2%D0%B5%D0%B7%D0%B4%D0%B8%D1%8F&amp;img_url=http://img.vz.ru/upimg/m49/m497732.jpg&amp;pos=39&amp;uinfo=sw-1349-sh-673-fw-1124-fh-467-pd-1&amp;rpt=simage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images.yandex.ru/yandsearch?p=1&amp;text=%D0%B7%D0%B2%D1%91%D0%B7%D0%B4%D1%8B%20%D0%B8%20%D1%81%D0%BE%D0%B7%D0%B2%D0%B5%D0%B7%D0%B4%D0%B8%D1%8F&amp;img_url=http://img1.nnm.ru/1/7/4/a/b/174ab7f0d086e50ab6350001a1ef931e_full.jpg&amp;pos=53&amp;uinfo=sw-1349-sh-673-fw-1124-fh-467-pd-1&amp;rpt=simage" TargetMode="External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hyperlink" Target="http://images.yandex.ru/yandsearch?text=%D0%B1%D0%BE%D0%BB%D1%8C%D1%88%D0%B0%D1%8F%20%D0%B8%20%D0%BC%D0%B0%D0%BB%D0%B0%D1%8F%20%D0%BC%D0%B5%D0%B4%D0%B2%D0%B5%D0%B4%D0%B8%D1%86%D0%B0%20%D0%BA%D0%B0%D1%80%D1%82%D0%B8%D0%BD%D0%BA%D0%B8&amp;img_url=http://cs410624.userapi.com/v410624374/833/8EzJbTMqv2A.jpg&amp;pos=27&amp;uinfo=sw-1349-sh-673-fw-1124-fh-467-pd-1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p=6&amp;text=%D0%B1%D0%BE%D0%BB%D1%8C%D1%88%D0%B0%D1%8F%20%D0%B8%20%D0%BC%D0%B0%D0%BB%D0%B0%D1%8F%20%D0%BC%D0%B5%D0%B4%D0%B2%D0%B5%D0%B4%D0%B8%D1%86%D0%B0%20%D1%81%D0%BE%D0%B7%D0%B2%D0%B5%D0%B7%D0%B4%D0%B8%D0%B5&amp;img_url=http://900igr.net/datas/astronomija/Astronomija-sozvezdija/0015-015-Malaja-medveditsa.jpg&amp;pos=206&amp;uinfo=sw-1349-sh-673-fw-1124-fh-467-pd-1&amp;rpt=simage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://images.yandex.ru/yandsearch?p=6&amp;text=%D0%B1%D0%BE%D0%BB%D1%8C%D1%88%D0%B0%D1%8F%20%D0%B8%20%D0%BC%D0%B0%D0%BB%D0%B0%D1%8F%20%D0%BC%D0%B5%D0%B4%D0%B2%D0%B5%D0%B4%D0%B8%D1%86%D0%B0%20%D1%81%D0%BE%D0%B7%D0%B2%D0%B5%D0%B7%D0%B4%D0%B8%D0%B5&amp;img_url=http://edu.znate.ru/tw_files/27995/d-27994416/27994416_html_3d137bb.jpg&amp;pos=198&amp;uinfo=sw-1349-sh-673-fw-1124-fh-467-pd-1&amp;rpt=simag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yandsearch?p=1&amp;text=%D0%B1%D0%BE%D0%BB%D1%8C%D1%88%D0%B0%D1%8F%20%D0%BC%D0%B5%D0%B4%D0%B2%D0%B5%D0%B4%D0%B8%D1%86%D0%B0%20%D1%81%D0%BE%D0%B7%D0%B2%D0%B5%D0%B7%D0%B4%D0%B8%D0%B5&amp;img_url=http://ufohi.ru/images/sozvezdie_bolshaja_medveditsa.jpg&amp;pos=44&amp;uinfo=sw-1349-sh-673-fw-1124-fh-467-pd-1&amp;rpt=simage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yandsearch?p=3&amp;text=%D0%BC%D0%B0%D0%BB%D0%B0%D1%8F%20%D0%BC%D0%B5%D0%B4%D0%B2%D0%B5%D0%B4%D0%B8%D1%86%D0%B0%20%D1%81%D0%BE%D0%B7%D0%B2%D0%B5%D0%B7%D0%B4%D0%B8%D0%B5&amp;img_url=http://www.acmecompany.com/stock_thumbnails/11920.ursa_minor.gif&amp;pos=93&amp;uinfo=sw-1349-sh-673-fw-1124-fh-467-pd-1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hyperlink" Target="http://images.yandex.ru/yandsearch?p=3&amp;text=%D0%BC%D0%B0%D0%BB%D0%B0%D1%8F%20%D0%BC%D0%B5%D0%B4%D0%B2%D0%B5%D0%B4%D0%B8%D1%86%D0%B0%20%D1%81%D0%BE%D0%B7%D0%B2%D0%B5%D0%B7%D0%B4%D0%B8%D0%B5&amp;img_url=http://www.walkspace.ru/vs/i/p/1317945431.gif&amp;pos=116&amp;uinfo=sw-1349-sh-673-fw-1124-fh-467-pd-1&amp;rpt=simag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yandex.ru/yandsearch?text=%D0%BF%D0%BE%D0%BB%D1%8F%D1%80%D0%BD%D0%B0%D1%8F%20%D0%B7%D0%B2%D0%B5%D0%B7%D0%B4%D0%B0&amp;img_url=http://img-fotki.yandex.ru/get/5801/babak-swetlana.1/0_3dc4f_5cbbde65_XL&amp;pos=1&amp;uinfo=sw-1349-sh-673-fw-1124-fh-467-pd-1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hyperlink" Target="http://images.yandex.ru/yandsearch?p=1&amp;text=%D0%BF%D0%BE%D0%BB%D1%8F%D1%80%D0%BD%D0%B0%D1%8F%20%D0%B7%D0%B2%D0%B5%D0%B7%D0%B4%D0%B0&amp;img_url=http://filearchive.cnews.ru/img/reviews/2012/01/30/31_polar.jpg&amp;pos=41&amp;uinfo=sw-1349-sh-673-fw-1124-fh-467-pd-1&amp;rpt=simag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2" Type="http://schemas.openxmlformats.org/officeDocument/2006/relationships/hyperlink" Target="http://images.yandex.ru/yandsearch?p=15&amp;text=%D0%BF%D0%BE%D0%BB%D1%8F%D1%80%D0%BD%D0%B0%D1%8F%20%D0%B7%D0%B2%D0%B5%D0%B7%D0%B4%D0%B0%20%D0%B0%D0%BD%D0%B8%D0%BC%D0%B0%D1%86%D0%B8%D1%8F&amp;img_url=http://smayli.ru/data/smiles/zvezdia-545.gif&amp;pos=457&amp;uinfo=sw-1349-sh-673-fw-1124-fh-467-pd-1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p=8&amp;text=%D0%BF%D0%BE%D0%BB%D1%8F%D1%80%D0%BD%D0%B0%D1%8F%20%D0%B7%D0%B2%D0%B5%D0%B7%D0%B4%D0%B0%20%D1%81%D0%BE%D0%B7%D0%B2%D0%B5%D0%B7%D0%B4%D0%B8%D0%B5&amp;img_url=http://i010.radikal.ru/1104/01/136a40040ddf.jpg&amp;pos=249&amp;uinfo=sw-1349-sh-673-fw-0-fh-467-pd-1&amp;rpt=simage" TargetMode="External"/><Relationship Id="rId5" Type="http://schemas.openxmlformats.org/officeDocument/2006/relationships/image" Target="../media/image19.jpeg"/><Relationship Id="rId4" Type="http://schemas.openxmlformats.org/officeDocument/2006/relationships/hyperlink" Target="http://images.yandex.ru/yandsearch?p=2&amp;text=%D0%BF%D0%BE%D0%BB%D1%8F%D1%80%D0%BD%D0%B0%D1%8F%20%D0%B7%D0%B2%D0%B5%D0%B7%D0%B4%D0%B0%20%D1%81%D0%BE%D0%B7%D0%B2%D0%B5%D0%B7%D0%B4%D0%B8%D0%B5&amp;img_url=http://astrometric.sai.msu.ru/stump/images/orient.gif&amp;pos=74&amp;uinfo=sw-1349-sh-673-fw-1124-fh-467-pd-1&amp;rpt=simag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images.yandex.ru/yandsearch?p=2&amp;text=%D0%BF%D0%BE%D0%BB%D1%8F%D1%80%D0%BD%D0%B0%D1%8F%20%D0%B7%D0%B2%D0%B5%D0%B7%D0%B4%D0%B0&amp;img_url=http://cs9697.userapi.com/u4507977/96622078/s_0f81feba.jpg&amp;pos=72&amp;uinfo=sw-1349-sh-673-fw-1124-fh-467-pd-1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hyperlink" Target="http://images.yandex.ru/yandsearch?text=%D0%BF%D0%BE%D0%BB%D1%8F%D1%80%D0%BD%D0%B0%D1%8F%20%D0%B7%D0%B2%D0%B5%D0%B7%D0%B4%D0%B0%20%D0%B0%D0%BD%D0%B8%D0%BC%D0%B0%D1%88%D0%BA%D0%B8&amp;img_url=http://s5.rimg.info/f60c38c7afb863277b1e20795b86ba14.gif&amp;pos=9&amp;uinfo=sw-1349-sh-673-fw-1124-fh-467-pd-1&amp;rpt=sim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1841" y="2867147"/>
            <a:ext cx="62051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Созвездия и звёзды</a:t>
            </a:r>
            <a:endParaRPr lang="ru-RU" sz="5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4701043"/>
            <a:ext cx="39764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Рожкова Лидия Николаевна</a:t>
            </a:r>
          </a:p>
          <a:p>
            <a:r>
              <a:rPr lang="ru-RU" sz="2400" b="1" i="1" dirty="0"/>
              <a:t>в</a:t>
            </a:r>
            <a:r>
              <a:rPr lang="ru-RU" sz="2400" b="1" i="1" dirty="0" smtClean="0"/>
              <a:t>оспитатель ГБДОУ№58</a:t>
            </a:r>
          </a:p>
          <a:p>
            <a:r>
              <a:rPr lang="ru-RU" sz="2400" b="1" i="1" dirty="0"/>
              <a:t>г</a:t>
            </a:r>
            <a:r>
              <a:rPr lang="ru-RU" sz="2400" b="1" i="1" dirty="0" smtClean="0"/>
              <a:t>. Санкт -  Петербург</a:t>
            </a:r>
            <a:endParaRPr lang="ru-RU" sz="2400" b="1" i="1" dirty="0"/>
          </a:p>
        </p:txBody>
      </p:sp>
      <p:pic>
        <p:nvPicPr>
          <p:cNvPr id="1026" name="Picture 2" descr="http://im4-tub-ru.yandex.net/i?id=498444405-5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6867"/>
            <a:ext cx="3168352" cy="252028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0-tub-ru.yandex.net/i?id=284086339-3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113" y="346867"/>
            <a:ext cx="2930179" cy="251953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8-tub-ru.yandex.net/i?id=879829797-17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4077072"/>
            <a:ext cx="3096343" cy="2448272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934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332656"/>
            <a:ext cx="19769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Солнце</a:t>
            </a:r>
            <a:endParaRPr lang="ru-RU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418215" y="4653136"/>
            <a:ext cx="742767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Типичная звезда, которая кажется нам огромной.</a:t>
            </a:r>
          </a:p>
          <a:p>
            <a:r>
              <a:rPr lang="ru-RU" b="1" dirty="0"/>
              <a:t>н</a:t>
            </a:r>
            <a:r>
              <a:rPr lang="ru-RU" b="1" dirty="0" smtClean="0"/>
              <a:t>о </a:t>
            </a:r>
            <a:r>
              <a:rPr lang="ru-RU" b="1" dirty="0" smtClean="0"/>
              <a:t>это потому, что к Земле оно расположено ближе,</a:t>
            </a:r>
          </a:p>
          <a:p>
            <a:r>
              <a:rPr lang="ru-RU" b="1" dirty="0"/>
              <a:t>ч</a:t>
            </a:r>
            <a:r>
              <a:rPr lang="ru-RU" b="1" dirty="0" smtClean="0"/>
              <a:t>ем  </a:t>
            </a:r>
            <a:r>
              <a:rPr lang="ru-RU" b="1" dirty="0" smtClean="0"/>
              <a:t>остальные, большие по размеру звёзды. Солнце –</a:t>
            </a:r>
          </a:p>
          <a:p>
            <a:r>
              <a:rPr lang="ru-RU" b="1" dirty="0"/>
              <a:t>е</a:t>
            </a:r>
            <a:r>
              <a:rPr lang="ru-RU" b="1" dirty="0" smtClean="0"/>
              <a:t>динственная </a:t>
            </a:r>
            <a:r>
              <a:rPr lang="ru-RU" b="1" dirty="0" smtClean="0"/>
              <a:t>звезда, которую можно увидеть днём.</a:t>
            </a:r>
          </a:p>
          <a:p>
            <a:r>
              <a:rPr lang="ru-RU" b="1" dirty="0" smtClean="0"/>
              <a:t>Но смотреть прямо на солнце нельзя. Солнце даёт нам свет и тепло</a:t>
            </a:r>
          </a:p>
          <a:p>
            <a:r>
              <a:rPr lang="ru-RU" b="1" dirty="0"/>
              <a:t>а</a:t>
            </a:r>
            <a:r>
              <a:rPr lang="ru-RU" b="1" dirty="0" smtClean="0"/>
              <a:t>, это жизнь . Вокруг солнца движутся все планеты Солнечной системы.</a:t>
            </a:r>
            <a:endParaRPr lang="ru-RU" b="1" dirty="0"/>
          </a:p>
        </p:txBody>
      </p:sp>
      <p:pic>
        <p:nvPicPr>
          <p:cNvPr id="2050" name="Picture 2" descr="http://im4-tub-ru.yandex.net/i?id=252288952-16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102097"/>
            <a:ext cx="2880320" cy="2470919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6-tub-ru.yandex.net/i?id=89971158-2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02097"/>
            <a:ext cx="2718513" cy="2470919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8-tub-ru.yandex.net/i?id=370101706-26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481" y="1623181"/>
            <a:ext cx="1428750" cy="142875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392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7904" y="332656"/>
            <a:ext cx="18147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Солнце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860032" y="1544331"/>
            <a:ext cx="32548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Ну и ну, вот это да!</a:t>
            </a:r>
          </a:p>
          <a:p>
            <a:r>
              <a:rPr lang="ru-RU" sz="2000" b="1" i="1" dirty="0" smtClean="0"/>
              <a:t>Наше Солнце – лишь звезда.</a:t>
            </a:r>
          </a:p>
          <a:p>
            <a:r>
              <a:rPr lang="ru-RU" sz="2000" b="1" i="1" dirty="0" smtClean="0"/>
              <a:t>Раскалённый красный шар</a:t>
            </a:r>
          </a:p>
          <a:p>
            <a:r>
              <a:rPr lang="ru-RU" sz="2000" b="1" i="1" dirty="0" smtClean="0"/>
              <a:t>Превратит сейчас же в пар,</a:t>
            </a:r>
          </a:p>
          <a:p>
            <a:r>
              <a:rPr lang="ru-RU" sz="2000" b="1" i="1" dirty="0" smtClean="0"/>
              <a:t>Если близко подойдёшь,</a:t>
            </a:r>
          </a:p>
          <a:p>
            <a:r>
              <a:rPr lang="ru-RU" sz="2000" b="1" i="1" dirty="0" smtClean="0"/>
              <a:t>И следов тут не найдёшь.</a:t>
            </a:r>
          </a:p>
          <a:p>
            <a:r>
              <a:rPr lang="ru-RU" sz="2000" b="1" i="1" dirty="0" smtClean="0"/>
              <a:t>Но без Солнца нам нельзя,</a:t>
            </a:r>
          </a:p>
          <a:p>
            <a:r>
              <a:rPr lang="ru-RU" sz="2000" b="1" i="1" dirty="0" smtClean="0"/>
              <a:t>Дарит жизнь оно, друзья.</a:t>
            </a:r>
          </a:p>
          <a:p>
            <a:r>
              <a:rPr lang="ru-RU" sz="2000" b="1" i="1" dirty="0" smtClean="0"/>
              <a:t>Светит и обогревает,</a:t>
            </a:r>
          </a:p>
          <a:p>
            <a:r>
              <a:rPr lang="ru-RU" sz="2000" b="1" i="1" dirty="0" smtClean="0"/>
              <a:t>Очень ласковым бывает.</a:t>
            </a:r>
          </a:p>
          <a:p>
            <a:r>
              <a:rPr lang="ru-RU" sz="2000" b="1" i="1" dirty="0" smtClean="0"/>
              <a:t>Восседает, как на троне,</a:t>
            </a:r>
          </a:p>
          <a:p>
            <a:r>
              <a:rPr lang="ru-RU" sz="2000" b="1" i="1" dirty="0" smtClean="0"/>
              <a:t>В золотой своей короне!</a:t>
            </a:r>
            <a:endParaRPr lang="ru-RU" sz="2000" b="1" i="1" dirty="0"/>
          </a:p>
        </p:txBody>
      </p:sp>
      <p:pic>
        <p:nvPicPr>
          <p:cNvPr id="3074" name="Picture 2" descr="http://im2-tub-ru.yandex.net/i?id=314955510-0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31" y="3744933"/>
            <a:ext cx="3024336" cy="250887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3-tub-ru.yandex.net/i?id=352513584-64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530"/>
            <a:ext cx="1485900" cy="142875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899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249" y="404664"/>
            <a:ext cx="88337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безоблачную тёмную ночь на небе можно увидеть светлую серебристую полосу -</a:t>
            </a:r>
          </a:p>
          <a:p>
            <a:r>
              <a:rPr lang="ru-RU" dirty="0" smtClean="0"/>
              <a:t>Это Млечный  Путь.  </a:t>
            </a:r>
            <a:r>
              <a:rPr lang="ru-RU" dirty="0"/>
              <a:t>З</a:t>
            </a:r>
            <a:r>
              <a:rPr lang="ru-RU" dirty="0" smtClean="0"/>
              <a:t>десь все звёзды и созвездия. Они образуют систему, называемую</a:t>
            </a:r>
          </a:p>
          <a:p>
            <a:r>
              <a:rPr lang="ru-RU" dirty="0" smtClean="0"/>
              <a:t>Галактикой.  В Млечном Пути находится и наша Солнечная система.</a:t>
            </a:r>
            <a:endParaRPr lang="ru-RU" dirty="0"/>
          </a:p>
        </p:txBody>
      </p:sp>
      <p:pic>
        <p:nvPicPr>
          <p:cNvPr id="2050" name="Picture 2" descr="http://im5-tub-ru.yandex.net/i?id=366756663-26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420888"/>
            <a:ext cx="3384376" cy="3168352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3545" y="1628800"/>
            <a:ext cx="501772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В небо не забудь взглянуть,</a:t>
            </a:r>
          </a:p>
          <a:p>
            <a:r>
              <a:rPr lang="ru-RU" sz="2400" b="1" i="1" dirty="0" smtClean="0"/>
              <a:t>Чтоб увидеть Млечный Путь.</a:t>
            </a:r>
          </a:p>
          <a:p>
            <a:r>
              <a:rPr lang="ru-RU" sz="2400" b="1" i="1" dirty="0" smtClean="0"/>
              <a:t>Но по этому пути</a:t>
            </a:r>
          </a:p>
          <a:p>
            <a:r>
              <a:rPr lang="ru-RU" sz="2400" b="1" i="1" dirty="0" smtClean="0"/>
              <a:t>Никуда нам не дойти.</a:t>
            </a:r>
          </a:p>
          <a:p>
            <a:r>
              <a:rPr lang="ru-RU" sz="2400" b="1" i="1" dirty="0" smtClean="0"/>
              <a:t>Просто звёзд там слишком много,</a:t>
            </a:r>
          </a:p>
          <a:p>
            <a:r>
              <a:rPr lang="ru-RU" sz="2400" b="1" i="1" dirty="0" smtClean="0"/>
              <a:t>Словно тянется дорога</a:t>
            </a:r>
          </a:p>
          <a:p>
            <a:r>
              <a:rPr lang="ru-RU" sz="2400" b="1" i="1" dirty="0" smtClean="0"/>
              <a:t>Небосвода поперёк,</a:t>
            </a:r>
          </a:p>
          <a:p>
            <a:r>
              <a:rPr lang="ru-RU" sz="2400" b="1" i="1" dirty="0" smtClean="0"/>
              <a:t>Всех красивее дорог!</a:t>
            </a:r>
            <a:endParaRPr lang="ru-RU" sz="2400" b="1" i="1" dirty="0"/>
          </a:p>
        </p:txBody>
      </p:sp>
      <p:pic>
        <p:nvPicPr>
          <p:cNvPr id="2052" name="Picture 4" descr="http://im0-tub-ru.yandex.net/i?id=77468622-64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57" y="5085184"/>
            <a:ext cx="1428750" cy="142875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9999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848" y="260648"/>
            <a:ext cx="19884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Звёзды</a:t>
            </a:r>
            <a:endParaRPr lang="ru-RU" sz="4400" b="1" dirty="0"/>
          </a:p>
        </p:txBody>
      </p:sp>
      <p:pic>
        <p:nvPicPr>
          <p:cNvPr id="3074" name="Picture 2" descr="http://im5-tub-ru.yandex.net/i?id=512197882-3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27" y="4149080"/>
            <a:ext cx="1905000" cy="2292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1988840"/>
            <a:ext cx="60467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Это горящие светящиеся небесные тела .</a:t>
            </a:r>
          </a:p>
          <a:p>
            <a:r>
              <a:rPr lang="ru-RU" sz="2400" b="1" i="1" dirty="0" smtClean="0"/>
              <a:t>Звёзды различаются по температуре,</a:t>
            </a:r>
          </a:p>
          <a:p>
            <a:r>
              <a:rPr lang="ru-RU" sz="2400" b="1" i="1" dirty="0"/>
              <a:t>р</a:t>
            </a:r>
            <a:r>
              <a:rPr lang="ru-RU" sz="2400" b="1" i="1" dirty="0" smtClean="0"/>
              <a:t>азмеру и  яркости.</a:t>
            </a:r>
          </a:p>
          <a:p>
            <a:endParaRPr lang="ru-RU" sz="2400" b="1" i="1" dirty="0"/>
          </a:p>
        </p:txBody>
      </p:sp>
      <p:pic>
        <p:nvPicPr>
          <p:cNvPr id="6147" name="Picture 3" descr="http://im7-tub-ru.yandex.net/i?id=257132248-15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15714"/>
            <a:ext cx="1905000" cy="142875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http://im8-tub-ru.yandex.net/i?id=310567381-53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18" y="268707"/>
            <a:ext cx="1800200" cy="142875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http://im8-tub-ru.yandex.net/i?id=138955822-59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558500"/>
            <a:ext cx="3273152" cy="288342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56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5707" y="332656"/>
            <a:ext cx="22839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Созвездия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843808" y="1550772"/>
            <a:ext cx="3458960" cy="40011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Большая и малая медведица</a:t>
            </a:r>
            <a:endParaRPr lang="ru-RU" sz="2000" b="1" i="1" dirty="0"/>
          </a:p>
        </p:txBody>
      </p:sp>
      <p:pic>
        <p:nvPicPr>
          <p:cNvPr id="9218" name="Picture 2" descr="http://im0-tub-ru.yandex.net/i?id=374737507-3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49292"/>
            <a:ext cx="3672408" cy="363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im3-tub-ru.yandex.net/i?id=209553300-28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332656"/>
            <a:ext cx="1876425" cy="142875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im7-tub-ru.yandex.net/i?id=157079609-02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32656"/>
            <a:ext cx="1905000" cy="142875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99488" y="3140968"/>
            <a:ext cx="455579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Среди звёзд на небосводе</a:t>
            </a:r>
          </a:p>
          <a:p>
            <a:r>
              <a:rPr lang="ru-RU" sz="2400" b="1" dirty="0" smtClean="0"/>
              <a:t>По ночам медведи бродят.</a:t>
            </a:r>
          </a:p>
          <a:p>
            <a:r>
              <a:rPr lang="ru-RU" sz="2400" b="1" dirty="0" smtClean="0"/>
              <a:t>У Большой Медведицы</a:t>
            </a:r>
          </a:p>
          <a:p>
            <a:r>
              <a:rPr lang="ru-RU" sz="2400" b="1" dirty="0" smtClean="0"/>
              <a:t>В лапах ковшик светится;</a:t>
            </a:r>
          </a:p>
          <a:p>
            <a:r>
              <a:rPr lang="ru-RU" sz="2400" b="1" dirty="0" smtClean="0"/>
              <a:t>Присмотрись-ка тёмной ночкой-</a:t>
            </a:r>
          </a:p>
          <a:p>
            <a:r>
              <a:rPr lang="ru-RU" sz="2400" b="1" dirty="0" smtClean="0"/>
              <a:t>Рядом ты увидишь дочку.</a:t>
            </a:r>
          </a:p>
          <a:p>
            <a:r>
              <a:rPr lang="ru-RU" sz="2400" b="1" dirty="0" smtClean="0"/>
              <a:t>Что там делает над крышей</a:t>
            </a:r>
          </a:p>
          <a:p>
            <a:r>
              <a:rPr lang="ru-RU" sz="2400" b="1" dirty="0" smtClean="0"/>
              <a:t>Эта пара </a:t>
            </a:r>
            <a:r>
              <a:rPr lang="ru-RU" sz="2400" b="1" dirty="0"/>
              <a:t>з</a:t>
            </a:r>
            <a:r>
              <a:rPr lang="ru-RU" sz="2400" b="1" dirty="0" smtClean="0"/>
              <a:t>вёздных мишек?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701939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60648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Большая Медведица – крупное созвездие неба .Семь  ярких </a:t>
            </a:r>
          </a:p>
          <a:p>
            <a:r>
              <a:rPr lang="ru-RU" sz="2400" b="1" dirty="0" smtClean="0"/>
              <a:t> звёзд Большой Медведицы составляют фигуру, напоминающую ковш. У каждой звезды этого ковша есть</a:t>
            </a:r>
          </a:p>
          <a:p>
            <a:r>
              <a:rPr lang="ru-RU" sz="2400" b="1" dirty="0"/>
              <a:t>с</a:t>
            </a:r>
            <a:r>
              <a:rPr lang="ru-RU" sz="2400" b="1" dirty="0" smtClean="0"/>
              <a:t>воё имя.</a:t>
            </a:r>
            <a:endParaRPr lang="ru-RU" sz="2400" b="1" dirty="0"/>
          </a:p>
        </p:txBody>
      </p:sp>
      <p:pic>
        <p:nvPicPr>
          <p:cNvPr id="10242" name="Picture 2" descr="http://im6-tub-ru.yandex.net/i?id=475802685-3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692" y="2924944"/>
            <a:ext cx="5760640" cy="3168352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0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71800" y="253330"/>
            <a:ext cx="2723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Малая Медведица</a:t>
            </a:r>
            <a:endParaRPr lang="ru-RU" sz="24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56581" y="1196752"/>
            <a:ext cx="899669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Созвездие Малой Медведицы называют ещё Малым Ковшом.</a:t>
            </a:r>
          </a:p>
          <a:p>
            <a:r>
              <a:rPr lang="ru-RU" sz="2400" b="1" dirty="0" smtClean="0"/>
              <a:t>Этот ковшик гораздо меньше , чем ковш Большой Медведицы,</a:t>
            </a:r>
          </a:p>
          <a:p>
            <a:r>
              <a:rPr lang="ru-RU" sz="2400" b="1" dirty="0" smtClean="0"/>
              <a:t>И виден с Земли  хуже. Самая яркая звезда в созвездии Малой </a:t>
            </a:r>
          </a:p>
          <a:p>
            <a:r>
              <a:rPr lang="ru-RU" sz="2400" b="1" dirty="0" smtClean="0"/>
              <a:t>Медведицы – Полярная. Она – последняя в ручке Малого Ковша.</a:t>
            </a:r>
            <a:endParaRPr lang="ru-RU" sz="2400" b="1" dirty="0"/>
          </a:p>
        </p:txBody>
      </p:sp>
      <p:pic>
        <p:nvPicPr>
          <p:cNvPr id="11266" name="Picture 2" descr="http://im5-tub-ru.yandex.net/i?id=49066181-5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649" y="3212976"/>
            <a:ext cx="4147823" cy="3024336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im0-tub-ru.yandex.net/i?id=523840608-57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81" y="3284984"/>
            <a:ext cx="2903251" cy="288032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81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0-tub-ru.yandex.net/i?id=132290131-5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2808312" cy="216024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im3-tub-ru.yandex.net/i?id=150787113-26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023" y="4509120"/>
            <a:ext cx="3013695" cy="2032482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115616" y="2708920"/>
            <a:ext cx="754379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Полярная звезда – самая яркая в созвездии</a:t>
            </a:r>
          </a:p>
          <a:p>
            <a:r>
              <a:rPr lang="ru-RU" sz="2400" b="1" i="1" dirty="0" smtClean="0"/>
              <a:t>Малой Медведицы. Она находится вблизи Северного </a:t>
            </a:r>
          </a:p>
          <a:p>
            <a:r>
              <a:rPr lang="ru-RU" sz="2400" b="1" i="1" dirty="0"/>
              <a:t>п</a:t>
            </a:r>
            <a:r>
              <a:rPr lang="ru-RU" sz="2400" b="1" i="1" dirty="0" smtClean="0"/>
              <a:t>олюса мира и не меняет своего положения. Звезда</a:t>
            </a:r>
          </a:p>
          <a:p>
            <a:r>
              <a:rPr lang="ru-RU" sz="2400" b="1" i="1" dirty="0" smtClean="0"/>
              <a:t>Всегда показывает направление на  север.</a:t>
            </a:r>
            <a:endParaRPr lang="ru-RU" sz="24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4067943" y="404664"/>
            <a:ext cx="32213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Полярная звезда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30787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28011"/>
            <a:ext cx="47151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Как найти Полярную звезду?</a:t>
            </a:r>
            <a:endParaRPr lang="ru-RU" sz="2800" b="1" dirty="0"/>
          </a:p>
        </p:txBody>
      </p:sp>
      <p:pic>
        <p:nvPicPr>
          <p:cNvPr id="13314" name="Picture 2" descr="http://im8-tub-ru.yandex.net/i?id=123024716-35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0649" y="295804"/>
            <a:ext cx="2286000" cy="695325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9752" y="991129"/>
            <a:ext cx="825007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Чтобы найти её, надо сначала найти созвездие Большой Медведицы.</a:t>
            </a:r>
          </a:p>
          <a:p>
            <a:r>
              <a:rPr lang="ru-RU" sz="2000" b="1" i="1" dirty="0" smtClean="0"/>
              <a:t>Потом мысленно провести вверх линию  через две звезды « стенки»</a:t>
            </a:r>
          </a:p>
          <a:p>
            <a:r>
              <a:rPr lang="ru-RU" sz="2000" b="1" i="1" dirty="0" smtClean="0"/>
              <a:t>Ковша, противоположной «ручке». Если  отложить на  этой линии</a:t>
            </a:r>
          </a:p>
          <a:p>
            <a:r>
              <a:rPr lang="ru-RU" sz="2000" b="1" i="1" dirty="0" smtClean="0"/>
              <a:t>Пять расстояний между звёздами «стенки» ковша, то мы найдём</a:t>
            </a:r>
          </a:p>
          <a:p>
            <a:r>
              <a:rPr lang="ru-RU" sz="2000" b="1" i="1" dirty="0" smtClean="0"/>
              <a:t>Полярную звезду.</a:t>
            </a:r>
            <a:endParaRPr lang="ru-RU" sz="2000" b="1" i="1" dirty="0"/>
          </a:p>
        </p:txBody>
      </p:sp>
      <p:pic>
        <p:nvPicPr>
          <p:cNvPr id="13318" name="Picture 6" descr="http://im5-tub-ru.yandex.net/i?id=44265490-28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975636"/>
            <a:ext cx="4104456" cy="3045652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://im4-tub-ru.yandex.net/i?id=342016612-50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52" y="3284984"/>
            <a:ext cx="3090120" cy="273630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571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8039" y="742950"/>
            <a:ext cx="403244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Мыс </a:t>
            </a:r>
            <a:r>
              <a:rPr lang="ru-RU" sz="2800" b="1" dirty="0"/>
              <a:t>П</a:t>
            </a:r>
            <a:r>
              <a:rPr lang="ru-RU" sz="2800" b="1" dirty="0" smtClean="0"/>
              <a:t>олярною звездой </a:t>
            </a:r>
          </a:p>
          <a:p>
            <a:r>
              <a:rPr lang="ru-RU" sz="2800" b="1" dirty="0" smtClean="0"/>
              <a:t>Не заблудимся с тобой – </a:t>
            </a:r>
          </a:p>
          <a:p>
            <a:r>
              <a:rPr lang="ru-RU" sz="2800" b="1" dirty="0" smtClean="0"/>
              <a:t>Ведь она нам, как маяк.</a:t>
            </a:r>
          </a:p>
          <a:p>
            <a:r>
              <a:rPr lang="ru-RU" sz="2800" b="1" dirty="0" smtClean="0"/>
              <a:t>Путешественник, моряк</a:t>
            </a:r>
          </a:p>
          <a:p>
            <a:r>
              <a:rPr lang="ru-RU" sz="2800" b="1" dirty="0" smtClean="0"/>
              <a:t>И весёлые туристы</a:t>
            </a:r>
          </a:p>
          <a:p>
            <a:r>
              <a:rPr lang="ru-RU" sz="2800" b="1" dirty="0" smtClean="0"/>
              <a:t>С ней найдут дорогу быстро.</a:t>
            </a:r>
          </a:p>
          <a:p>
            <a:r>
              <a:rPr lang="ru-RU" sz="2800" b="1" dirty="0" smtClean="0"/>
              <a:t>Потерялся – не пищи,</a:t>
            </a:r>
          </a:p>
          <a:p>
            <a:r>
              <a:rPr lang="ru-RU" sz="2800" b="1" dirty="0" smtClean="0"/>
              <a:t>Ту звезду скорей ищи.</a:t>
            </a:r>
          </a:p>
          <a:p>
            <a:r>
              <a:rPr lang="ru-RU" sz="2800" b="1" dirty="0" smtClean="0"/>
              <a:t>В самой тёмной чаще даже </a:t>
            </a:r>
          </a:p>
          <a:p>
            <a:r>
              <a:rPr lang="ru-RU" sz="2800" b="1" dirty="0" smtClean="0"/>
              <a:t>Север нам она укажет!</a:t>
            </a:r>
            <a:endParaRPr lang="ru-RU" sz="2800" b="1" dirty="0"/>
          </a:p>
        </p:txBody>
      </p:sp>
      <p:pic>
        <p:nvPicPr>
          <p:cNvPr id="1026" name="Picture 2" descr="http://im3-tub-ru.yandex.net/i?id=111482156-1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42950"/>
            <a:ext cx="3888432" cy="304609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2-tub-ru.yandex.net/i?id=101738239-00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25144"/>
            <a:ext cx="2076450" cy="142875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666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477</Words>
  <Application>Microsoft Office PowerPoint</Application>
  <PresentationFormat>Экран (4:3)</PresentationFormat>
  <Paragraphs>78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22</cp:revision>
  <dcterms:created xsi:type="dcterms:W3CDTF">2013-03-17T04:03:32Z</dcterms:created>
  <dcterms:modified xsi:type="dcterms:W3CDTF">2013-03-21T12:06:46Z</dcterms:modified>
</cp:coreProperties>
</file>