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22"/>
  </p:notesMasterIdLst>
  <p:sldIdLst>
    <p:sldId id="256" r:id="rId2"/>
    <p:sldId id="272" r:id="rId3"/>
    <p:sldId id="260" r:id="rId4"/>
    <p:sldId id="261" r:id="rId5"/>
    <p:sldId id="257" r:id="rId6"/>
    <p:sldId id="258" r:id="rId7"/>
    <p:sldId id="262" r:id="rId8"/>
    <p:sldId id="274" r:id="rId9"/>
    <p:sldId id="275" r:id="rId10"/>
    <p:sldId id="263" r:id="rId11"/>
    <p:sldId id="276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1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E6CF7D-64B8-4776-A042-AED8897ED516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A19E2B-C819-431F-8484-B34DAAAF2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04E79F-5C35-4AC7-B244-053A3AC9C8C6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F3E2B5-38A5-4442-A71C-85F23F1A9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3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9E755-B360-4EEE-8430-DE521907A3CA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D5ED6-CDC7-4240-B77B-FA6C0883A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0E62F-F4B7-477C-B48C-B429394A8AA4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C1E3C-FDF3-4E5D-9367-032325FA5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36992-E98B-45D4-B6C3-F1703F06E3B1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0D4E3-E8B0-4981-84C9-D2337F8A6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CEE3F-DFBB-44B5-9A18-0F3559BAA542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9E61B-02CB-4691-8F39-1E790C55C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C0F722-0D92-4982-82AD-66F4CF17AFF9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3E3743-7F0A-4608-B852-20FCB4062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BAF0A5-DDD7-43E9-BADE-3B21C3511F71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D288CC-7D5B-43AE-B4B9-87EB038C6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1D4264-1DF0-4326-A207-DFC37101CE0C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9472EB-1AF4-47AD-BB47-78E43B08C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88E6-4AA9-473F-8DB7-3DD8156588D0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EF6E3-8118-404F-914A-6958D188C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C04DB1-A5E8-4B17-9E46-14EC5E7E622F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246FB-149A-4139-B568-57C5F2554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D3B5E-0746-419F-A870-4B00AC51BADF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947C9-F77E-4215-A5CE-D8F5268E6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284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838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284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838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2848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838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F61546-A43E-4542-9950-879CB5564101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C373D5-8EE2-4BE9-83EA-BA3C3DE67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F903400-62F8-4C41-B250-8C101F458AA9}" type="datetimeFigureOut">
              <a:rPr lang="ru-RU"/>
              <a:pPr>
                <a:defRPr/>
              </a:pPr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EA47755-A5BB-476B-970F-579DFEEAE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4" r:id="rId2"/>
    <p:sldLayoutId id="2147484106" r:id="rId3"/>
    <p:sldLayoutId id="2147484107" r:id="rId4"/>
    <p:sldLayoutId id="2147484108" r:id="rId5"/>
    <p:sldLayoutId id="2147484103" r:id="rId6"/>
    <p:sldLayoutId id="2147484109" r:id="rId7"/>
    <p:sldLayoutId id="2147484102" r:id="rId8"/>
    <p:sldLayoutId id="2147484110" r:id="rId9"/>
    <p:sldLayoutId id="2147484101" r:id="rId10"/>
    <p:sldLayoutId id="2147484100" r:id="rId11"/>
    <p:sldLayoutId id="21474840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83;&#1077;&#1085;&#1072;\Desktop\&#1085;&#1072;&#1089;&#1090;&#1103;\&#1080;&#1079;-&#1092;&#1080;&#1083;&#1100;&#1084;&#1072;-&#1064;&#1072;&#1075;-&#1074;&#1087;&#1077;&#1088;&#1077;&#1076;-&#1057;&#1082;&#1088;&#1080;&#1087;&#1082;&#1072;(muzofon%5b1%5d.com)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4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0" y="4005263"/>
            <a:ext cx="9144000" cy="28527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R="0" algn="ctr" eaLnBrk="1" hangingPunct="1"/>
            <a:r>
              <a:rPr lang="ru-RU" sz="2800" cap="none" dirty="0" smtClean="0">
                <a:effectLst/>
                <a:latin typeface="Arial" charset="0"/>
              </a:rPr>
              <a:t>МОУ «</a:t>
            </a:r>
            <a:r>
              <a:rPr lang="ru-RU" sz="2800" cap="none" dirty="0" err="1" smtClean="0">
                <a:effectLst/>
                <a:latin typeface="Arial" charset="0"/>
              </a:rPr>
              <a:t>Царёвская</a:t>
            </a:r>
            <a:r>
              <a:rPr lang="ru-RU" sz="2800" cap="none" dirty="0" smtClean="0">
                <a:effectLst/>
                <a:latin typeface="Arial" charset="0"/>
              </a:rPr>
              <a:t> основная школа № 41</a:t>
            </a:r>
            <a:r>
              <a:rPr lang="en-US" sz="2800" cap="none" dirty="0" smtClean="0">
                <a:effectLst/>
                <a:latin typeface="Arial" charset="0"/>
              </a:rPr>
              <a:t>’’</a:t>
            </a:r>
            <a:endParaRPr lang="ru-RU" sz="2800" cap="none" dirty="0" smtClean="0">
              <a:effectLst/>
              <a:latin typeface="Arial" charset="0"/>
            </a:endParaRPr>
          </a:p>
        </p:txBody>
      </p:sp>
      <p:pic>
        <p:nvPicPr>
          <p:cNvPr id="15362" name="Рисунок 3" descr="im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500063"/>
            <a:ext cx="500062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6"/>
          <p:cNvSpPr>
            <a:spLocks noChangeArrowheads="1" noChangeShapeType="1" noTextEdit="1"/>
          </p:cNvSpPr>
          <p:nvPr/>
        </p:nvSpPr>
        <p:spPr bwMode="auto">
          <a:xfrm>
            <a:off x="5580112" y="4868863"/>
            <a:ext cx="2952328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5517232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Жукова И.М.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472514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Карпачёва</a:t>
            </a:r>
            <a:r>
              <a:rPr lang="ru-RU" dirty="0" smtClean="0"/>
              <a:t> Алёна</a:t>
            </a:r>
          </a:p>
          <a:p>
            <a:r>
              <a:rPr lang="ru-RU" dirty="0" smtClean="0"/>
              <a:t>                    ученица 7-го класса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1653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Февраль 2013г.</a:t>
            </a:r>
            <a:endParaRPr lang="ru-RU" dirty="0"/>
          </a:p>
        </p:txBody>
      </p:sp>
    </p:spTree>
  </p:cSld>
  <p:clrMapOvr>
    <a:masterClrMapping/>
  </p:clrMapOvr>
  <p:transition spd="slow" advClick="0" advTm="5000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468313" y="0"/>
            <a:ext cx="5688012" cy="659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i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i="1" smtClean="0">
                <a:latin typeface="Arial Black" pitchFamily="34" charset="0"/>
              </a:rPr>
              <a:t>Игра может идти на открытой площадке и в зале высотой не менее 7 м. Размер поля — 28×15 м. Щит размером 180х105 см. От нижнего края щита до пола  должно быть 290 см. Корз</a:t>
            </a:r>
            <a:r>
              <a:rPr lang="ru-RU" sz="2500" i="1" smtClean="0">
                <a:latin typeface="Arial Black" pitchFamily="34" charset="0"/>
              </a:rPr>
              <a:t>ина</a:t>
            </a:r>
            <a:r>
              <a:rPr lang="ru-RU" sz="2400" i="1" smtClean="0">
                <a:latin typeface="Arial Black" pitchFamily="34" charset="0"/>
              </a:rPr>
              <a:t> крепится на расстоянии 0,15 м от нижнего обреза щита. Установленная стандартами FIBA для мужских соревнований </a:t>
            </a:r>
            <a:r>
              <a:rPr lang="ru-RU" sz="2400" b="1" i="1" smtClean="0">
                <a:latin typeface="Arial Black" pitchFamily="34" charset="0"/>
              </a:rPr>
              <a:t>окружность</a:t>
            </a:r>
            <a:r>
              <a:rPr lang="ru-RU" sz="2400" i="1" smtClean="0">
                <a:latin typeface="Arial Black" pitchFamily="34" charset="0"/>
              </a:rPr>
              <a:t> мяча — 74,9—78 см, масса — 567—650 г (для женских соответственно 72,4—73,7 см и 510—567 г).</a:t>
            </a:r>
          </a:p>
        </p:txBody>
      </p:sp>
      <p:pic>
        <p:nvPicPr>
          <p:cNvPr id="24578" name="Picture 3" descr="iтиитпр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3966">
            <a:off x="6323013" y="2230438"/>
            <a:ext cx="28479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xfrm>
            <a:off x="971550" y="476250"/>
            <a:ext cx="7772400" cy="25558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468313" y="3213100"/>
            <a:ext cx="8218487" cy="32400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900" smtClean="0">
                <a:latin typeface="Impact" pitchFamily="34" charset="0"/>
              </a:rPr>
              <a:t>одно попадание мяча в кольцо может быть засчитано разное количество очков: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900" smtClean="0">
                <a:latin typeface="Impact" pitchFamily="34" charset="0"/>
              </a:rPr>
              <a:t>     2 очка — бросок со средней или близкой дистанции (ближе трёхочковой линии)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900" smtClean="0">
                <a:latin typeface="Impact" pitchFamily="34" charset="0"/>
              </a:rPr>
              <a:t>     3 очка — бросок из-за трёхочковой линии на расстоянии 6м 75см (7м 24 см в Национальной баскетбольной ассоциации</a:t>
            </a:r>
          </a:p>
        </p:txBody>
      </p:sp>
      <p:pic>
        <p:nvPicPr>
          <p:cNvPr id="25603" name="Picture 4" descr="реку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6226">
            <a:off x="3203575" y="620713"/>
            <a:ext cx="2663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260350"/>
            <a:ext cx="4608512" cy="3240088"/>
          </a:xfrm>
        </p:spPr>
      </p:pic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7861">
            <a:off x="5508625" y="3644900"/>
            <a:ext cx="33909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660400"/>
            <a:ext cx="295116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879178">
            <a:off x="468313" y="4652963"/>
            <a:ext cx="1828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0338" y="4076700"/>
            <a:ext cx="2303462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700213"/>
            <a:ext cx="5113337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WordArt 5"/>
          <p:cNvSpPr>
            <a:spLocks noChangeArrowheads="1" noChangeShapeType="1" noTextEdit="1"/>
          </p:cNvSpPr>
          <p:nvPr/>
        </p:nvSpPr>
        <p:spPr bwMode="auto">
          <a:xfrm>
            <a:off x="2987675" y="476250"/>
            <a:ext cx="3240088" cy="9366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НАРУШЕНИЯ</a:t>
            </a:r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1"/>
          </p:nvPr>
        </p:nvSpPr>
        <p:spPr>
          <a:xfrm>
            <a:off x="755650" y="549275"/>
            <a:ext cx="7931150" cy="5807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аут — мяч уходит за пределы игровой площадки;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пробежка — игрок, контролирующий «живой» мяч, совершает перемещение ног сверх ограничений, установленного правилами;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нарушение ведения мяча, включающее в себя пронос мяча, двойное ведение;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3 секунды — игрок нападения находится в "краске" (прямоугольная зона под кольцом) соперника более трех секунд в то время, когда его команда владеет живым мячом в зоне нападения;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5 секунд — игрок при выполнении вбрасывания не расстается с мячом в течение пяти секунд;.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u="sng" smtClean="0">
                <a:latin typeface="Arial Black" pitchFamily="34" charset="0"/>
              </a:rPr>
              <a:t>8 секунд — команда, владеющая мячом в тыловой зоне, не вывела его в переднюю зону за восемь секунд;</a:t>
            </a:r>
          </a:p>
        </p:txBody>
      </p:sp>
      <p:pic>
        <p:nvPicPr>
          <p:cNvPr id="28676" name="из-фильма-Шаг-вперед-Скрипка(muzofon[1].com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20166" fill="hold"/>
                                        <p:tgtEl>
                                          <p:spTgt spid="286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audio>
          </p:childTnLst>
        </p:cTn>
      </p:par>
    </p:tnLst>
    <p:bldLst>
      <p:bldP spid="2764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900113" y="476250"/>
            <a:ext cx="7786687" cy="58801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300" smtClean="0">
                <a:latin typeface="MV Boli" pitchFamily="2" charset="0"/>
              </a:rPr>
              <a:t>24 секунды — команда владела мячом более 24 секунд и не произвела броска по кольцу. Счётчик 24 секунд сбрасывается, если мяч коснется дужки кольца. После этого атаковавшая команда может совершить подбор в нападении и получить право на еще одно 24 секундное владение. В случае получения фола или нарушения (за исключением выхода мяча за пределы площадки) защищающейся командой или другой остановки игры, нападающая команда получает право на: 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smtClean="0">
                <a:latin typeface="MV Boli" pitchFamily="2" charset="0"/>
              </a:rPr>
              <a:t>новое 24-секундное владение, если вбрасывание произойдет в зоне защиты владеющей мячом команды;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smtClean="0">
                <a:latin typeface="MV Boli" pitchFamily="2" charset="0"/>
              </a:rPr>
              <a:t>продолжение отсчета времени с того же момента, если осталось 14 и более секунд владения;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smtClean="0">
                <a:latin typeface="MV Boli" pitchFamily="2" charset="0"/>
              </a:rPr>
              <a:t>новое 14-секундное владение, если осталось 13 или менее секунд владения.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Click="0" advTm="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latin typeface="Arial" charset="0"/>
              </a:rPr>
              <a:t>             </a:t>
            </a:r>
            <a:endParaRPr lang="ru-RU" sz="4400" smtClean="0">
              <a:latin typeface="Arial" charset="0"/>
            </a:endParaRPr>
          </a:p>
        </p:txBody>
      </p:sp>
      <p:pic>
        <p:nvPicPr>
          <p:cNvPr id="3072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268413"/>
            <a:ext cx="7772400" cy="5329237"/>
          </a:xfrm>
        </p:spPr>
      </p:pic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3132138" y="0"/>
            <a:ext cx="2227262" cy="981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4935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Фолы</a:t>
            </a:r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827088" y="404813"/>
            <a:ext cx="7859712" cy="59515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</a:rPr>
              <a:t>   Фол — это несоблюдение правил, вызванное персональным контактом или неспортивным поведением.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</a:rPr>
              <a:t>                    Виды фолов:</a:t>
            </a:r>
          </a:p>
          <a:p>
            <a:pPr eaLnBrk="1" hangingPunct="1"/>
            <a:r>
              <a:rPr lang="ru-RU" smtClean="0">
                <a:latin typeface="Arial" charset="0"/>
              </a:rPr>
              <a:t>персональный - фол игроку вследствие контакта с соперником;</a:t>
            </a:r>
          </a:p>
          <a:p>
            <a:pPr eaLnBrk="1" hangingPunct="1"/>
            <a:r>
              <a:rPr lang="ru-RU" smtClean="0">
                <a:latin typeface="Arial" charset="0"/>
              </a:rPr>
              <a:t>технический;</a:t>
            </a:r>
          </a:p>
          <a:p>
            <a:pPr eaLnBrk="1" hangingPunct="1"/>
            <a:r>
              <a:rPr lang="ru-RU" smtClean="0">
                <a:latin typeface="Arial" charset="0"/>
              </a:rPr>
              <a:t>обоюдный</a:t>
            </a:r>
          </a:p>
          <a:p>
            <a:pPr eaLnBrk="1" hangingPunct="1"/>
            <a:r>
              <a:rPr lang="ru-RU" smtClean="0">
                <a:latin typeface="Arial" charset="0"/>
              </a:rPr>
              <a:t>неспортивный;</a:t>
            </a:r>
          </a:p>
          <a:p>
            <a:pPr eaLnBrk="1" hangingPunct="1"/>
            <a:r>
              <a:rPr lang="ru-RU" smtClean="0">
                <a:latin typeface="Arial" charset="0"/>
              </a:rPr>
              <a:t>дисквалифицирующий.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</a:rPr>
              <a:t>    </a:t>
            </a:r>
          </a:p>
        </p:txBody>
      </p:sp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/>
          </p:cNvSpPr>
          <p:nvPr>
            <p:ph type="body" idx="1"/>
          </p:nvPr>
        </p:nvSpPr>
        <p:spPr>
          <a:xfrm>
            <a:off x="971550" y="476250"/>
            <a:ext cx="7772400" cy="4572000"/>
          </a:xfrm>
        </p:spPr>
        <p:txBody>
          <a:bodyPr/>
          <a:lstStyle/>
          <a:p>
            <a:pPr eaLnBrk="1" hangingPunct="1"/>
            <a:r>
              <a:rPr lang="ru-RU" sz="2600" smtClean="0">
                <a:latin typeface="Arial" charset="0"/>
              </a:rPr>
              <a:t>Игрок, получивший 5 персональных и/или технических фолов (либо (6 фолов в НБА) или 2 неспортивных фола в матче, должен покинуть игровую площадку и не может принимать участие в матче (но при этом ему разрешается остаться на скамейке запасных). Игрок, получивший 2 технических замечания или дисквалифицирующий фол удаляется с площадки и должен покинуть место проведения матча (игроку не разрешается остаться на скамейке запасных).</a:t>
            </a:r>
          </a:p>
        </p:txBody>
      </p:sp>
    </p:spTree>
  </p:cSld>
  <p:clrMapOvr>
    <a:masterClrMapping/>
  </p:clrMapOvr>
  <p:transition spd="slow" advClick="0" advTm="13000"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а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28966">
            <a:off x="3276600" y="2852738"/>
            <a:ext cx="2638425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5" descr="iтиитпр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3891">
            <a:off x="6227763" y="4292600"/>
            <a:ext cx="230505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олпап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7939">
            <a:off x="6372225" y="1125538"/>
            <a:ext cx="1800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арна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149888">
            <a:off x="1331913" y="4581525"/>
            <a:ext cx="17272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тимс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877271">
            <a:off x="1116013" y="1268413"/>
            <a:ext cx="2154237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body" idx="4294967295"/>
          </p:nvPr>
        </p:nvSpPr>
        <p:spPr>
          <a:xfrm>
            <a:off x="971550" y="2349500"/>
            <a:ext cx="7772400" cy="4238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100" smtClean="0">
                <a:latin typeface="Arial" charset="0"/>
              </a:rPr>
              <a:t>Баскетбо́л  — спортивная командная игра с мячом. В баскетбол играют две команды, каждая из которых состоит из пяти игроков. Цель каждой команды — забросить руками мяч в корзину  соперника и помешать другой команде овладеть мячом и забросить его в свою корзину. Kорзина находится на высоте 3,05 метра от пола (10 футов). От каждой команды на площадке находится по 5 человек, всего в команде 12 человек, замены не ограничены. За мяч, заброшенный с ближней и средней дистанции, засчитывается 2 очка, с дальней (из-за трёхочковой линии) — 3 очка. Штрафной бросок оценивается в одно очко. Стандартный размер баскетбольной площадки 28 метров в длину и 15 метров в ширину. Баскетбол — один из самых популярных видов спорта в мире.</a:t>
            </a:r>
          </a:p>
        </p:txBody>
      </p:sp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0"/>
            <a:ext cx="40322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WordArt 7"/>
          <p:cNvSpPr>
            <a:spLocks noChangeArrowheads="1" noChangeShapeType="1" noTextEdit="1"/>
          </p:cNvSpPr>
          <p:nvPr/>
        </p:nvSpPr>
        <p:spPr bwMode="auto">
          <a:xfrm>
            <a:off x="1258888" y="1484313"/>
            <a:ext cx="6337300" cy="14398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</a:p>
        </p:txBody>
      </p:sp>
      <p:pic>
        <p:nvPicPr>
          <p:cNvPr id="34820" name="Picture 5" descr="а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3933825"/>
            <a:ext cx="32400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3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latin typeface="Arial" charset="0"/>
              </a:rPr>
              <a:t>Баскетбол входит в программу Олимпийских игр с 1936 года. Изобретатель игры </a:t>
            </a:r>
            <a:r>
              <a:rPr lang="ru-RU" sz="2800" smtClean="0">
                <a:latin typeface="Arial" charset="0"/>
              </a:rPr>
              <a:t>Джеймс Нейсмит</a:t>
            </a:r>
            <a:r>
              <a:rPr lang="ru-RU" sz="2400" smtClean="0">
                <a:latin typeface="Arial" charset="0"/>
              </a:rPr>
              <a:t> был там в качестве гостя.</a:t>
            </a:r>
          </a:p>
        </p:txBody>
      </p:sp>
      <p:pic>
        <p:nvPicPr>
          <p:cNvPr id="17410" name="Picture 4"/>
          <p:cNvPicPr>
            <a:picLocks noGrp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 rot="20908672">
            <a:off x="900113" y="1989138"/>
            <a:ext cx="3527425" cy="4367212"/>
          </a:xfrm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4028">
            <a:off x="5580063" y="2205038"/>
            <a:ext cx="26638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smtClean="0">
                <a:latin typeface="Arial" charset="0"/>
              </a:rPr>
              <a:t>Регулярные чемпионаты мира по баскетболу среди мужчин проводятся с 1950 года, среди женщин — с 1953 года, а чемпионаты Европы — с 1935 года.</a:t>
            </a:r>
          </a:p>
        </p:txBody>
      </p:sp>
      <p:pic>
        <p:nvPicPr>
          <p:cNvPr id="18434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989138"/>
            <a:ext cx="3959225" cy="2517775"/>
          </a:xfrm>
        </p:spPr>
      </p:pic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573463"/>
            <a:ext cx="3849688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438" y="512763"/>
            <a:ext cx="8156575" cy="24161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tx2">
                    <a:satMod val="200000"/>
                  </a:schemeClr>
                </a:solidFill>
              </a:rPr>
              <a:t>Правила игры</a:t>
            </a:r>
            <a:br>
              <a:rPr lang="ru-RU" sz="66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6600" dirty="0" smtClean="0">
                <a:solidFill>
                  <a:schemeClr val="tx2">
                    <a:satMod val="200000"/>
                  </a:schemeClr>
                </a:solidFill>
              </a:rPr>
              <a:t>в баскетбол</a:t>
            </a:r>
            <a:endParaRPr lang="ru-RU" sz="6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9459" name="Рисунок 3" descr="тим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3500438"/>
            <a:ext cx="45577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981075"/>
            <a:ext cx="8604250" cy="5876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latin typeface="Impact" pitchFamily="34" charset="0"/>
              </a:rPr>
              <a:t>Изначально правила игры в баскетбол были сформулированы американцем Джеймсом Нейсмитом и состояли лишь из 13 пунктов. С течением времени баскетбол изменялся, изменений потребовали и правила. Первые международные правила игры были приняты в 1932 году на первом конгрессе ФИБА, после этого они многократно корректировались и изменялись, последние значительные изменения были внесены в 1998 и 2004 годах. С 2004 года правила игры остаются неизменными.</a:t>
            </a:r>
            <a:r>
              <a:rPr lang="ru-RU" sz="3200" smtClean="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 advClick="0" advTm="17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6"/>
          <p:cNvSpPr>
            <a:spLocks noGrp="1"/>
          </p:cNvSpPr>
          <p:nvPr>
            <p:ph type="body" idx="1"/>
          </p:nvPr>
        </p:nvSpPr>
        <p:spPr>
          <a:xfrm>
            <a:off x="827088" y="0"/>
            <a:ext cx="7772400" cy="393382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В баскетбол играют две команды, обычно по двенадцать человек, от каждой из которых на площадке одновременно присутствует пять игроков. Цель каждой команды в баскетболе — забросить мяч в корзину соперника и помешать другой команде овладеть мячом и забросить его в корзину своей команды</a:t>
            </a:r>
            <a:endParaRPr lang="ru-RU" sz="1600" smtClean="0">
              <a:latin typeface="Arial" charset="0"/>
            </a:endParaRPr>
          </a:p>
        </p:txBody>
      </p:sp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19757">
            <a:off x="2268538" y="4090988"/>
            <a:ext cx="4535487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BD2153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7563" y="410051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BD21480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013" y="51482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Rectangle 10"/>
          <p:cNvSpPr>
            <a:spLocks noGrp="1"/>
          </p:cNvSpPr>
          <p:nvPr>
            <p:ph type="title"/>
          </p:nvPr>
        </p:nvSpPr>
        <p:spPr bwMode="auto">
          <a:xfrm>
            <a:off x="827088" y="260350"/>
            <a:ext cx="8316912" cy="25209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latin typeface="Arial Black" pitchFamily="34" charset="0"/>
              </a:rPr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нарушением. Случайное же соприкосновение или касание мяча стопой или ногой не является нарушением.</a:t>
            </a:r>
            <a:r>
              <a:rPr lang="ru-RU" sz="3400" smtClean="0">
                <a:latin typeface="Arial Black" pitchFamily="34" charset="0"/>
              </a:rPr>
              <a:t/>
            </a:r>
            <a:br>
              <a:rPr lang="ru-RU" sz="3400" smtClean="0">
                <a:latin typeface="Arial Black" pitchFamily="34" charset="0"/>
              </a:rPr>
            </a:br>
            <a:endParaRPr lang="ru-RU" sz="3400" smtClean="0">
              <a:latin typeface="Arial Black" pitchFamily="34" charset="0"/>
            </a:endParaRPr>
          </a:p>
        </p:txBody>
      </p:sp>
      <p:sp>
        <p:nvSpPr>
          <p:cNvPr id="22530" name="Rectangle 11"/>
          <p:cNvSpPr>
            <a:spLocks noGrp="1"/>
          </p:cNvSpPr>
          <p:nvPr>
            <p:ph type="body" idx="1"/>
          </p:nvPr>
        </p:nvSpPr>
        <p:spPr>
          <a:xfrm>
            <a:off x="2411413" y="4005263"/>
            <a:ext cx="3513137" cy="2133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2531" name="Picture 12" descr="iвв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45106">
            <a:off x="2555875" y="3573463"/>
            <a:ext cx="38163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6"/>
          <p:cNvSpPr>
            <a:spLocks noGrp="1"/>
          </p:cNvSpPr>
          <p:nvPr>
            <p:ph type="title"/>
          </p:nvPr>
        </p:nvSpPr>
        <p:spPr bwMode="auto">
          <a:xfrm>
            <a:off x="914400" y="512763"/>
            <a:ext cx="7772400" cy="29162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400" smtClean="0">
                <a:latin typeface="Arial Black" pitchFamily="34" charset="0"/>
              </a:rPr>
              <a:t>Победителем в баскетболе становится команда, которая по окончании игрового времени набрала большее количество очков. При равном счёте по окончании основного времени матча назначается овертайм (обычно пять минут дополнительного времени), в случае, если и по его окончании счёт будет равен, назначается второй, третий овертайм и т. д., до тех пор, пока не будет выявлен победитель матча</a:t>
            </a:r>
          </a:p>
        </p:txBody>
      </p:sp>
      <p:sp>
        <p:nvSpPr>
          <p:cNvPr id="23554" name="Rectangle 7"/>
          <p:cNvSpPr>
            <a:spLocks noGrp="1"/>
          </p:cNvSpPr>
          <p:nvPr>
            <p:ph type="body" sz="half" idx="1"/>
          </p:nvPr>
        </p:nvSpPr>
        <p:spPr>
          <a:xfrm>
            <a:off x="914400" y="5084763"/>
            <a:ext cx="3810000" cy="1271587"/>
          </a:xfrm>
        </p:spPr>
        <p:txBody>
          <a:bodyPr/>
          <a:lstStyle/>
          <a:p>
            <a:endParaRPr lang="ru-RU" sz="2600" smtClean="0"/>
          </a:p>
        </p:txBody>
      </p:sp>
      <p:sp>
        <p:nvSpPr>
          <p:cNvPr id="23555" name="Rectangle 8"/>
          <p:cNvSpPr>
            <a:spLocks noGrp="1"/>
          </p:cNvSpPr>
          <p:nvPr>
            <p:ph type="body" sz="half" idx="2"/>
          </p:nvPr>
        </p:nvSpPr>
        <p:spPr>
          <a:xfrm>
            <a:off x="4876800" y="5373688"/>
            <a:ext cx="3810000" cy="982662"/>
          </a:xfrm>
        </p:spPr>
        <p:txBody>
          <a:bodyPr/>
          <a:lstStyle/>
          <a:p>
            <a:endParaRPr lang="ru-RU" sz="2600" smtClean="0"/>
          </a:p>
        </p:txBody>
      </p:sp>
      <p:pic>
        <p:nvPicPr>
          <p:cNvPr id="23556" name="Picture 9" descr="тим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00380">
            <a:off x="1763713" y="4868863"/>
            <a:ext cx="27400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1" descr="арна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6715">
            <a:off x="5795963" y="4508500"/>
            <a:ext cx="20891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314</TotalTime>
  <Words>896</Words>
  <Application>Microsoft Office PowerPoint</Application>
  <PresentationFormat>Экран (4:3)</PresentationFormat>
  <Paragraphs>42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МОУ «Царёвская основная школа № 41’’</vt:lpstr>
      <vt:lpstr>Слайд 2</vt:lpstr>
      <vt:lpstr>Баскетбол входит в программу Олимпийских игр с 1936 года. Изобретатель игры Джеймс Нейсмит был там в качестве гостя.</vt:lpstr>
      <vt:lpstr>Регулярные чемпионаты мира по баскетболу среди мужчин проводятся с 1950 года, среди женщин — с 1953 года, а чемпионаты Европы — с 1935 года.</vt:lpstr>
      <vt:lpstr>Правила игры в баскетбол</vt:lpstr>
      <vt:lpstr>Изначально правила игры в баскетбол были сформулированы американцем Джеймсом Нейсмитом и состояли лишь из 13 пунктов. С течением времени баскетбол изменялся, изменений потребовали и правила. Первые международные правила игры были приняты в 1932 году на первом конгрессе ФИБА, после этого они многократно корректировались и изменялись, последние значительные изменения были внесены в 1998 и 2004 годах. С 2004 года правила игры остаются неизменными. </vt:lpstr>
      <vt:lpstr>Слайд 7</vt:lpstr>
      <vt:lpstr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нарушением. Случайное же соприкосновение или касание мяча стопой или ногой не является нарушением. </vt:lpstr>
      <vt:lpstr>Победителем в баскетболе становится команда, которая по окончании игрового времени набрала большее количество очков. При равном счёте по окончании основного времени матча назначается овертайм (обычно пять минут дополнительного времени), в случае, если и по его окончании счёт будет равен, назначается второй, третий овертайм и т. д., до тех пор, пока не будет выявлен победитель матча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     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Инна</cp:lastModifiedBy>
  <cp:revision>20</cp:revision>
  <dcterms:created xsi:type="dcterms:W3CDTF">2013-02-01T15:13:56Z</dcterms:created>
  <dcterms:modified xsi:type="dcterms:W3CDTF">2013-03-21T05:33:14Z</dcterms:modified>
</cp:coreProperties>
</file>