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7" r:id="rId12"/>
    <p:sldId id="268" r:id="rId13"/>
    <p:sldId id="269" r:id="rId14"/>
    <p:sldId id="27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2818BA-7E53-4D89-AEA6-786C11D5BEC6}" type="datetimeFigureOut">
              <a:rPr lang="ru-RU" smtClean="0"/>
              <a:t>09.03.2013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E3E4C9-D469-4B3A-B24E-14ED1F68F5B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 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E3E4C9-D469-4B3A-B24E-14ED1F68F5B8}" type="slidenum">
              <a:rPr lang="ru-RU" smtClean="0"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70AEF-69A6-4BD7-BEAC-215744E3401B}" type="datetimeFigureOut">
              <a:rPr lang="ru-RU" smtClean="0"/>
              <a:t>09.03.2013</a:t>
            </a:fld>
            <a:endParaRPr lang="ru-RU" dirty="0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473092D1-2DD6-432A-9E94-2871E20AE663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ransition>
    <p:randomBar dir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70AEF-69A6-4BD7-BEAC-215744E3401B}" type="datetimeFigureOut">
              <a:rPr lang="ru-RU" smtClean="0"/>
              <a:t>09.03.2013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092D1-2DD6-432A-9E94-2871E20AE663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ransition>
    <p:randomBar dir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70AEF-69A6-4BD7-BEAC-215744E3401B}" type="datetimeFigureOut">
              <a:rPr lang="ru-RU" smtClean="0"/>
              <a:t>09.03.2013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092D1-2DD6-432A-9E94-2871E20AE663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ransition>
    <p:randomBar dir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70AEF-69A6-4BD7-BEAC-215744E3401B}" type="datetimeFigureOut">
              <a:rPr lang="ru-RU" smtClean="0"/>
              <a:t>09.03.2013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473092D1-2DD6-432A-9E94-2871E20AE663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ransition>
    <p:randomBar dir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70AEF-69A6-4BD7-BEAC-215744E3401B}" type="datetimeFigureOut">
              <a:rPr lang="ru-RU" smtClean="0"/>
              <a:t>09.03.2013</a:t>
            </a:fld>
            <a:endParaRPr lang="ru-RU" dirty="0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092D1-2DD6-432A-9E94-2871E20AE663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randomBar dir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70AEF-69A6-4BD7-BEAC-215744E3401B}" type="datetimeFigureOut">
              <a:rPr lang="ru-RU" smtClean="0"/>
              <a:t>09.03.2013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092D1-2DD6-432A-9E94-2871E20AE663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ransition>
    <p:randomBar dir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70AEF-69A6-4BD7-BEAC-215744E3401B}" type="datetimeFigureOut">
              <a:rPr lang="ru-RU" smtClean="0"/>
              <a:t>09.03.2013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473092D1-2DD6-432A-9E94-2871E20AE663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>
    <p:randomBar dir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70AEF-69A6-4BD7-BEAC-215744E3401B}" type="datetimeFigureOut">
              <a:rPr lang="ru-RU" smtClean="0"/>
              <a:t>09.03.2013</a:t>
            </a:fld>
            <a:endParaRPr lang="ru-RU" dirty="0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092D1-2DD6-432A-9E94-2871E20AE663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ransition>
    <p:randomBar dir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70AEF-69A6-4BD7-BEAC-215744E3401B}" type="datetimeFigureOut">
              <a:rPr lang="ru-RU" smtClean="0"/>
              <a:t>09.03.2013</a:t>
            </a:fld>
            <a:endParaRPr lang="ru-RU" dirty="0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092D1-2DD6-432A-9E94-2871E20AE663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ransition>
    <p:randomBar dir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70AEF-69A6-4BD7-BEAC-215744E3401B}" type="datetimeFigureOut">
              <a:rPr lang="ru-RU" smtClean="0"/>
              <a:t>09.03.2013</a:t>
            </a:fld>
            <a:endParaRPr lang="ru-RU" dirty="0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092D1-2DD6-432A-9E94-2871E20AE663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ransition>
    <p:randomBar dir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70AEF-69A6-4BD7-BEAC-215744E3401B}" type="datetimeFigureOut">
              <a:rPr lang="ru-RU" smtClean="0"/>
              <a:t>09.03.2013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092D1-2DD6-432A-9E94-2871E20AE663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>
    <p:randomBar dir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F7470AEF-69A6-4BD7-BEAC-215744E3401B}" type="datetimeFigureOut">
              <a:rPr lang="ru-RU" smtClean="0"/>
              <a:t>09.03.2013</a:t>
            </a:fld>
            <a:endParaRPr lang="ru-RU" dirty="0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473092D1-2DD6-432A-9E94-2871E20AE663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randomBar dir="vert"/>
  </p:transition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58204" cy="857232"/>
          </a:xfrm>
        </p:spPr>
        <p:txBody>
          <a:bodyPr>
            <a:normAutofit fontScale="90000"/>
          </a:bodyPr>
          <a:lstStyle/>
          <a:p>
            <a:r>
              <a:rPr lang="ru-RU" sz="3600" b="1" i="1" dirty="0" smtClean="0"/>
              <a:t>Сандро Боттичелли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( 1 марта 1445 — 17 мая 1510) </a:t>
            </a:r>
            <a:endParaRPr lang="ru-RU" sz="2000" dirty="0"/>
          </a:p>
        </p:txBody>
      </p:sp>
      <p:pic>
        <p:nvPicPr>
          <p:cNvPr id="5" name="Содержимое 4" descr="494px-Sandro_Botticelli_083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643173" y="928671"/>
            <a:ext cx="3896229" cy="47719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1000100" y="6072206"/>
            <a:ext cx="70009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Подготовила: Кушниренко Дарья 4 «Б»</a:t>
            </a:r>
            <a:endParaRPr lang="ru-RU" dirty="0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572560" cy="857232"/>
          </a:xfrm>
        </p:spPr>
        <p:txBody>
          <a:bodyPr>
            <a:normAutofit fontScale="90000"/>
          </a:bodyPr>
          <a:lstStyle/>
          <a:p>
            <a:r>
              <a:rPr lang="ru-RU" sz="2200" b="1" i="1" dirty="0" smtClean="0"/>
              <a:t>В 1483 году флорентийский купец Антонио </a:t>
            </a:r>
            <a:r>
              <a:rPr lang="ru-RU" sz="2200" b="1" i="1" dirty="0" err="1" smtClean="0"/>
              <a:t>Пуччи</a:t>
            </a:r>
            <a:r>
              <a:rPr lang="ru-RU" sz="2200" b="1" i="1" dirty="0" smtClean="0"/>
              <a:t> заказал Боттичелли четыре картины вытянутого формата со сценами любовной истории из «Декамерона».</a:t>
            </a:r>
            <a:endParaRPr lang="ru-RU" b="1" i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85720" y="1285860"/>
            <a:ext cx="8429684" cy="285752"/>
          </a:xfrm>
        </p:spPr>
        <p:txBody>
          <a:bodyPr>
            <a:normAutofit fontScale="85000" lnSpcReduction="20000"/>
          </a:bodyPr>
          <a:lstStyle/>
          <a:p>
            <a:pPr algn="ctr"/>
            <a:r>
              <a:rPr lang="ru-RU" b="0" dirty="0" smtClean="0"/>
              <a:t>Теме любви посвящена картина «Венера и Марс» (около 1485).</a:t>
            </a:r>
          </a:p>
        </p:txBody>
      </p:sp>
      <p:pic>
        <p:nvPicPr>
          <p:cNvPr id="7" name="Содержимое 6" descr="800px-Venus_and_Mars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142844" y="2285991"/>
            <a:ext cx="8608281" cy="3443312"/>
          </a:xfrm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7" descr="Sandro_Botticelli_-_La_nascita_di_Venere_-_Google_Art_Project_-_edited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6859" r="6859"/>
          <a:stretch>
            <a:fillRect/>
          </a:stretch>
        </p:blipFill>
        <p:spPr>
          <a:xfrm>
            <a:off x="1071538" y="357166"/>
            <a:ext cx="6819920" cy="4959942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5357826"/>
            <a:ext cx="8072494" cy="1143008"/>
          </a:xfrm>
        </p:spPr>
        <p:txBody>
          <a:bodyPr>
            <a:normAutofit/>
          </a:bodyPr>
          <a:lstStyle/>
          <a:p>
            <a:r>
              <a:rPr lang="ru-RU" b="0" dirty="0" smtClean="0"/>
              <a:t>Также около 1485 года Боттичелли создаёт прославленное полотно «Рождение Венеры».</a:t>
            </a:r>
            <a:endParaRPr lang="ru-RU" dirty="0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401080" cy="512744"/>
          </a:xfrm>
        </p:spPr>
        <p:txBody>
          <a:bodyPr>
            <a:noAutofit/>
          </a:bodyPr>
          <a:lstStyle/>
          <a:p>
            <a:pPr algn="ctr"/>
            <a:r>
              <a:rPr lang="ru-RU" sz="3200" i="1" dirty="0"/>
              <a:t>Религиозные картины 1480-х </a:t>
            </a:r>
            <a:r>
              <a:rPr lang="ru-RU" sz="3200" i="1" dirty="0" smtClean="0"/>
              <a:t>годов</a:t>
            </a:r>
            <a:endParaRPr lang="ru-RU" sz="3200" i="1" dirty="0"/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0" y="857232"/>
            <a:ext cx="3000364" cy="5786478"/>
          </a:xfrm>
        </p:spPr>
        <p:txBody>
          <a:bodyPr>
            <a:normAutofit fontScale="92500" lnSpcReduction="20000"/>
          </a:bodyPr>
          <a:lstStyle/>
          <a:p>
            <a:r>
              <a:rPr lang="ru-RU" sz="1800" i="1" dirty="0"/>
              <a:t>В начале 1480-х годов Боттичелли создал «Мадонну </a:t>
            </a:r>
            <a:r>
              <a:rPr lang="ru-RU" sz="1800" i="1" dirty="0" err="1"/>
              <a:t>дель</a:t>
            </a:r>
            <a:r>
              <a:rPr lang="ru-RU" sz="1800" i="1" dirty="0"/>
              <a:t> Магнификат» (1481—1485), картину, прославленную уже при жизни художника, о чём свидетельствуют многочисленные копии</a:t>
            </a:r>
            <a:r>
              <a:rPr lang="ru-RU" sz="1800" i="1" dirty="0" smtClean="0"/>
              <a:t>.</a:t>
            </a:r>
          </a:p>
          <a:p>
            <a:r>
              <a:rPr lang="ru-RU" sz="1800" i="1" dirty="0" smtClean="0"/>
              <a:t> </a:t>
            </a:r>
            <a:r>
              <a:rPr lang="ru-RU" sz="1800" i="1" dirty="0"/>
              <a:t>Она является одним из </a:t>
            </a:r>
            <a:r>
              <a:rPr lang="ru-RU" sz="1800" i="1" dirty="0" err="1" smtClean="0"/>
              <a:t>тондо</a:t>
            </a:r>
            <a:r>
              <a:rPr lang="ru-RU" sz="1800" i="1" dirty="0"/>
              <a:t> Боттичелли. Подобные картины в форме круга были очень популярны во Флоренции XV века. Фоном картины является </a:t>
            </a:r>
            <a:r>
              <a:rPr lang="ru-RU" sz="1800" i="1" dirty="0" smtClean="0"/>
              <a:t>пейзаж. Боттичелли изначально планировал нарисовать гранат вместо книги, потому что он </a:t>
            </a:r>
            <a:r>
              <a:rPr lang="ru-RU" sz="1800" dirty="0" smtClean="0"/>
              <a:t>являлся христианским символом.</a:t>
            </a:r>
            <a:endParaRPr lang="ru-RU" sz="1800" i="1" dirty="0" smtClean="0"/>
          </a:p>
          <a:p>
            <a:endParaRPr lang="ru-RU" sz="1800" i="1" dirty="0" smtClean="0"/>
          </a:p>
          <a:p>
            <a:endParaRPr lang="ru-RU" sz="1800" i="1" dirty="0"/>
          </a:p>
          <a:p>
            <a:r>
              <a:rPr lang="ru-RU" sz="1800" i="1" dirty="0" smtClean="0"/>
              <a:t>*</a:t>
            </a:r>
            <a:r>
              <a:rPr lang="ru-RU" sz="1800" i="1" dirty="0" err="1" smtClean="0"/>
              <a:t>Тондо</a:t>
            </a:r>
            <a:r>
              <a:rPr lang="ru-RU" sz="1800" i="1" dirty="0" smtClean="0"/>
              <a:t> - </a:t>
            </a:r>
            <a:r>
              <a:rPr lang="ru-RU" sz="1800" dirty="0" smtClean="0"/>
              <a:t>круглая </a:t>
            </a:r>
            <a:r>
              <a:rPr lang="ru-RU" sz="1800" dirty="0"/>
              <a:t>по форме картина или </a:t>
            </a:r>
            <a:r>
              <a:rPr lang="ru-RU" sz="1800" dirty="0" smtClean="0"/>
              <a:t>барельеф.</a:t>
            </a:r>
            <a:endParaRPr lang="ru-RU" sz="1800" i="1" dirty="0"/>
          </a:p>
        </p:txBody>
      </p:sp>
      <p:pic>
        <p:nvPicPr>
          <p:cNvPr id="5" name="Содержимое 4" descr="Botticelli_Uffizi_37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214678" y="1106163"/>
            <a:ext cx="5286412" cy="5334822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4143404" cy="1084248"/>
          </a:xfrm>
        </p:spPr>
        <p:txBody>
          <a:bodyPr>
            <a:noAutofit/>
          </a:bodyPr>
          <a:lstStyle/>
          <a:p>
            <a:pPr algn="ctr"/>
            <a:r>
              <a:rPr lang="ru-RU" sz="3200" i="1" dirty="0"/>
              <a:t>Последние работы 1498—1510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285720" y="1928802"/>
            <a:ext cx="2857520" cy="4357718"/>
          </a:xfrm>
        </p:spPr>
        <p:txBody>
          <a:bodyPr>
            <a:normAutofit/>
          </a:bodyPr>
          <a:lstStyle/>
          <a:p>
            <a:r>
              <a:rPr lang="ru-RU" sz="1800" i="1" dirty="0"/>
              <a:t>В 1500 году </a:t>
            </a:r>
            <a:r>
              <a:rPr lang="ru-RU" sz="1800" i="1" dirty="0" smtClean="0"/>
              <a:t>Боттичелли </a:t>
            </a:r>
            <a:r>
              <a:rPr lang="ru-RU" sz="1800" i="1" dirty="0"/>
              <a:t>создает </a:t>
            </a:r>
            <a:r>
              <a:rPr lang="ru-RU" sz="1800" i="1" dirty="0" smtClean="0"/>
              <a:t>«Мистическое Рождество», </a:t>
            </a:r>
            <a:r>
              <a:rPr lang="ru-RU" sz="1800" i="1" dirty="0"/>
              <a:t>единственное подписанное и датированное им </a:t>
            </a:r>
            <a:r>
              <a:rPr lang="ru-RU" sz="1800" i="1" dirty="0" smtClean="0"/>
              <a:t>произведение.</a:t>
            </a:r>
            <a:endParaRPr lang="ru-RU" sz="1800" i="1" dirty="0"/>
          </a:p>
        </p:txBody>
      </p:sp>
      <p:pic>
        <p:nvPicPr>
          <p:cNvPr id="5" name="Содержимое 4" descr="456px-The_Mystical_Nativity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357686" y="500042"/>
            <a:ext cx="4528024" cy="5947996"/>
          </a:xfrm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74638"/>
            <a:ext cx="8643998" cy="5297502"/>
          </a:xfrm>
        </p:spPr>
        <p:txBody>
          <a:bodyPr>
            <a:noAutofit/>
          </a:bodyPr>
          <a:lstStyle/>
          <a:p>
            <a:pPr algn="ctr"/>
            <a:r>
              <a:rPr lang="ru-RU" sz="2400" b="1" i="1" dirty="0" smtClean="0"/>
              <a:t>Вскоре Боттичелли </a:t>
            </a:r>
            <a:r>
              <a:rPr lang="ru-RU" sz="2400" b="1" i="1" dirty="0"/>
              <a:t>«отошел от работы и в конце концов постарел и обеднел настолько, что, если бы о нём не вспомнил, когда еще был жив, Лоренцо </a:t>
            </a:r>
            <a:r>
              <a:rPr lang="ru-RU" sz="2400" b="1" i="1" dirty="0" err="1"/>
              <a:t>деи</a:t>
            </a:r>
            <a:r>
              <a:rPr lang="ru-RU" sz="2400" b="1" i="1" dirty="0"/>
              <a:t> Медичи, </a:t>
            </a:r>
            <a:r>
              <a:rPr lang="ru-RU" sz="2400" b="1" i="1" dirty="0" smtClean="0"/>
              <a:t>друзья , состоятельные </a:t>
            </a:r>
            <a:r>
              <a:rPr lang="ru-RU" sz="2400" b="1" i="1" dirty="0"/>
              <a:t>люди</a:t>
            </a:r>
            <a:r>
              <a:rPr lang="ru-RU" sz="2400" b="1" i="1" dirty="0" smtClean="0"/>
              <a:t>, и </a:t>
            </a:r>
            <a:r>
              <a:rPr lang="ru-RU" sz="2400" b="1" i="1" dirty="0"/>
              <a:t>поклонники его таланта, он мог бы умереть с голоду</a:t>
            </a:r>
            <a:r>
              <a:rPr lang="ru-RU" sz="2400" b="1" i="1" dirty="0" smtClean="0"/>
              <a:t>.»</a:t>
            </a:r>
            <a:r>
              <a:rPr lang="ru-RU" sz="2400" b="1" i="1" dirty="0"/>
              <a:t> </a:t>
            </a:r>
            <a:r>
              <a:rPr lang="ru-RU" sz="2400" b="1" i="1" dirty="0" smtClean="0"/>
              <a:t/>
            </a:r>
            <a:br>
              <a:rPr lang="ru-RU" sz="2400" b="1" i="1" dirty="0" smtClean="0"/>
            </a:br>
            <a:r>
              <a:rPr lang="ru-RU" sz="2400" b="1" i="1" dirty="0" smtClean="0"/>
              <a:t>В </a:t>
            </a:r>
            <a:r>
              <a:rPr lang="ru-RU" sz="2400" b="1" i="1" dirty="0"/>
              <a:t>мае 1510 года Боттичелли умер в возрасте 65 лет и был похоронен на кладбище </a:t>
            </a:r>
            <a:r>
              <a:rPr lang="ru-RU" sz="2400" b="1" i="1" dirty="0" smtClean="0"/>
              <a:t>церкви </a:t>
            </a:r>
            <a:r>
              <a:rPr lang="ru-RU" sz="2400" b="1" i="1" dirty="0"/>
              <a:t>Всех Святых</a:t>
            </a:r>
            <a:r>
              <a:rPr lang="ru-RU" sz="2400" b="1" i="1" dirty="0" smtClean="0"/>
              <a:t>.</a:t>
            </a:r>
            <a:br>
              <a:rPr lang="ru-RU" sz="2400" b="1" i="1" dirty="0" smtClean="0"/>
            </a:br>
            <a:r>
              <a:rPr lang="ru-RU" sz="2400" b="1" i="1" dirty="0" smtClean="0"/>
              <a:t>***</a:t>
            </a:r>
            <a:endParaRPr lang="ru-RU" sz="2400" b="1" i="1" dirty="0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0"/>
            <a:ext cx="8286808" cy="1071546"/>
          </a:xfrm>
        </p:spPr>
        <p:txBody>
          <a:bodyPr>
            <a:normAutofit/>
          </a:bodyPr>
          <a:lstStyle/>
          <a:p>
            <a:r>
              <a:rPr lang="vi-VN" sz="1800" b="1" dirty="0"/>
              <a:t>Са́ндро </a:t>
            </a:r>
            <a:r>
              <a:rPr lang="vi-VN" sz="1800" b="1" dirty="0" smtClean="0"/>
              <a:t>Боттиче́лли</a:t>
            </a:r>
            <a:r>
              <a:rPr lang="ru-RU" sz="1800" dirty="0"/>
              <a:t>  — прозвище флорентийского художника </a:t>
            </a:r>
            <a:r>
              <a:rPr lang="ru-RU" sz="1800" b="1" dirty="0" smtClean="0"/>
              <a:t>Алесса́ндро</a:t>
            </a:r>
            <a:r>
              <a:rPr lang="ru-RU" sz="1800" b="1" dirty="0" smtClean="0"/>
              <a:t> </a:t>
            </a:r>
            <a:r>
              <a:rPr lang="ru-RU" sz="1800" b="1" dirty="0"/>
              <a:t>ди </a:t>
            </a:r>
            <a:r>
              <a:rPr lang="ru-RU" sz="1800" b="1" dirty="0"/>
              <a:t>Мариа́но</a:t>
            </a:r>
            <a:r>
              <a:rPr lang="ru-RU" sz="1800" b="1" dirty="0"/>
              <a:t> </a:t>
            </a:r>
            <a:r>
              <a:rPr lang="ru-RU" sz="1800" b="1" dirty="0"/>
              <a:t>ди</a:t>
            </a:r>
            <a:r>
              <a:rPr lang="ru-RU" sz="1800" b="1" dirty="0"/>
              <a:t> </a:t>
            </a:r>
            <a:r>
              <a:rPr lang="ru-RU" sz="1800" b="1" dirty="0"/>
              <a:t>Ва́нни</a:t>
            </a:r>
            <a:r>
              <a:rPr lang="ru-RU" sz="1800" b="1" dirty="0"/>
              <a:t> </a:t>
            </a:r>
            <a:r>
              <a:rPr lang="ru-RU" sz="1800" b="1" dirty="0"/>
              <a:t>Филипе́пи</a:t>
            </a:r>
            <a:r>
              <a:rPr lang="ru-RU" sz="1800" dirty="0"/>
              <a:t> </a:t>
            </a:r>
          </a:p>
        </p:txBody>
      </p:sp>
      <p:pic>
        <p:nvPicPr>
          <p:cNvPr id="4" name="Содержимое 3" descr="Filippino_Lippi_Portret_Bottichelli_Detal_freski_Raspyatie_svyatogo_Petr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428860" y="857232"/>
            <a:ext cx="3682306" cy="426372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285720" y="5357826"/>
            <a:ext cx="835824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Боттичелли родился в семье дубильщика </a:t>
            </a:r>
            <a:r>
              <a:rPr lang="ru-RU" dirty="0"/>
              <a:t>Мариано</a:t>
            </a:r>
            <a:r>
              <a:rPr lang="ru-RU" dirty="0"/>
              <a:t> ди Джованни </a:t>
            </a:r>
            <a:r>
              <a:rPr lang="ru-RU" dirty="0"/>
              <a:t>Филипепи</a:t>
            </a:r>
            <a:r>
              <a:rPr lang="ru-RU" dirty="0"/>
              <a:t> и его жены </a:t>
            </a:r>
            <a:r>
              <a:rPr lang="ru-RU" dirty="0"/>
              <a:t>Смеральды</a:t>
            </a:r>
            <a:r>
              <a:rPr lang="ru-RU" dirty="0"/>
              <a:t> в квартале Санта-Мария Новелла во </a:t>
            </a:r>
            <a:r>
              <a:rPr lang="ru-RU" dirty="0" smtClean="0"/>
              <a:t>Флоренции. </a:t>
            </a:r>
            <a:r>
              <a:rPr lang="ru-RU" dirty="0"/>
              <a:t>Прозвище «Боттичелли» (бочонок) перешло к нему от старшего брата Джованни, который был толстяком.</a:t>
            </a:r>
          </a:p>
        </p:txBody>
      </p:sp>
    </p:spTree>
  </p:cSld>
  <p:clrMapOvr>
    <a:masterClrMapping/>
  </p:clrMapOvr>
  <p:transition spd="med">
    <p:randomBar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14290"/>
            <a:ext cx="3500462" cy="928694"/>
          </a:xfrm>
        </p:spPr>
        <p:txBody>
          <a:bodyPr>
            <a:normAutofit fontScale="90000"/>
          </a:bodyPr>
          <a:lstStyle/>
          <a:p>
            <a:r>
              <a:rPr lang="ru-RU" sz="2800" i="1" dirty="0"/>
              <a:t>Обучение мастерству </a:t>
            </a:r>
            <a:r>
              <a:rPr lang="ru-RU" sz="2800" i="1" dirty="0" smtClean="0"/>
              <a:t>1445—1469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142844" y="1214422"/>
            <a:ext cx="3357554" cy="4762501"/>
          </a:xfrm>
        </p:spPr>
        <p:txBody>
          <a:bodyPr>
            <a:normAutofit/>
          </a:bodyPr>
          <a:lstStyle/>
          <a:p>
            <a:r>
              <a:rPr lang="ru-RU" sz="1600" dirty="0"/>
              <a:t>Боттичелли пришел к живописи не сразу: сначала он два года был учеником у золотых дел мастера Антонио. В 1462 году он начал учиться </a:t>
            </a:r>
            <a:r>
              <a:rPr lang="ru-RU" sz="1600" dirty="0" smtClean="0"/>
              <a:t>живописи, обучение продлилось </a:t>
            </a:r>
            <a:r>
              <a:rPr lang="ru-RU" sz="1600" dirty="0"/>
              <a:t>пять лет. </a:t>
            </a:r>
            <a:r>
              <a:rPr lang="ru-RU" sz="1600" dirty="0" smtClean="0"/>
              <a:t>Затем он </a:t>
            </a:r>
            <a:r>
              <a:rPr lang="ru-RU" sz="1600" dirty="0"/>
              <a:t>перешёл в </a:t>
            </a:r>
            <a:r>
              <a:rPr lang="ru-RU" sz="1600" dirty="0" smtClean="0"/>
              <a:t>мастерскую </a:t>
            </a:r>
            <a:r>
              <a:rPr lang="ru-RU" sz="1600" dirty="0" smtClean="0"/>
              <a:t>Андреа</a:t>
            </a:r>
            <a:r>
              <a:rPr lang="ru-RU" sz="1600" dirty="0" smtClean="0"/>
              <a:t> </a:t>
            </a:r>
            <a:r>
              <a:rPr lang="ru-RU" sz="1600" dirty="0" smtClean="0"/>
              <a:t>Верроккью</a:t>
            </a:r>
            <a:r>
              <a:rPr lang="ru-RU" sz="1600" dirty="0" smtClean="0"/>
              <a:t>.</a:t>
            </a:r>
          </a:p>
          <a:p>
            <a:r>
              <a:rPr lang="ru-RU" sz="1600" dirty="0"/>
              <a:t>Первые самостоятельные произведения Боттичелли — несколько изображений Мадонн — по манере исполнения демонстрируют близость к работам </a:t>
            </a:r>
            <a:r>
              <a:rPr lang="ru-RU" sz="1600" dirty="0"/>
              <a:t>Липпи</a:t>
            </a:r>
            <a:r>
              <a:rPr lang="ru-RU" sz="1600" dirty="0"/>
              <a:t> и </a:t>
            </a:r>
            <a:r>
              <a:rPr lang="ru-RU" sz="1600" dirty="0" smtClean="0"/>
              <a:t>Мазаччо.</a:t>
            </a:r>
            <a:endParaRPr lang="ru-RU" sz="1600" dirty="0"/>
          </a:p>
        </p:txBody>
      </p:sp>
      <p:pic>
        <p:nvPicPr>
          <p:cNvPr id="5" name="Содержимое 4" descr="439px-Botticelli_-_Madone_de_l'Eucharistie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357686" y="214290"/>
            <a:ext cx="4372128" cy="59656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4000496" y="6215082"/>
            <a:ext cx="47863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«Мадонна Евхаристии»</a:t>
            </a: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0"/>
            <a:ext cx="7729566" cy="928694"/>
          </a:xfrm>
        </p:spPr>
        <p:txBody>
          <a:bodyPr>
            <a:normAutofit fontScale="90000"/>
          </a:bodyPr>
          <a:lstStyle/>
          <a:p>
            <a:r>
              <a:rPr lang="ru-RU" sz="3200" b="1" i="1" dirty="0" smtClean="0"/>
              <a:t>Ранние работы 1470—1480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b="0" dirty="0" smtClean="0"/>
              <a:t> С 1470 года Боттичелли имел собственную мастерскую недалеко от Церкви Всех святых.</a:t>
            </a:r>
            <a:endParaRPr lang="ru-RU" sz="2000" dirty="0"/>
          </a:p>
        </p:txBody>
      </p:sp>
      <p:pic>
        <p:nvPicPr>
          <p:cNvPr id="5" name="Содержимое 4" descr="alsilyb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00562" y="1071546"/>
            <a:ext cx="2928958" cy="5542776"/>
          </a:xfrm>
        </p:spPr>
      </p:pic>
      <p:sp>
        <p:nvSpPr>
          <p:cNvPr id="4" name="TextBox 3"/>
          <p:cNvSpPr txBox="1"/>
          <p:nvPr/>
        </p:nvSpPr>
        <p:spPr>
          <a:xfrm>
            <a:off x="428596" y="1714488"/>
            <a:ext cx="364333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/>
              <a:t>Картина «Аллегория Силы» </a:t>
            </a:r>
            <a:r>
              <a:rPr lang="ru-RU" b="1" i="1" dirty="0" smtClean="0"/>
              <a:t>, </a:t>
            </a:r>
            <a:r>
              <a:rPr lang="ru-RU" b="1" i="1" dirty="0"/>
              <a:t>написанная в 1470 году, знаменует обретение Боттичелли собственного </a:t>
            </a:r>
            <a:r>
              <a:rPr lang="ru-RU" b="1" i="1" dirty="0" smtClean="0"/>
              <a:t>стиля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2543164" cy="5011750"/>
          </a:xfrm>
        </p:spPr>
        <p:txBody>
          <a:bodyPr>
            <a:normAutofit fontScale="90000"/>
          </a:bodyPr>
          <a:lstStyle/>
          <a:p>
            <a:r>
              <a:rPr lang="ru-RU" sz="2000" dirty="0"/>
              <a:t>На празднике в честь святого 20 января 1474 года картина «Святой Себастьян» с большой торжественностью была размещена на одном из столбов во флорентийской церкви </a:t>
            </a:r>
            <a:r>
              <a:rPr lang="ru-RU" sz="2000" dirty="0" smtClean="0"/>
              <a:t>Санта Мария </a:t>
            </a:r>
            <a:r>
              <a:rPr lang="ru-RU" sz="2000" dirty="0" smtClean="0"/>
              <a:t>Маджоре</a:t>
            </a:r>
            <a:r>
              <a:rPr lang="ru-RU" sz="2000" dirty="0" smtClean="0"/>
              <a:t>, </a:t>
            </a:r>
            <a:r>
              <a:rPr lang="ru-RU" sz="2000" dirty="0"/>
              <a:t>чем объясняется её вытянутый формат.</a:t>
            </a:r>
          </a:p>
        </p:txBody>
      </p:sp>
      <p:pic>
        <p:nvPicPr>
          <p:cNvPr id="4" name="Содержимое 3" descr="images (2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00562" y="214290"/>
            <a:ext cx="2857520" cy="6232601"/>
          </a:xfrm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357158" y="357167"/>
            <a:ext cx="8286808" cy="928693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sz="2000" dirty="0"/>
              <a:t>Около 1475 года живописец написал для состоятельного горожанина </a:t>
            </a:r>
            <a:r>
              <a:rPr lang="ru-RU" sz="2000" dirty="0" err="1"/>
              <a:t>Гаспаре</a:t>
            </a:r>
            <a:r>
              <a:rPr lang="ru-RU" sz="2000" dirty="0"/>
              <a:t> </a:t>
            </a:r>
            <a:r>
              <a:rPr lang="ru-RU" sz="2000" dirty="0" err="1"/>
              <a:t>дель</a:t>
            </a:r>
            <a:r>
              <a:rPr lang="ru-RU" sz="2000" dirty="0"/>
              <a:t> Ламы прославленное полотно «Поклонение волхвов</a:t>
            </a:r>
            <a:r>
              <a:rPr lang="ru-RU" sz="2000" dirty="0" smtClean="0"/>
              <a:t>».</a:t>
            </a:r>
          </a:p>
          <a:p>
            <a:endParaRPr lang="ru-RU" sz="2000" dirty="0"/>
          </a:p>
        </p:txBody>
      </p:sp>
      <p:pic>
        <p:nvPicPr>
          <p:cNvPr id="5" name="Содержимое 4" descr="749px-Botticelli,_adorazione_dei_magi_uffizi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428728" y="1300452"/>
            <a:ext cx="6572296" cy="5264857"/>
          </a:xfrm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642918"/>
            <a:ext cx="2214578" cy="5500726"/>
          </a:xfrm>
        </p:spPr>
        <p:txBody>
          <a:bodyPr>
            <a:normAutofit/>
          </a:bodyPr>
          <a:lstStyle/>
          <a:p>
            <a:r>
              <a:rPr lang="ru-RU" sz="2000" dirty="0"/>
              <a:t>В это время Боттичелли становится известным и как портретист. Наиболее </a:t>
            </a:r>
            <a:r>
              <a:rPr lang="ru-RU" sz="2000" dirty="0" smtClean="0"/>
              <a:t>значительный  «Портрет неизвестного с медалью </a:t>
            </a:r>
            <a:r>
              <a:rPr lang="ru-RU" sz="2000" dirty="0" err="1" smtClean="0"/>
              <a:t>Козимо</a:t>
            </a:r>
            <a:r>
              <a:rPr lang="ru-RU" sz="2000" dirty="0" smtClean="0"/>
              <a:t> Медичи»</a:t>
            </a:r>
            <a:endParaRPr lang="ru-RU" sz="2000" dirty="0"/>
          </a:p>
        </p:txBody>
      </p:sp>
      <p:pic>
        <p:nvPicPr>
          <p:cNvPr id="4" name="Содержимое 3" descr="434px-Sandro_Botticelli_07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500430" y="285728"/>
            <a:ext cx="4429156" cy="6123257"/>
          </a:xfrm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401080" cy="1296974"/>
          </a:xfrm>
        </p:spPr>
        <p:txBody>
          <a:bodyPr>
            <a:normAutofit fontScale="90000"/>
          </a:bodyPr>
          <a:lstStyle/>
          <a:p>
            <a:r>
              <a:rPr lang="ru-RU" sz="3200" dirty="0"/>
              <a:t>Пребывание в Риме </a:t>
            </a:r>
            <a:r>
              <a:rPr lang="ru-RU" sz="3200" dirty="0" smtClean="0"/>
              <a:t>1481—1482</a:t>
            </a:r>
            <a:br>
              <a:rPr lang="ru-RU" sz="3200" dirty="0" smtClean="0"/>
            </a:br>
            <a:r>
              <a:rPr lang="ru-RU" sz="2200" dirty="0"/>
              <a:t>Быстро распространявшаяся слава Боттичелли вышла за пределы Флоренции. С конца 1470-х годов художник получает многочисленные заказы.</a:t>
            </a:r>
          </a:p>
        </p:txBody>
      </p:sp>
      <p:pic>
        <p:nvPicPr>
          <p:cNvPr id="5" name="Содержимое 4" descr="800px-Eventos_de_la_vida_de_Moisés_(Sandro_Botticelli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71736" y="1643050"/>
            <a:ext cx="6388068" cy="4000528"/>
          </a:xfrm>
        </p:spPr>
      </p:pic>
      <p:sp>
        <p:nvSpPr>
          <p:cNvPr id="4" name="TextBox 3"/>
          <p:cNvSpPr txBox="1"/>
          <p:nvPr/>
        </p:nvSpPr>
        <p:spPr>
          <a:xfrm>
            <a:off x="214282" y="1285860"/>
            <a:ext cx="2357454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700" dirty="0"/>
              <a:t>В 1481 году папа </a:t>
            </a:r>
            <a:r>
              <a:rPr lang="ru-RU" sz="1700" dirty="0" err="1" smtClean="0"/>
              <a:t>Сикст</a:t>
            </a:r>
            <a:r>
              <a:rPr lang="en-US" sz="1700" dirty="0"/>
              <a:t> </a:t>
            </a:r>
            <a:r>
              <a:rPr lang="en-US" sz="1700" dirty="0" smtClean="0"/>
              <a:t>IV</a:t>
            </a:r>
            <a:r>
              <a:rPr lang="ru-RU" sz="1700" dirty="0"/>
              <a:t> призвал Боттичелли в Рим. </a:t>
            </a:r>
            <a:r>
              <a:rPr lang="ru-RU" sz="1700" dirty="0" smtClean="0"/>
              <a:t>Боттичелли </a:t>
            </a:r>
            <a:r>
              <a:rPr lang="ru-RU" sz="1700" dirty="0"/>
              <a:t>украсил фресками стены папской капеллы в </a:t>
            </a:r>
            <a:r>
              <a:rPr lang="ru-RU" sz="1700" dirty="0" smtClean="0"/>
              <a:t>Ватикане, </a:t>
            </a:r>
            <a:r>
              <a:rPr lang="ru-RU" sz="1700" dirty="0"/>
              <a:t>которая известна как </a:t>
            </a:r>
            <a:r>
              <a:rPr lang="ru-RU" sz="1700" dirty="0" smtClean="0"/>
              <a:t>Сикстинская капелла.</a:t>
            </a:r>
            <a:r>
              <a:rPr lang="ru-RU" sz="1700" dirty="0"/>
              <a:t> </a:t>
            </a:r>
            <a:endParaRPr lang="ru-RU" sz="1700" dirty="0" smtClean="0"/>
          </a:p>
          <a:p>
            <a:r>
              <a:rPr lang="ru-RU" sz="1700" dirty="0" smtClean="0"/>
              <a:t>Боттичелли </a:t>
            </a:r>
            <a:r>
              <a:rPr lang="ru-RU" sz="1700" dirty="0"/>
              <a:t>создал для капеллы три фрески: «Наказание Корея, Дафна и </a:t>
            </a:r>
            <a:r>
              <a:rPr lang="ru-RU" sz="1700" dirty="0" err="1"/>
              <a:t>Авирона</a:t>
            </a:r>
            <a:r>
              <a:rPr lang="ru-RU" sz="1700" dirty="0"/>
              <a:t>», «Искушения Христа» и «Сцены из жизни Моисея», а также 11 папских портретов.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000364" y="5929330"/>
            <a:ext cx="5715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«Сцены из жизни Моисея»</a:t>
            </a: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142852"/>
            <a:ext cx="8143932" cy="1214422"/>
          </a:xfrm>
        </p:spPr>
        <p:txBody>
          <a:bodyPr>
            <a:normAutofit fontScale="90000"/>
          </a:bodyPr>
          <a:lstStyle/>
          <a:p>
            <a:r>
              <a:rPr lang="ru-RU" sz="2400" b="1" i="1" dirty="0"/>
              <a:t>Светские произведения 1480-х </a:t>
            </a:r>
            <a:r>
              <a:rPr lang="ru-RU" sz="2400" b="1" i="1" dirty="0" smtClean="0"/>
              <a:t>годов</a:t>
            </a: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400" dirty="0"/>
              <a:t>Самое известное и самое загадочное произведение Боттичелли — </a:t>
            </a:r>
            <a:r>
              <a:rPr lang="ru-RU" sz="2400" dirty="0" smtClean="0"/>
              <a:t>«Весна».</a:t>
            </a:r>
            <a:r>
              <a:rPr lang="ru-RU" sz="2400" dirty="0"/>
              <a:t> На создание полотна живописца вдохновил, в частности, фрагмент из поэмы </a:t>
            </a:r>
            <a:r>
              <a:rPr lang="ru-RU" sz="2400" dirty="0" smtClean="0"/>
              <a:t>Лукреция</a:t>
            </a:r>
            <a:r>
              <a:rPr lang="ru-RU" sz="2400" dirty="0"/>
              <a:t> </a:t>
            </a:r>
            <a:r>
              <a:rPr lang="ru-RU" sz="2400" dirty="0" smtClean="0"/>
              <a:t>«О природе вещей»:</a:t>
            </a:r>
            <a:endParaRPr lang="ru-RU" sz="2400" dirty="0"/>
          </a:p>
        </p:txBody>
      </p:sp>
      <p:pic>
        <p:nvPicPr>
          <p:cNvPr id="5" name="Содержимое 4" descr="800px-Botticelli-primaver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071802" y="1802183"/>
            <a:ext cx="5951077" cy="391283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0" y="1571612"/>
            <a:ext cx="3071834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Вот и Весна, и Венера идет, и Венеры </a:t>
            </a:r>
            <a:r>
              <a:rPr lang="ru-RU" dirty="0" smtClean="0"/>
              <a:t>крылатый Вестник </a:t>
            </a:r>
            <a:r>
              <a:rPr lang="ru-RU" dirty="0"/>
              <a:t>грядет впереди, и, Зефиру вослед, перед ними</a:t>
            </a:r>
          </a:p>
          <a:p>
            <a:r>
              <a:rPr lang="ru-RU" dirty="0"/>
              <a:t>Шествует Флора-мать и, цветы на путь рассыпая,</a:t>
            </a:r>
          </a:p>
          <a:p>
            <a:r>
              <a:rPr lang="ru-RU" dirty="0"/>
              <a:t>Красками все наполняет и запахом сладким…</a:t>
            </a:r>
          </a:p>
          <a:p>
            <a:r>
              <a:rPr lang="ru-RU" dirty="0"/>
              <a:t>Ветры, богиня, бегут пред тобою; с твоим приближеньем</a:t>
            </a:r>
          </a:p>
          <a:p>
            <a:r>
              <a:rPr lang="ru-RU" dirty="0"/>
              <a:t>Тучи уходят с небес, земля-искусница пышный</a:t>
            </a:r>
          </a:p>
          <a:p>
            <a:r>
              <a:rPr lang="ru-RU" dirty="0"/>
              <a:t>Стелет цветочный ковер, улыбаются волны морские,</a:t>
            </a:r>
          </a:p>
          <a:p>
            <a:r>
              <a:rPr lang="ru-RU" dirty="0"/>
              <a:t>И небосвода лазурь сияет разлившимся светом.</a:t>
            </a: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237</TotalTime>
  <Words>421</Words>
  <Application>Microsoft Office PowerPoint</Application>
  <PresentationFormat>Экран (4:3)</PresentationFormat>
  <Paragraphs>39</Paragraphs>
  <Slides>14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Трек</vt:lpstr>
      <vt:lpstr>Сандро Боттичелли ( 1 марта 1445 — 17 мая 1510) </vt:lpstr>
      <vt:lpstr>Са́ндро Боттиче́лли  — прозвище флорентийского художника Алесса́ндро ди Мариа́но ди Ва́нни Филипе́пи </vt:lpstr>
      <vt:lpstr>Обучение мастерству 1445—1469</vt:lpstr>
      <vt:lpstr>Ранние работы 1470—1480  С 1470 года Боттичелли имел собственную мастерскую недалеко от Церкви Всех святых.</vt:lpstr>
      <vt:lpstr>На празднике в честь святого 20 января 1474 года картина «Святой Себастьян» с большой торжественностью была размещена на одном из столбов во флорентийской церкви Санта Мария Маджоре, чем объясняется её вытянутый формат.</vt:lpstr>
      <vt:lpstr>Слайд 6</vt:lpstr>
      <vt:lpstr>В это время Боттичелли становится известным и как портретист. Наиболее значительный  «Портрет неизвестного с медалью Козимо Медичи»</vt:lpstr>
      <vt:lpstr>Пребывание в Риме 1481—1482 Быстро распространявшаяся слава Боттичелли вышла за пределы Флоренции. С конца 1470-х годов художник получает многочисленные заказы.</vt:lpstr>
      <vt:lpstr>Светские произведения 1480-х годов Самое известное и самое загадочное произведение Боттичелли — «Весна». На создание полотна живописца вдохновил, в частности, фрагмент из поэмы Лукреция «О природе вещей»:</vt:lpstr>
      <vt:lpstr>В 1483 году флорентийский купец Антонио Пуччи заказал Боттичелли четыре картины вытянутого формата со сценами любовной истории из «Декамерона».</vt:lpstr>
      <vt:lpstr>Также около 1485 года Боттичелли создаёт прославленное полотно «Рождение Венеры».</vt:lpstr>
      <vt:lpstr>Религиозные картины 1480-х годов</vt:lpstr>
      <vt:lpstr>Последние работы 1498—1510</vt:lpstr>
      <vt:lpstr>Вскоре Боттичелли «отошел от работы и в конце концов постарел и обеднел настолько, что, если бы о нём не вспомнил, когда еще был жив, Лоренцо деи Медичи, друзья , состоятельные люди, и поклонники его таланта, он мог бы умереть с голоду.»  В мае 1510 года Боттичелли умер в возрасте 65 лет и был похоронен на кладбище церкви Всех Святых. ***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Сандро Боттичелли ( 1 марта 1445 — 17 мая 1510)</dc:title>
  <dc:creator>Даша</dc:creator>
  <cp:lastModifiedBy>Даша</cp:lastModifiedBy>
  <cp:revision>24</cp:revision>
  <dcterms:created xsi:type="dcterms:W3CDTF">2013-03-09T08:23:34Z</dcterms:created>
  <dcterms:modified xsi:type="dcterms:W3CDTF">2013-03-09T12:21:33Z</dcterms:modified>
</cp:coreProperties>
</file>