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64" r:id="rId5"/>
    <p:sldId id="259" r:id="rId6"/>
    <p:sldId id="272" r:id="rId7"/>
    <p:sldId id="269" r:id="rId8"/>
    <p:sldId id="279" r:id="rId9"/>
    <p:sldId id="268" r:id="rId10"/>
    <p:sldId id="265" r:id="rId11"/>
    <p:sldId id="273" r:id="rId12"/>
    <p:sldId id="274" r:id="rId13"/>
    <p:sldId id="276" r:id="rId14"/>
    <p:sldId id="27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40E673-31BB-4C1F-8812-12258D554086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475E42-6BF2-45E0-B286-46738B8D6F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475E42-6BF2-45E0-B286-46738B8D6F5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1\Desktop\&#1062;&#1074;&#1077;&#1090;&#1099;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916832"/>
            <a:ext cx="5328592" cy="103252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3074" name="Picture 2" descr="http://www.lesprominform.ru/uploads/images/lpi75/75_2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867"/>
          <a:stretch>
            <a:fillRect/>
          </a:stretch>
        </p:blipFill>
        <p:spPr bwMode="auto">
          <a:xfrm>
            <a:off x="5652120" y="260648"/>
            <a:ext cx="3257550" cy="3785617"/>
          </a:xfrm>
          <a:prstGeom prst="rect">
            <a:avLst/>
          </a:prstGeom>
          <a:noFill/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539552" y="2564904"/>
            <a:ext cx="5328592" cy="103252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7200" i="0" u="none" strike="noStrike" kern="1200" cap="none" spc="0" normalizeH="0" baseline="0" noProof="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Georgia" pitchFamily="18" charset="0"/>
                <a:ea typeface="+mn-ea"/>
                <a:cs typeface="+mn-cs"/>
              </a:rPr>
              <a:t>Муниципальное бюджетное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72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образовательное учреждение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7200" i="0" u="none" strike="noStrike" kern="1200" cap="none" spc="0" normalizeH="0" baseline="0" noProof="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Georgia" pitchFamily="18" charset="0"/>
                <a:ea typeface="+mn-ea"/>
                <a:cs typeface="+mn-cs"/>
              </a:rPr>
              <a:t>муниципального образования</a:t>
            </a:r>
            <a:r>
              <a:rPr kumimoji="0" lang="ru-RU" sz="7200" i="0" u="none" strike="noStrike" kern="1200" cap="none" spc="0" normalizeH="0" noProof="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Georgia" pitchFamily="18" charset="0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7200" i="0" u="none" strike="noStrike" kern="1200" cap="none" spc="0" normalizeH="0" noProof="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Georgia" pitchFamily="18" charset="0"/>
                <a:ea typeface="+mn-ea"/>
                <a:cs typeface="+mn-cs"/>
              </a:rPr>
              <a:t>«</a:t>
            </a:r>
            <a:r>
              <a:rPr kumimoji="0" lang="ru-RU" sz="7200" i="0" u="none" strike="noStrike" kern="1200" cap="none" spc="0" normalizeH="0" noProof="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Georgia" pitchFamily="18" charset="0"/>
                <a:ea typeface="+mn-ea"/>
                <a:cs typeface="+mn-cs"/>
              </a:rPr>
              <a:t>Горо</a:t>
            </a:r>
            <a:r>
              <a:rPr lang="ru-RU" sz="720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д</a:t>
            </a:r>
            <a:r>
              <a:rPr lang="ru-RU" sz="72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 Архангельск</a:t>
            </a:r>
            <a:r>
              <a:rPr kumimoji="0" lang="ru-RU" sz="7200" i="0" u="none" strike="noStrike" kern="1200" cap="none" spc="0" normalizeH="0" noProof="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Georgia" pitchFamily="18" charset="0"/>
                <a:ea typeface="+mn-ea"/>
                <a:cs typeface="+mn-cs"/>
              </a:rPr>
              <a:t>»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7200" i="0" u="none" strike="noStrike" kern="1200" cap="none" spc="0" normalizeH="0" noProof="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Georgia" pitchFamily="18" charset="0"/>
                <a:ea typeface="+mn-ea"/>
                <a:cs typeface="+mn-cs"/>
              </a:rPr>
              <a:t>«Открытая (сменная) общеобразовательная школа»</a:t>
            </a:r>
            <a:endParaRPr kumimoji="0" lang="ru-RU" sz="7200" i="0" u="none" strike="noStrike" kern="1200" cap="none" spc="0" normalizeH="0" baseline="0" noProof="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7200" i="0" u="none" strike="noStrike" kern="1200" cap="none" spc="0" normalizeH="0" baseline="0" noProof="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Georgia" pitchFamily="18" charset="0"/>
                <a:ea typeface="+mn-ea"/>
                <a:cs typeface="+mn-cs"/>
              </a:rPr>
              <a:t>11 В класс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720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Тайбарей</a:t>
            </a:r>
            <a:r>
              <a:rPr lang="ru-RU" sz="72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 Алексей</a:t>
            </a:r>
            <a:endParaRPr kumimoji="0" lang="ru-RU" sz="7200" i="0" u="none" strike="noStrike" kern="1200" cap="none" spc="0" normalizeH="0" baseline="0" noProof="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1700808"/>
            <a:ext cx="548419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</a:rPr>
              <a:t>Город на Двине</a:t>
            </a:r>
            <a:endParaRPr lang="ru-RU" sz="4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 spd="med" advTm="10624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404664"/>
            <a:ext cx="7992888" cy="2808311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i="1" dirty="0" smtClean="0"/>
              <a:t>       17 декабря 1700 года Петр I подписал указ: «...у города Архангельского ... на Малой Двине речке, где бывает для </a:t>
            </a:r>
            <a:r>
              <a:rPr lang="ru-RU" i="1" dirty="0" err="1" smtClean="0"/>
              <a:t>бережения</a:t>
            </a:r>
            <a:r>
              <a:rPr lang="ru-RU" i="1" dirty="0" smtClean="0"/>
              <a:t> караул, построить вновь крепость -цитадель на тысячу человек...». Согласно царского указа, на острове </a:t>
            </a:r>
            <a:r>
              <a:rPr lang="ru-RU" i="1" dirty="0" err="1" smtClean="0"/>
              <a:t>Линский</a:t>
            </a:r>
            <a:r>
              <a:rPr lang="ru-RU" i="1" dirty="0" smtClean="0"/>
              <a:t> Прилук в Березовском устье Северной Двины, в 19 километрах от Архангельска, 1 мая 1701 года была заложена </a:t>
            </a:r>
            <a:r>
              <a:rPr lang="ru-RU" i="1" dirty="0" err="1" smtClean="0"/>
              <a:t>Новодвинская</a:t>
            </a:r>
            <a:r>
              <a:rPr lang="ru-RU" i="1" dirty="0" smtClean="0"/>
              <a:t> крепость. Строилась она по чертежу инженера Георга Эрнеста Резе. Хотя основные работы по строительству были закончены к 1705 году, крепость участвовала в боевых действиях уже в год своей закладки</a:t>
            </a:r>
            <a:endParaRPr lang="ru-RU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636912"/>
            <a:ext cx="5942161" cy="335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789040"/>
            <a:ext cx="3241222" cy="29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15100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8182744" cy="3168352"/>
          </a:xfrm>
        </p:spPr>
        <p:txBody>
          <a:bodyPr>
            <a:normAutofit fontScale="62500" lnSpcReduction="20000"/>
          </a:bodyPr>
          <a:lstStyle/>
          <a:p>
            <a:pPr algn="just">
              <a:lnSpc>
                <a:spcPct val="90000"/>
              </a:lnSpc>
            </a:pPr>
            <a:r>
              <a:rPr lang="ru-RU" i="1" dirty="0" smtClean="0"/>
              <a:t>31 июля 1762 года указом Екатерины II Архангельск стал равен в своих торговых правах Санкт-Петербургу: здесь дозволялся свободный «...всяких товаров привоз и отвоз </a:t>
            </a:r>
            <a:r>
              <a:rPr lang="ru-RU" dirty="0" smtClean="0"/>
              <a:t>... с </a:t>
            </a:r>
            <a:r>
              <a:rPr lang="ru-RU" i="1" dirty="0" smtClean="0"/>
              <a:t>равною против Санкт - Петербургского и прочих портов... пошлиною...». Этот указ способствовал оживлению международной торговли, абсолютно захиревшей после ее перевода в Санкт-Петербург, укрепил экономическое положение города. 10 октября 1765 года было Учреждено регулярное почтовое сообщение Архангельска с Санкт-Петербургом.</a:t>
            </a:r>
            <a:br>
              <a:rPr lang="ru-RU" i="1" dirty="0" smtClean="0"/>
            </a:br>
            <a:endParaRPr lang="en-US" i="1" dirty="0" smtClean="0"/>
          </a:p>
          <a:p>
            <a:pPr algn="just">
              <a:lnSpc>
                <a:spcPct val="90000"/>
              </a:lnSpc>
            </a:pPr>
            <a:r>
              <a:rPr lang="ru-RU" i="1" dirty="0" smtClean="0"/>
              <a:t>Большая почтовая дорога проходила через Каргополь, почтовые станции находились друг от друга а расстоянии в тридцать верст. Расстояние от Архангельска до столицы исчислялось 1101 верстой.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ru-RU" i="1" dirty="0" smtClean="0"/>
          </a:p>
          <a:p>
            <a:endParaRPr lang="ru-RU" dirty="0"/>
          </a:p>
        </p:txBody>
      </p:sp>
      <p:pic>
        <p:nvPicPr>
          <p:cNvPr id="4" name="Picture 5" descr="pic_1_20_b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284984"/>
            <a:ext cx="6552728" cy="3312368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22667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707904" y="332657"/>
            <a:ext cx="5112568" cy="331236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i="1" dirty="0" smtClean="0"/>
              <a:t>           В годы первой Отечественной войны</a:t>
            </a:r>
          </a:p>
          <a:p>
            <a:pPr>
              <a:buNone/>
            </a:pPr>
            <a:r>
              <a:rPr lang="ru-RU" i="1" dirty="0" smtClean="0"/>
              <a:t>       (1812 года) Архангельск отправил в действующую армию отряд из 3400 человек. Архангельский и Двинской пехотные полки, сформированные в Архангельске из поморов, в ходе Бородинской битвы защищали знаменитые </a:t>
            </a:r>
            <a:r>
              <a:rPr lang="ru-RU" i="1" dirty="0" err="1" smtClean="0"/>
              <a:t>Багратионовы</a:t>
            </a:r>
            <a:r>
              <a:rPr lang="ru-RU" i="1" dirty="0" smtClean="0"/>
              <a:t> флеши. Военный Архангельский порт создал и направил на Балтийское море отряд из восьми кораблей. В составе англо-русской эскадры корабли участвовали в блокировании портов Франции.</a:t>
            </a:r>
          </a:p>
          <a:p>
            <a:endParaRPr lang="ru-RU" dirty="0"/>
          </a:p>
        </p:txBody>
      </p:sp>
      <p:pic>
        <p:nvPicPr>
          <p:cNvPr id="10" name="Picture 8" descr="знам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3816424" cy="2822575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4067944" y="3284984"/>
            <a:ext cx="4824536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i="1" dirty="0" smtClean="0"/>
              <a:t>Император Александр I посещал Архангельск 28-31 июля 1819 года. В его присутствии были спущены на воду два военных корабля. В благодарность за радушный прием Александр на 20 лет освободил местное купечество и мещанство от всех платежей в казну. 1820-1823 годах в честь императорского посещения (но скорее - в честь дарованных льгот) в городе был устроен первый общественный сад, названный Александровским (на месте нынешнего стадиона «Динамо»).. </a:t>
            </a:r>
            <a:endParaRPr lang="ru-RU" i="1" dirty="0"/>
          </a:p>
        </p:txBody>
      </p:sp>
      <p:pic>
        <p:nvPicPr>
          <p:cNvPr id="31746" name="Picture 2" descr="http://photos.bugaeff.com/main.php?g2_view=core.DownloadItem&amp;g2_itemId=4469&amp;g2_serialNumber=1"/>
          <p:cNvPicPr>
            <a:picLocks noChangeAspect="1" noChangeArrowheads="1"/>
          </p:cNvPicPr>
          <p:nvPr/>
        </p:nvPicPr>
        <p:blipFill>
          <a:blip r:embed="rId3" cstate="print"/>
          <a:srcRect l="1887" r="1887" b="10000"/>
          <a:stretch>
            <a:fillRect/>
          </a:stretch>
        </p:blipFill>
        <p:spPr bwMode="auto">
          <a:xfrm>
            <a:off x="323528" y="3645024"/>
            <a:ext cx="3672408" cy="2592288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5553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1"/>
            <a:ext cx="5915000" cy="525658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90000"/>
              </a:lnSpc>
            </a:pPr>
            <a:r>
              <a:rPr lang="ru-RU" i="1" dirty="0" smtClean="0"/>
              <a:t>В 1838 году в Архангельске появляется своя газета - «Архангельские губернские ведомости», выходившая до переворота, организованного большевиками. </a:t>
            </a:r>
          </a:p>
          <a:p>
            <a:pPr>
              <a:lnSpc>
                <a:spcPct val="90000"/>
              </a:lnSpc>
            </a:pPr>
            <a:r>
              <a:rPr lang="ru-RU" i="1" dirty="0" smtClean="0"/>
              <a:t>В том же, 1838 году, вступил в должность Архангельского гражданского губернатора вернувшийся из ссылки декабрист Александр Муравьев, герой отечественной войны 1812 года, полковник Генерального Штаба, основатель Союза спасения и один из руководителей Союза благоденствия. В 1839 году его отстранили от должности, и он уехал из Архангельска.</a:t>
            </a:r>
          </a:p>
          <a:p>
            <a:endParaRPr lang="ru-RU" dirty="0"/>
          </a:p>
        </p:txBody>
      </p:sp>
      <p:pic>
        <p:nvPicPr>
          <p:cNvPr id="33794" name="Picture 2" descr="http://www.rulex.ru/rpg/WebPict/fullpic/1046-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2060848"/>
            <a:ext cx="3086100" cy="3857625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24757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548680"/>
            <a:ext cx="8208912" cy="5400600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80000"/>
              </a:lnSpc>
            </a:pPr>
            <a:r>
              <a:rPr lang="ru-RU" i="1" dirty="0" smtClean="0"/>
              <a:t>1897году состоялось открытие участка Северной железной дороги Вологда - Архангельск. Первоначально поезда покрывали расстояние в 595 верст за 42 часа.</a:t>
            </a:r>
          </a:p>
          <a:p>
            <a:pPr algn="just">
              <a:lnSpc>
                <a:spcPct val="80000"/>
              </a:lnSpc>
            </a:pPr>
            <a:r>
              <a:rPr lang="ru-RU" i="1" dirty="0" smtClean="0"/>
              <a:t> Первый водопровод (длиной шестнадцать с половиной верст) был пущен в Архангельске в 1903 году. </a:t>
            </a:r>
          </a:p>
          <a:p>
            <a:pPr algn="just">
              <a:lnSpc>
                <a:spcPct val="80000"/>
              </a:lnSpc>
            </a:pPr>
            <a:r>
              <a:rPr lang="ru-RU" i="1" dirty="0" smtClean="0"/>
              <a:t>В Архангельске был запущен </a:t>
            </a:r>
            <a:r>
              <a:rPr lang="ru-RU" b="1" i="1" u="sng" dirty="0" smtClean="0"/>
              <a:t>первый автобус</a:t>
            </a:r>
            <a:r>
              <a:rPr lang="ru-RU" i="1" dirty="0" smtClean="0"/>
              <a:t> в России - в 1907 году. </a:t>
            </a:r>
          </a:p>
          <a:p>
            <a:pPr algn="just">
              <a:lnSpc>
                <a:spcPct val="80000"/>
              </a:lnSpc>
            </a:pPr>
            <a:r>
              <a:rPr lang="ru-RU" i="1" dirty="0" smtClean="0"/>
              <a:t>В 1911 году в </a:t>
            </a:r>
            <a:r>
              <a:rPr lang="ru-RU" i="1" dirty="0" err="1" smtClean="0"/>
              <a:t>Соломбале</a:t>
            </a:r>
            <a:r>
              <a:rPr lang="ru-RU" i="1" dirty="0" smtClean="0"/>
              <a:t> состоялось торжественное открытие Поморского эллинга, предназначенного для строительства и ремонта деревянных мало­тоннажных морских и речных судов. В настоящее время - это </a:t>
            </a:r>
            <a:r>
              <a:rPr lang="ru-RU" i="1" dirty="0" err="1" smtClean="0"/>
              <a:t>Соломбальская</a:t>
            </a:r>
            <a:r>
              <a:rPr lang="ru-RU" i="1" dirty="0" smtClean="0"/>
              <a:t> судоверфь. </a:t>
            </a:r>
          </a:p>
          <a:p>
            <a:pPr algn="just">
              <a:lnSpc>
                <a:spcPct val="80000"/>
              </a:lnSpc>
            </a:pPr>
            <a:r>
              <a:rPr lang="ru-RU" i="1" dirty="0" smtClean="0"/>
              <a:t>1913 год - открытие первой на Севере радиостанции, </a:t>
            </a:r>
          </a:p>
          <a:p>
            <a:pPr algn="just">
              <a:lnSpc>
                <a:spcPct val="80000"/>
              </a:lnSpc>
            </a:pPr>
            <a:r>
              <a:rPr lang="ru-RU" i="1" dirty="0" smtClean="0"/>
              <a:t>а 1916 год - время появления архангельской трамвайной линии, протяженность которой в то время составляла почти 15 километров.</a:t>
            </a:r>
          </a:p>
          <a:p>
            <a:endParaRPr lang="ru-RU" dirty="0"/>
          </a:p>
        </p:txBody>
      </p:sp>
    </p:spTree>
  </p:cSld>
  <p:clrMapOvr>
    <a:masterClrMapping/>
  </p:clrMapOvr>
  <p:transition spd="med" advTm="21762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Цвет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въезд в город арх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6" name="Цвет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83920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Tm="11544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4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numSld="15" showWhenStopped="0">
                <p:cTn id="8" repeatCount="2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5400600" cy="604867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   «...в лето 7092-е[1584] приехали с Москвы воеводы Петр Афанасьевич </a:t>
            </a:r>
            <a:r>
              <a:rPr lang="ru-RU" b="1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Нащокин</a:t>
            </a:r>
            <a:r>
              <a:rPr lang="ru-RU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 да </a:t>
            </a:r>
            <a:r>
              <a:rPr lang="ru-RU" b="1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Залешанин</a:t>
            </a:r>
            <a:r>
              <a:rPr lang="ru-RU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 Микифоров сын Волохов и Архангельской город деревянный поставили одним годом на </a:t>
            </a:r>
            <a:r>
              <a:rPr lang="ru-RU" b="1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Пурнаволоке</a:t>
            </a:r>
            <a:r>
              <a:rPr lang="ru-RU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 над Двиною рекою за тридцать верст от устья тоя Двины реки. А поставили город круг Архангельского монастыря и съехали к Москве. И после того присланы на Двину приказные люди дети боярские». </a:t>
            </a:r>
            <a:endParaRPr lang="ru-RU" b="1" dirty="0" smtClean="0">
              <a:solidFill>
                <a:srgbClr val="CC0099"/>
              </a:solidFill>
              <a:latin typeface="Monotype Corsiva" pitchFamily="66" charset="0"/>
            </a:endParaRPr>
          </a:p>
          <a:p>
            <a:endParaRPr lang="ru-RU" dirty="0"/>
          </a:p>
        </p:txBody>
      </p:sp>
      <p:pic>
        <p:nvPicPr>
          <p:cNvPr id="1028" name="Picture 4" descr="&amp;Acy;&amp;rcy;&amp;khcy;&amp;acy;&amp;ncy;&amp;gcy;&amp;iecy;&amp;lcy;&amp;softcy;&amp;scy;&amp;kcy;.   "/>
          <p:cNvPicPr>
            <a:picLocks noChangeAspect="1" noChangeArrowheads="1"/>
          </p:cNvPicPr>
          <p:nvPr/>
        </p:nvPicPr>
        <p:blipFill>
          <a:blip r:embed="rId2" cstate="print"/>
          <a:srcRect l="11015" t="15861" r="9680" b="8799"/>
          <a:stretch>
            <a:fillRect/>
          </a:stretch>
        </p:blipFill>
        <p:spPr bwMode="auto">
          <a:xfrm>
            <a:off x="5652120" y="1700808"/>
            <a:ext cx="3240360" cy="4104456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5460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 descr="&amp;Acy;&amp;rcy;&amp;khcy;&amp;acy;&amp;ncy;&amp;gcy;&amp;iecy;&amp;lcy;&amp;softcy;&amp;scy;&amp;kcy;.  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32656"/>
            <a:ext cx="3707904" cy="494387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11560" y="1196752"/>
            <a:ext cx="388843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Новый город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2492896"/>
            <a:ext cx="388843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Новый Холмогорский город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3861048"/>
            <a:ext cx="388843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Архангельский город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5229200"/>
            <a:ext cx="388843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Архангельск</a:t>
            </a:r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2483768" y="2060848"/>
            <a:ext cx="189735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2483768" y="3356992"/>
            <a:ext cx="189735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2483768" y="4725144"/>
            <a:ext cx="189735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Tm="15475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280920" cy="626469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b="1" i="1" dirty="0" smtClean="0"/>
              <a:t>    </a:t>
            </a:r>
            <a:r>
              <a:rPr lang="ru-RU" sz="2800" b="1" i="1" dirty="0" smtClean="0"/>
              <a:t>12 февраля 1587 года царской грамотой учрежден Архангельский посад, в этом же году было завершено строительство деревянных гостиных дворов, и торговля с иностранцами была переведена от </a:t>
            </a:r>
            <a:r>
              <a:rPr lang="ru-RU" sz="2800" b="1" i="1" dirty="0" err="1" smtClean="0"/>
              <a:t>Николо-Карельского</a:t>
            </a:r>
            <a:r>
              <a:rPr lang="ru-RU" sz="2800" b="1" i="1" dirty="0" smtClean="0"/>
              <a:t> монастыря сюда. </a:t>
            </a:r>
          </a:p>
          <a:p>
            <a:r>
              <a:rPr lang="ru-RU" sz="2800" b="1" i="1" dirty="0" smtClean="0"/>
              <a:t>     1 августа 1613 года Архангельск получил административную самостоятельность</a:t>
            </a:r>
          </a:p>
          <a:p>
            <a:pPr algn="just"/>
            <a:r>
              <a:rPr lang="ru-RU" sz="2800" b="1" i="1" dirty="0" smtClean="0"/>
              <a:t>    После очередного пожара 1668 года в городе было начато строительство каменных гостиных дворов. К 100-летию Архангельска - в 1684 году - строительство было завершено. Новое каменное здание состояло из русского и немецкого гостиных дворов, между которыми распола­гался каменный город с торговой площадью, служивший одновременно крепостью.</a:t>
            </a:r>
            <a:endParaRPr lang="ru-RU" sz="2800" i="1" dirty="0"/>
          </a:p>
        </p:txBody>
      </p:sp>
    </p:spTree>
  </p:cSld>
  <p:clrMapOvr>
    <a:masterClrMapping/>
  </p:clrMapOvr>
  <p:transition spd="med" advTm="22667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&amp;Acy;&amp;rcy;&amp;khcy;&amp;acy;&amp;ncy;&amp;gcy;&amp;iecy;&amp;lcy;&amp;softcy;&amp;scy;&amp;kcy;. &amp;Gcy;&amp;ocy;&amp;scy;&amp;tcy;&amp;icy;&amp;ncy;&amp;ycy;&amp;jcy; &amp;dcy;&amp;vcy;&amp;ocy;&amp;rcy;. &amp;Rcy;&amp;iecy;&amp;kcy;&amp;ocy;&amp;ncy;&amp;scy;&amp;tcy;&amp;rcy;&amp;ucy;&amp;kcy;&amp;tscy;&amp;icy;&amp;y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4060320" cy="2808312"/>
          </a:xfrm>
          <a:prstGeom prst="rect">
            <a:avLst/>
          </a:prstGeom>
          <a:noFill/>
        </p:spPr>
      </p:pic>
      <p:pic>
        <p:nvPicPr>
          <p:cNvPr id="27650" name="Picture 2" descr="&amp;Acy;&amp;rcy;&amp;khcy;&amp;acy;&amp;ncy;&amp;gcy;&amp;iecy;&amp;lcy;&amp;softcy;&amp;scy;&amp;kcy;. 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620688"/>
            <a:ext cx="4032448" cy="2645785"/>
          </a:xfrm>
          <a:prstGeom prst="rect">
            <a:avLst/>
          </a:prstGeom>
          <a:noFill/>
        </p:spPr>
      </p:pic>
      <p:pic>
        <p:nvPicPr>
          <p:cNvPr id="27652" name="Picture 4" descr="http://www.kuda29.ru/content/image/museum/276_ctsjej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356992"/>
            <a:ext cx="3718400" cy="2088232"/>
          </a:xfrm>
          <a:prstGeom prst="rect">
            <a:avLst/>
          </a:prstGeom>
          <a:noFill/>
        </p:spPr>
      </p:pic>
      <p:pic>
        <p:nvPicPr>
          <p:cNvPr id="27654" name="Picture 6" descr="http://www.arhnet.info/files/imagecache/i_anews_big/story-adnews-2012-story-marshrut-znakomtes-gostinniy-dvo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3573016"/>
            <a:ext cx="4680520" cy="2872137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5522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332656"/>
            <a:ext cx="4752528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2000" b="1" i="1" dirty="0" smtClean="0"/>
              <a:t>В 1682 году была учреждена Архангельская епархия. Ее задачами определялись борьба с распространением раскола и церковный надзор за отдаленным краем. Первым епископом Архангельской епархии был Афанасий Холмогорский (годы жизни - 1641-1702). Афанасий был не только умелым церковным  администратором, но и тонким политиком. Понимая, что старую веру невозможно сломить одним ударом, он повел  в большей степени светскую политику: стал организатором первой русской частной обсерватории (1692 год), библиотеки, иконописной школы, автором «Реестра из докторских книг», рассказывающего о приготовлении и применении лекарств. Холмогорская и Архангельская епархия была переселена в Архангельск в 1762 году.</a:t>
            </a:r>
            <a:endParaRPr lang="ru-RU" sz="2000" b="1" i="1" dirty="0"/>
          </a:p>
        </p:txBody>
      </p:sp>
      <p:pic>
        <p:nvPicPr>
          <p:cNvPr id="5" name="Picture 5" descr="pic_1_9_b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258638"/>
            <a:ext cx="3155750" cy="4059809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9422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2386608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3554" name="Picture 2" descr="&amp;Fcy;&amp;acy;&amp;jcy;&amp;lcy;:Disk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8746609" cy="6048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Tm="10265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76672"/>
            <a:ext cx="4464496" cy="6048671"/>
          </a:xfrm>
        </p:spPr>
        <p:txBody>
          <a:bodyPr>
            <a:normAutofit fontScale="62500" lnSpcReduction="20000"/>
          </a:bodyPr>
          <a:lstStyle/>
          <a:p>
            <a:pPr algn="just">
              <a:lnSpc>
                <a:spcPct val="80000"/>
              </a:lnSpc>
              <a:buNone/>
            </a:pPr>
            <a:r>
              <a:rPr lang="ru-RU" i="1" dirty="0" smtClean="0"/>
              <a:t>       История города неразрывно связана с первым российским императором - Петром I. В 1693 году Петр I впервые прибыл в Архангельск. Для царя и его свиты на Мосеевом острове была поставлена небольшая деревянная «светлица с </a:t>
            </a:r>
            <a:r>
              <a:rPr lang="ru-RU" i="1" dirty="0" err="1" smtClean="0"/>
              <a:t>сеньми</a:t>
            </a:r>
            <a:r>
              <a:rPr lang="ru-RU" i="1" dirty="0" smtClean="0"/>
              <a:t>». Свыше двух месяцев царь провел в Архангельске, познакомился с корабельным делом и коммерческими операциями торговых людей. В этом же году по его приказу, на острове </a:t>
            </a:r>
            <a:r>
              <a:rPr lang="ru-RU" i="1" dirty="0" err="1" smtClean="0"/>
              <a:t>Соломбала</a:t>
            </a:r>
            <a:r>
              <a:rPr lang="ru-RU" i="1" dirty="0" smtClean="0"/>
              <a:t> началось строительство первой в России государственной судостроительной верфи. 18 сентября Петр I собственноручно заложил здесь торговый морской корабль «Св. Павел». Вторично царь посетил Архангельск в 1694 году, участвовал в спуске на воду достроенного к тому времени корабля, который стал первой ласточкой русского торгового флота - он повез за границу «казенные товары»: хлеб, смолу, поташ, клей... В этот же приезд Петр I совершил первое морское путешествие в Соловецкий монастырь.</a:t>
            </a:r>
          </a:p>
          <a:p>
            <a:endParaRPr lang="ru-RU" dirty="0"/>
          </a:p>
        </p:txBody>
      </p:sp>
      <p:pic>
        <p:nvPicPr>
          <p:cNvPr id="25604" name="Picture 4" descr="http://www.allross.ru/arh/images/arhangel/arh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4293096"/>
            <a:ext cx="3532292" cy="2304256"/>
          </a:xfrm>
          <a:prstGeom prst="rect">
            <a:avLst/>
          </a:prstGeom>
          <a:noFill/>
        </p:spPr>
      </p:pic>
      <p:pic>
        <p:nvPicPr>
          <p:cNvPr id="25606" name="Picture 6" descr="http://ingvarr.net.ru/_ph/55/2/4362194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88640"/>
            <a:ext cx="2895600" cy="385762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76056" y="6211669"/>
            <a:ext cx="360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Georgia" pitchFamily="18" charset="0"/>
              </a:rPr>
              <a:t>Дом Петра. Ныне в музее Коломенское, Москва</a:t>
            </a:r>
            <a:endParaRPr lang="ru-RU" sz="1400" b="1" dirty="0">
              <a:latin typeface="Georgia" pitchFamily="18" charset="0"/>
            </a:endParaRPr>
          </a:p>
        </p:txBody>
      </p:sp>
    </p:spTree>
  </p:cSld>
  <p:clrMapOvr>
    <a:masterClrMapping/>
  </p:clrMapOvr>
  <p:transition spd="med" advTm="23494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949</Words>
  <Application>Microsoft Office PowerPoint</Application>
  <PresentationFormat>Экран (4:3)</PresentationFormat>
  <Paragraphs>38</Paragraphs>
  <Slides>14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19</cp:revision>
  <dcterms:created xsi:type="dcterms:W3CDTF">2012-11-04T19:45:57Z</dcterms:created>
  <dcterms:modified xsi:type="dcterms:W3CDTF">2013-03-03T14:00:52Z</dcterms:modified>
</cp:coreProperties>
</file>