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8"/>
  </p:notesMasterIdLst>
  <p:sldIdLst>
    <p:sldId id="322" r:id="rId2"/>
    <p:sldId id="288" r:id="rId3"/>
    <p:sldId id="315" r:id="rId4"/>
    <p:sldId id="304" r:id="rId5"/>
    <p:sldId id="316" r:id="rId6"/>
    <p:sldId id="268" r:id="rId7"/>
    <p:sldId id="318" r:id="rId8"/>
    <p:sldId id="319" r:id="rId9"/>
    <p:sldId id="320" r:id="rId10"/>
    <p:sldId id="321" r:id="rId11"/>
    <p:sldId id="309" r:id="rId12"/>
    <p:sldId id="313" r:id="rId13"/>
    <p:sldId id="314" r:id="rId14"/>
    <p:sldId id="305" r:id="rId15"/>
    <p:sldId id="306" r:id="rId16"/>
    <p:sldId id="308" r:id="rId17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3300"/>
    <a:srgbClr val="006666"/>
    <a:srgbClr val="D9FFE0"/>
    <a:srgbClr val="00CC99"/>
    <a:srgbClr val="33CCCC"/>
    <a:srgbClr val="CCFF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0" autoAdjust="0"/>
    <p:restoredTop sz="94679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C11D2E0-574C-4B29-873D-E0D4CD8CA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7" descr="j028055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24750" y="5445125"/>
            <a:ext cx="161925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WordArt 59"/>
          <p:cNvSpPr>
            <a:spLocks noChangeArrowheads="1" noChangeShapeType="1" noTextEdit="1"/>
          </p:cNvSpPr>
          <p:nvPr userDrawn="1"/>
        </p:nvSpPr>
        <p:spPr bwMode="auto">
          <a:xfrm>
            <a:off x="8675688" y="6165850"/>
            <a:ext cx="288925" cy="404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А.С.Шмыр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2205038"/>
            <a:ext cx="7631113" cy="2306637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</a:rPr>
              <a:t>Сложение и вычитание </a:t>
            </a:r>
            <a:b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</a:rPr>
              <a:t>смешанных чисел. </a:t>
            </a:r>
            <a:r>
              <a:rPr lang="ru-RU" sz="2800" dirty="0">
                <a:solidFill>
                  <a:srgbClr val="7030A0"/>
                </a:solidFill>
              </a:rPr>
              <a:t/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4000" dirty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урок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математики, 5 класс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57224" y="5643578"/>
            <a:ext cx="6400800" cy="792162"/>
          </a:xfrm>
        </p:spPr>
        <p:txBody>
          <a:bodyPr/>
          <a:lstStyle/>
          <a:p>
            <a:pPr algn="r"/>
            <a:r>
              <a:rPr lang="ru-RU" sz="1800" dirty="0">
                <a:solidFill>
                  <a:srgbClr val="7030A0"/>
                </a:solidFill>
              </a:rPr>
              <a:t>Автор: </a:t>
            </a:r>
            <a:r>
              <a:rPr lang="ru-RU" sz="1800" dirty="0" smtClean="0">
                <a:solidFill>
                  <a:srgbClr val="7030A0"/>
                </a:solidFill>
              </a:rPr>
              <a:t>Кусмарцева Наталья Николаевна,</a:t>
            </a:r>
            <a:endParaRPr lang="ru-RU" sz="1800" dirty="0">
              <a:solidFill>
                <a:srgbClr val="7030A0"/>
              </a:solidFill>
            </a:endParaRPr>
          </a:p>
          <a:p>
            <a:pPr algn="r"/>
            <a:r>
              <a:rPr lang="ru-RU" sz="1800" dirty="0">
                <a:solidFill>
                  <a:srgbClr val="7030A0"/>
                </a:solidFill>
              </a:rPr>
              <a:t>учитель </a:t>
            </a:r>
            <a:r>
              <a:rPr lang="ru-RU" sz="1800" dirty="0" smtClean="0">
                <a:solidFill>
                  <a:srgbClr val="7030A0"/>
                </a:solidFill>
              </a:rPr>
              <a:t>математики и информатики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785786" y="785794"/>
            <a:ext cx="75596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Муниципальное общеобразовательное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учреждение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лицей №9 имени заслуженного учителя школы Российской Федерации А.Н. Неверова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Волгограда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Объект 91"/>
          <p:cNvGraphicFramePr>
            <a:graphicFrameLocks noChangeAspect="1"/>
          </p:cNvGraphicFramePr>
          <p:nvPr/>
        </p:nvGraphicFramePr>
        <p:xfrm>
          <a:off x="214282" y="214290"/>
          <a:ext cx="5643602" cy="1547968"/>
        </p:xfrm>
        <a:graphic>
          <a:graphicData uri="http://schemas.openxmlformats.org/presentationml/2006/ole">
            <p:oleObj spid="_x0000_s59394" name="Формула" r:id="rId3" imgW="1574640" imgH="431640" progId="Equation.3">
              <p:embed/>
            </p:oleObj>
          </a:graphicData>
        </a:graphic>
      </p:graphicFrame>
      <p:graphicFrame>
        <p:nvGraphicFramePr>
          <p:cNvPr id="95" name="Объект 94"/>
          <p:cNvGraphicFramePr>
            <a:graphicFrameLocks noChangeAspect="1"/>
          </p:cNvGraphicFramePr>
          <p:nvPr/>
        </p:nvGraphicFramePr>
        <p:xfrm>
          <a:off x="5214942" y="5000636"/>
          <a:ext cx="2035175" cy="1431925"/>
        </p:xfrm>
        <a:graphic>
          <a:graphicData uri="http://schemas.openxmlformats.org/presentationml/2006/ole">
            <p:oleObj spid="_x0000_s59396" name="Формула" r:id="rId4" imgW="558720" imgH="393480" progId="Equation.3">
              <p:embed/>
            </p:oleObj>
          </a:graphicData>
        </a:graphic>
      </p:graphicFrame>
      <p:graphicFrame>
        <p:nvGraphicFramePr>
          <p:cNvPr id="58378" name="Object 10"/>
          <p:cNvGraphicFramePr>
            <a:graphicFrameLocks noChangeAspect="1"/>
          </p:cNvGraphicFramePr>
          <p:nvPr/>
        </p:nvGraphicFramePr>
        <p:xfrm>
          <a:off x="357158" y="4929198"/>
          <a:ext cx="3241675" cy="1339850"/>
        </p:xfrm>
        <a:graphic>
          <a:graphicData uri="http://schemas.openxmlformats.org/presentationml/2006/ole">
            <p:oleObj spid="_x0000_s59397" name="Формула" r:id="rId5" imgW="95220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57158" y="1714488"/>
          <a:ext cx="4764087" cy="1435100"/>
        </p:xfrm>
        <a:graphic>
          <a:graphicData uri="http://schemas.openxmlformats.org/presentationml/2006/ole">
            <p:oleObj spid="_x0000_s59398" name="Формула" r:id="rId6" imgW="130788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57158" y="3214686"/>
          <a:ext cx="3468687" cy="1435100"/>
        </p:xfrm>
        <a:graphic>
          <a:graphicData uri="http://schemas.openxmlformats.org/presentationml/2006/ole">
            <p:oleObj spid="_x0000_s59399" name="Формула" r:id="rId7" imgW="952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3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459662" cy="7397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33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Задания из учебника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785813" y="928688"/>
            <a:ext cx="3960812" cy="523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№ 1005 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0825" y="1643063"/>
            <a:ext cx="4027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Масса помидор </a:t>
            </a:r>
            <a:r>
              <a:rPr lang="ru-RU"/>
              <a:t>-            кг;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500" y="1571625"/>
            <a:ext cx="6429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16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2263" y="2428875"/>
            <a:ext cx="38750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Масса огурцов </a:t>
            </a:r>
            <a:r>
              <a:rPr lang="ru-RU"/>
              <a:t>-            кг ; 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8613" y="3214688"/>
            <a:ext cx="3816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Масса салата </a:t>
            </a:r>
            <a:r>
              <a:rPr lang="ru-RU"/>
              <a:t>-       </a:t>
            </a:r>
            <a:r>
              <a:rPr lang="ru-RU" sz="2400"/>
              <a:t>?</a:t>
            </a:r>
            <a:r>
              <a:rPr lang="ru-RU"/>
              <a:t>     кг .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28938" y="2428875"/>
            <a:ext cx="6429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16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63688" y="3929063"/>
            <a:ext cx="15446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Решение: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143000" y="4786313"/>
            <a:ext cx="463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 5</a:t>
            </a:r>
          </a:p>
        </p:txBody>
      </p: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>
            <a:off x="1285875" y="5214938"/>
            <a:ext cx="357188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217613" y="5286375"/>
            <a:ext cx="509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16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43063" y="5000625"/>
            <a:ext cx="33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+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928813" y="4786313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9</a:t>
            </a:r>
          </a:p>
        </p:txBody>
      </p: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1928813" y="5214938"/>
            <a:ext cx="357187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860550" y="5286375"/>
            <a:ext cx="509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16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646363" y="4786313"/>
            <a:ext cx="5095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14</a:t>
            </a:r>
          </a:p>
        </p:txBody>
      </p: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2643188" y="5214938"/>
            <a:ext cx="357187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646363" y="5286375"/>
            <a:ext cx="509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16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352675" y="5000625"/>
            <a:ext cx="341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=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 flipH="1">
            <a:off x="357188" y="6000750"/>
            <a:ext cx="5857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/>
              <a:t>Ответ: Масса салата           кг.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714625" y="5857875"/>
            <a:ext cx="6429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14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4" grpId="0"/>
      <p:bldP spid="16" grpId="0"/>
      <p:bldP spid="17" grpId="0"/>
      <p:bldP spid="18" grpId="0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3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459662" cy="7397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33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Задания из учебника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785813" y="928688"/>
            <a:ext cx="3960812" cy="523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№ 1006 (</a:t>
            </a:r>
            <a:r>
              <a:rPr lang="ru-RU" sz="2800" b="1" u="sng" dirty="0" err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сам-но</a:t>
            </a:r>
            <a:r>
              <a:rPr lang="ru-RU" sz="2800" b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4825" y="1643063"/>
            <a:ext cx="3519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Масса станка </a:t>
            </a:r>
            <a:r>
              <a:rPr lang="ru-RU"/>
              <a:t>-            т;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500" y="1571625"/>
            <a:ext cx="6429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73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100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3688" y="2428875"/>
            <a:ext cx="3933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Масса упаковки </a:t>
            </a:r>
            <a:r>
              <a:rPr lang="ru-RU"/>
              <a:t>-            т; 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2750" y="3214688"/>
            <a:ext cx="3648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Общая масса </a:t>
            </a:r>
            <a:r>
              <a:rPr lang="ru-RU"/>
              <a:t>-       </a:t>
            </a:r>
            <a:r>
              <a:rPr lang="ru-RU" sz="2400"/>
              <a:t>?</a:t>
            </a:r>
            <a:r>
              <a:rPr lang="ru-RU"/>
              <a:t>     т .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28938" y="2428875"/>
            <a:ext cx="6429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23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100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63688" y="3929063"/>
            <a:ext cx="15446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Решение: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049338" y="4786313"/>
            <a:ext cx="650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 73</a:t>
            </a:r>
          </a:p>
        </p:txBody>
      </p: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>
            <a:off x="1285875" y="5214938"/>
            <a:ext cx="357188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22363" y="5286375"/>
            <a:ext cx="698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100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43063" y="5000625"/>
            <a:ext cx="33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+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35150" y="4786313"/>
            <a:ext cx="560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23</a:t>
            </a:r>
          </a:p>
        </p:txBody>
      </p: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1928813" y="5214938"/>
            <a:ext cx="357187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65300" y="5286375"/>
            <a:ext cx="698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100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620963" y="4786313"/>
            <a:ext cx="560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96</a:t>
            </a:r>
          </a:p>
        </p:txBody>
      </p: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2643188" y="5214938"/>
            <a:ext cx="357187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552700" y="5286375"/>
            <a:ext cx="696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100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352675" y="5000625"/>
            <a:ext cx="341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=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 flipH="1">
            <a:off x="357188" y="6000750"/>
            <a:ext cx="5857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/>
              <a:t>Ответ: Масса станка с упаковкой           т.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1938" y="5786438"/>
            <a:ext cx="6429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96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4" grpId="0"/>
      <p:bldP spid="16" grpId="0"/>
      <p:bldP spid="17" grpId="0"/>
      <p:bldP spid="18" grpId="0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3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459662" cy="7397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33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Задания из учебника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857250" y="928688"/>
            <a:ext cx="3960813" cy="523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№ 1008  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4025" y="1643063"/>
            <a:ext cx="36210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Первая бригада</a:t>
            </a:r>
            <a:r>
              <a:rPr lang="ru-RU"/>
              <a:t>-       т;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00375" y="1571625"/>
            <a:ext cx="6429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1500" y="2428875"/>
            <a:ext cx="4586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Вторая бригада </a:t>
            </a:r>
            <a:r>
              <a:rPr lang="ru-RU"/>
              <a:t>- на      т меньше; 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44538" y="3143250"/>
            <a:ext cx="3344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Вторая бригада</a:t>
            </a:r>
            <a:r>
              <a:rPr lang="ru-RU"/>
              <a:t>-   </a:t>
            </a:r>
            <a:r>
              <a:rPr lang="ru-RU" sz="2400"/>
              <a:t>?</a:t>
            </a:r>
            <a:r>
              <a:rPr lang="ru-RU"/>
              <a:t> т .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86125" y="2357438"/>
            <a:ext cx="6429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63688" y="3929063"/>
            <a:ext cx="15446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Решение: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143000" y="4786313"/>
            <a:ext cx="463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 7</a:t>
            </a:r>
          </a:p>
        </p:txBody>
      </p: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>
            <a:off x="1285875" y="5214938"/>
            <a:ext cx="357188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217613" y="5286375"/>
            <a:ext cx="509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10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52588" y="5000625"/>
            <a:ext cx="3127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-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928813" y="4786313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3</a:t>
            </a:r>
          </a:p>
        </p:txBody>
      </p: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1928813" y="5214938"/>
            <a:ext cx="357187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860550" y="5286375"/>
            <a:ext cx="509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10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714625" y="4786313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4</a:t>
            </a:r>
          </a:p>
        </p:txBody>
      </p: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2643188" y="5214938"/>
            <a:ext cx="357187" cy="0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646363" y="5286375"/>
            <a:ext cx="509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10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352675" y="5000625"/>
            <a:ext cx="341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=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 flipH="1">
            <a:off x="357188" y="6000750"/>
            <a:ext cx="7429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/>
              <a:t>Ответ: Вторая бригада получила          тонны гвоздей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1938" y="5857875"/>
            <a:ext cx="6429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br>
              <a:rPr lang="ru-RU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4" grpId="0"/>
      <p:bldP spid="16" grpId="0"/>
      <p:bldP spid="17" grpId="0"/>
      <p:bldP spid="18" grpId="0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Cj028069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4076700"/>
            <a:ext cx="1306513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9301" name="Group 101"/>
          <p:cNvGraphicFramePr>
            <a:graphicFrameLocks noGrp="1"/>
          </p:cNvGraphicFramePr>
          <p:nvPr>
            <p:ph/>
          </p:nvPr>
        </p:nvGraphicFramePr>
        <p:xfrm>
          <a:off x="468313" y="1412875"/>
          <a:ext cx="7056437" cy="5071872"/>
        </p:xfrm>
        <a:graphic>
          <a:graphicData uri="http://schemas.openxmlformats.org/drawingml/2006/table">
            <a:tbl>
              <a:tblPr/>
              <a:tblGrid>
                <a:gridCol w="1008062"/>
                <a:gridCol w="1008063"/>
                <a:gridCol w="1008062"/>
                <a:gridCol w="1008063"/>
                <a:gridCol w="1008062"/>
                <a:gridCol w="1008063"/>
                <a:gridCol w="1008062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32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125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44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17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32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47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44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123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a+b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125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17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a-b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47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123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1331913" y="4005263"/>
            <a:ext cx="1357312" cy="1012825"/>
            <a:chOff x="1837" y="1026"/>
            <a:chExt cx="681" cy="495"/>
          </a:xfrm>
        </p:grpSpPr>
        <p:sp>
          <p:nvSpPr>
            <p:cNvPr id="18520" name="Text Box 55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22</a:t>
              </a:r>
              <a:endParaRPr lang="ru-RU" sz="2400" b="1">
                <a:solidFill>
                  <a:srgbClr val="CC3300"/>
                </a:solidFill>
              </a:endParaRPr>
            </a:p>
          </p:txBody>
        </p:sp>
        <p:sp>
          <p:nvSpPr>
            <p:cNvPr id="179256" name="Text Box 56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32</a:t>
              </a:r>
              <a:endPara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8522" name="Line 57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1331913" y="5300663"/>
            <a:ext cx="1357312" cy="1012825"/>
            <a:chOff x="1837" y="1026"/>
            <a:chExt cx="681" cy="495"/>
          </a:xfrm>
        </p:grpSpPr>
        <p:sp>
          <p:nvSpPr>
            <p:cNvPr id="18517" name="Text Box 59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4</a:t>
              </a:r>
              <a:endParaRPr lang="ru-RU" sz="2400" b="1">
                <a:solidFill>
                  <a:srgbClr val="CC3300"/>
                </a:solidFill>
              </a:endParaRPr>
            </a:p>
          </p:txBody>
        </p:sp>
        <p:sp>
          <p:nvSpPr>
            <p:cNvPr id="179260" name="Text Box 60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32</a:t>
              </a:r>
              <a:endPara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8519" name="Line 61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62"/>
          <p:cNvGrpSpPr>
            <a:grpSpLocks/>
          </p:cNvGrpSpPr>
          <p:nvPr/>
        </p:nvGrpSpPr>
        <p:grpSpPr bwMode="auto">
          <a:xfrm>
            <a:off x="2339975" y="1628775"/>
            <a:ext cx="1357313" cy="1012825"/>
            <a:chOff x="1837" y="1026"/>
            <a:chExt cx="681" cy="495"/>
          </a:xfrm>
        </p:grpSpPr>
        <p:sp>
          <p:nvSpPr>
            <p:cNvPr id="18514" name="Text Box 63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rgbClr val="CC3300"/>
                  </a:solidFill>
                </a:rPr>
                <a:t>2</a:t>
              </a:r>
              <a:r>
                <a:rPr lang="en-US" sz="2400" b="1">
                  <a:solidFill>
                    <a:srgbClr val="CC3300"/>
                  </a:solidFill>
                </a:rPr>
                <a:t>5</a:t>
              </a:r>
              <a:endParaRPr lang="ru-RU" sz="2400" b="1">
                <a:solidFill>
                  <a:srgbClr val="CC3300"/>
                </a:solidFill>
              </a:endParaRPr>
            </a:p>
          </p:txBody>
        </p:sp>
        <p:sp>
          <p:nvSpPr>
            <p:cNvPr id="179264" name="Text Box 64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</a:t>
              </a:r>
              <a:r>
                <a:rPr lang="ru-RU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7</a:t>
              </a:r>
            </a:p>
          </p:txBody>
        </p:sp>
        <p:sp>
          <p:nvSpPr>
            <p:cNvPr id="18516" name="Line 65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2411413" y="4005263"/>
            <a:ext cx="1357312" cy="1012825"/>
            <a:chOff x="1837" y="1026"/>
            <a:chExt cx="681" cy="495"/>
          </a:xfrm>
        </p:grpSpPr>
        <p:sp>
          <p:nvSpPr>
            <p:cNvPr id="18511" name="Text Box 67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28</a:t>
              </a:r>
              <a:endParaRPr lang="ru-RU" sz="2400" b="1">
                <a:solidFill>
                  <a:srgbClr val="CC3300"/>
                </a:solidFill>
              </a:endParaRPr>
            </a:p>
          </p:txBody>
        </p:sp>
        <p:sp>
          <p:nvSpPr>
            <p:cNvPr id="179268" name="Text Box 68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</a:t>
              </a:r>
              <a:r>
                <a:rPr lang="ru-RU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7</a:t>
              </a:r>
            </a:p>
          </p:txBody>
        </p:sp>
        <p:sp>
          <p:nvSpPr>
            <p:cNvPr id="18513" name="Line 69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70"/>
          <p:cNvGrpSpPr>
            <a:grpSpLocks/>
          </p:cNvGrpSpPr>
          <p:nvPr/>
        </p:nvGrpSpPr>
        <p:grpSpPr bwMode="auto">
          <a:xfrm>
            <a:off x="4427538" y="4149725"/>
            <a:ext cx="1357312" cy="1012825"/>
            <a:chOff x="1837" y="1026"/>
            <a:chExt cx="681" cy="495"/>
          </a:xfrm>
        </p:grpSpPr>
        <p:sp>
          <p:nvSpPr>
            <p:cNvPr id="18508" name="Text Box 71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54</a:t>
              </a:r>
              <a:endParaRPr lang="ru-RU" sz="2400" b="1">
                <a:solidFill>
                  <a:srgbClr val="CC3300"/>
                </a:solidFill>
              </a:endParaRPr>
            </a:p>
          </p:txBody>
        </p:sp>
        <p:sp>
          <p:nvSpPr>
            <p:cNvPr id="179272" name="Text Box 72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44</a:t>
              </a:r>
              <a:endPara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8510" name="Line 73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78"/>
          <p:cNvGrpSpPr>
            <a:grpSpLocks/>
          </p:cNvGrpSpPr>
          <p:nvPr/>
        </p:nvGrpSpPr>
        <p:grpSpPr bwMode="auto">
          <a:xfrm>
            <a:off x="5364163" y="4076700"/>
            <a:ext cx="1357312" cy="1012825"/>
            <a:chOff x="1837" y="1026"/>
            <a:chExt cx="681" cy="495"/>
          </a:xfrm>
        </p:grpSpPr>
        <p:sp>
          <p:nvSpPr>
            <p:cNvPr id="18505" name="Text Box 79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11</a:t>
              </a:r>
              <a:r>
                <a:rPr lang="ru-RU" sz="2400" b="1">
                  <a:solidFill>
                    <a:srgbClr val="CC3300"/>
                  </a:solidFill>
                </a:rPr>
                <a:t>2</a:t>
              </a:r>
            </a:p>
          </p:txBody>
        </p:sp>
        <p:sp>
          <p:nvSpPr>
            <p:cNvPr id="179280" name="Text Box 80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r>
                <a:rPr lang="en-US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23</a:t>
              </a:r>
              <a:endPara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8507" name="Line 81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9282" name="Text Box 82"/>
          <p:cNvSpPr txBox="1">
            <a:spLocks noChangeArrowheads="1"/>
          </p:cNvSpPr>
          <p:nvPr/>
        </p:nvSpPr>
        <p:spPr bwMode="auto">
          <a:xfrm>
            <a:off x="3708400" y="2997200"/>
            <a:ext cx="649288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320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" name="Group 83"/>
          <p:cNvGrpSpPr>
            <a:grpSpLocks/>
          </p:cNvGrpSpPr>
          <p:nvPr/>
        </p:nvGrpSpPr>
        <p:grpSpPr bwMode="auto">
          <a:xfrm>
            <a:off x="3348038" y="5373688"/>
            <a:ext cx="1357312" cy="1012825"/>
            <a:chOff x="1837" y="1026"/>
            <a:chExt cx="681" cy="495"/>
          </a:xfrm>
        </p:grpSpPr>
        <p:sp>
          <p:nvSpPr>
            <p:cNvPr id="18502" name="Text Box 84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8</a:t>
              </a:r>
              <a:r>
                <a:rPr lang="ru-RU" sz="2400" b="1">
                  <a:solidFill>
                    <a:srgbClr val="CC3300"/>
                  </a:solidFill>
                </a:rPr>
                <a:t>2</a:t>
              </a:r>
            </a:p>
          </p:txBody>
        </p:sp>
        <p:sp>
          <p:nvSpPr>
            <p:cNvPr id="179285" name="Text Box 85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125</a:t>
              </a:r>
              <a:endPara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8504" name="Line 86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87"/>
          <p:cNvGrpSpPr>
            <a:grpSpLocks/>
          </p:cNvGrpSpPr>
          <p:nvPr/>
        </p:nvGrpSpPr>
        <p:grpSpPr bwMode="auto">
          <a:xfrm>
            <a:off x="5364163" y="1628775"/>
            <a:ext cx="1357312" cy="1012825"/>
            <a:chOff x="1837" y="1026"/>
            <a:chExt cx="681" cy="495"/>
          </a:xfrm>
        </p:grpSpPr>
        <p:sp>
          <p:nvSpPr>
            <p:cNvPr id="18499" name="Text Box 88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84</a:t>
              </a:r>
              <a:endParaRPr lang="ru-RU" sz="2400" b="1">
                <a:solidFill>
                  <a:srgbClr val="CC3300"/>
                </a:solidFill>
              </a:endParaRPr>
            </a:p>
          </p:txBody>
        </p:sp>
        <p:sp>
          <p:nvSpPr>
            <p:cNvPr id="179289" name="Text Box 89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r>
                <a:rPr lang="en-US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23</a:t>
              </a:r>
              <a:endPara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8501" name="Line 90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91"/>
          <p:cNvGrpSpPr>
            <a:grpSpLocks/>
          </p:cNvGrpSpPr>
          <p:nvPr/>
        </p:nvGrpSpPr>
        <p:grpSpPr bwMode="auto">
          <a:xfrm>
            <a:off x="6300788" y="2852738"/>
            <a:ext cx="1357312" cy="1012825"/>
            <a:chOff x="1837" y="1026"/>
            <a:chExt cx="681" cy="495"/>
          </a:xfrm>
        </p:grpSpPr>
        <p:sp>
          <p:nvSpPr>
            <p:cNvPr id="18496" name="Text Box 92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8</a:t>
              </a:r>
              <a:endParaRPr lang="ru-RU" sz="2400" b="1">
                <a:solidFill>
                  <a:srgbClr val="CC3300"/>
                </a:solidFill>
              </a:endParaRPr>
            </a:p>
          </p:txBody>
        </p:sp>
        <p:sp>
          <p:nvSpPr>
            <p:cNvPr id="179293" name="Text Box 93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17</a:t>
              </a:r>
            </a:p>
          </p:txBody>
        </p:sp>
        <p:sp>
          <p:nvSpPr>
            <p:cNvPr id="18498" name="Line 94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95"/>
          <p:cNvGrpSpPr>
            <a:grpSpLocks/>
          </p:cNvGrpSpPr>
          <p:nvPr/>
        </p:nvGrpSpPr>
        <p:grpSpPr bwMode="auto">
          <a:xfrm>
            <a:off x="6300788" y="5300663"/>
            <a:ext cx="1357312" cy="1012825"/>
            <a:chOff x="1837" y="1026"/>
            <a:chExt cx="681" cy="495"/>
          </a:xfrm>
        </p:grpSpPr>
        <p:sp>
          <p:nvSpPr>
            <p:cNvPr id="18493" name="Text Box 96"/>
            <p:cNvSpPr txBox="1">
              <a:spLocks noChangeArrowheads="1"/>
            </p:cNvSpPr>
            <p:nvPr/>
          </p:nvSpPr>
          <p:spPr bwMode="auto">
            <a:xfrm>
              <a:off x="1927" y="1026"/>
              <a:ext cx="480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CC3300"/>
                  </a:solidFill>
                </a:rPr>
                <a:t>6</a:t>
              </a:r>
              <a:endParaRPr lang="ru-RU" sz="2400" b="1">
                <a:solidFill>
                  <a:srgbClr val="CC3300"/>
                </a:solidFill>
              </a:endParaRPr>
            </a:p>
          </p:txBody>
        </p:sp>
        <p:sp>
          <p:nvSpPr>
            <p:cNvPr id="179297" name="Text Box 97"/>
            <p:cNvSpPr txBox="1">
              <a:spLocks noChangeArrowheads="1"/>
            </p:cNvSpPr>
            <p:nvPr/>
          </p:nvSpPr>
          <p:spPr bwMode="auto">
            <a:xfrm>
              <a:off x="1837" y="1298"/>
              <a:ext cx="681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17</a:t>
              </a:r>
            </a:p>
          </p:txBody>
        </p:sp>
        <p:sp>
          <p:nvSpPr>
            <p:cNvPr id="18495" name="Line 98"/>
            <p:cNvSpPr>
              <a:spLocks noChangeShapeType="1"/>
            </p:cNvSpPr>
            <p:nvPr/>
          </p:nvSpPr>
          <p:spPr bwMode="auto">
            <a:xfrm>
              <a:off x="2018" y="1298"/>
              <a:ext cx="318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9299" name="Text Box 99"/>
          <p:cNvSpPr txBox="1">
            <a:spLocks noChangeArrowheads="1"/>
          </p:cNvSpPr>
          <p:nvPr/>
        </p:nvSpPr>
        <p:spPr bwMode="auto">
          <a:xfrm>
            <a:off x="4716463" y="5516563"/>
            <a:ext cx="649287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320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89" name="TextBox 87"/>
          <p:cNvSpPr txBox="1">
            <a:spLocks noChangeArrowheads="1"/>
          </p:cNvSpPr>
          <p:nvPr/>
        </p:nvSpPr>
        <p:spPr bwMode="auto">
          <a:xfrm>
            <a:off x="1214438" y="0"/>
            <a:ext cx="642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Самостоятельная работа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285875" y="714375"/>
            <a:ext cx="32924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 вариант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429125" y="714375"/>
            <a:ext cx="32924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вариант</a:t>
            </a:r>
          </a:p>
        </p:txBody>
      </p:sp>
      <p:cxnSp>
        <p:nvCxnSpPr>
          <p:cNvPr id="92" name="Прямая соединительная линия 91"/>
          <p:cNvCxnSpPr/>
          <p:nvPr/>
        </p:nvCxnSpPr>
        <p:spPr bwMode="auto">
          <a:xfrm rot="5400000">
            <a:off x="1928813" y="4000500"/>
            <a:ext cx="51435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9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9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9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9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9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9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82" grpId="0"/>
      <p:bldP spid="1792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260350"/>
            <a:ext cx="5915025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solidFill>
                  <a:srgbClr val="006666"/>
                </a:solidFill>
              </a:rPr>
              <a:t>Итак,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428750"/>
            <a:ext cx="7643813" cy="3484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solidFill>
                  <a:srgbClr val="006666"/>
                </a:solidFill>
              </a:rPr>
              <a:t>Как складывают дроби с одинаковыми знаменателями?</a:t>
            </a:r>
          </a:p>
          <a:p>
            <a:pPr eaLnBrk="1" hangingPunct="1"/>
            <a:r>
              <a:rPr lang="ru-RU" smtClean="0">
                <a:solidFill>
                  <a:srgbClr val="006666"/>
                </a:solidFill>
              </a:rPr>
              <a:t>Как вычитают  дроби с одинаковыми знаменателями?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rgbClr val="006666"/>
              </a:solidFill>
            </a:endParaRPr>
          </a:p>
        </p:txBody>
      </p:sp>
      <p:pic>
        <p:nvPicPr>
          <p:cNvPr id="19460" name="Picture 4" descr="00"/>
          <p:cNvPicPr>
            <a:picLocks noChangeAspect="1" noChangeArrowheads="1"/>
          </p:cNvPicPr>
          <p:nvPr/>
        </p:nvPicPr>
        <p:blipFill>
          <a:blip r:embed="rId2" cstate="print"/>
          <a:srcRect b="3474"/>
          <a:stretch>
            <a:fillRect/>
          </a:stretch>
        </p:blipFill>
        <p:spPr bwMode="auto">
          <a:xfrm>
            <a:off x="6588125" y="4365625"/>
            <a:ext cx="2555875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MCj037014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0"/>
            <a:ext cx="12461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214313"/>
            <a:ext cx="5410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b="1" smtClean="0">
                <a:solidFill>
                  <a:srgbClr val="CC3300"/>
                </a:solidFill>
              </a:rPr>
              <a:t>Домашнее задание:</a:t>
            </a:r>
            <a:br>
              <a:rPr lang="ru-RU" sz="4000" b="1" smtClean="0">
                <a:solidFill>
                  <a:srgbClr val="CC3300"/>
                </a:solidFill>
              </a:rPr>
            </a:br>
            <a:endParaRPr lang="ru-RU" sz="4000" b="1" smtClean="0">
              <a:solidFill>
                <a:srgbClr val="CC3300"/>
              </a:solidFill>
            </a:endParaRPr>
          </a:p>
        </p:txBody>
      </p:sp>
      <p:sp>
        <p:nvSpPr>
          <p:cNvPr id="20483" name="WordArt 5"/>
          <p:cNvSpPr>
            <a:spLocks noChangeArrowheads="1" noChangeShapeType="1" noTextEdit="1"/>
          </p:cNvSpPr>
          <p:nvPr/>
        </p:nvSpPr>
        <p:spPr bwMode="auto">
          <a:xfrm>
            <a:off x="285750" y="5715000"/>
            <a:ext cx="6035675" cy="7937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урок!</a:t>
            </a:r>
          </a:p>
        </p:txBody>
      </p:sp>
      <p:sp>
        <p:nvSpPr>
          <p:cNvPr id="184327" name="Text Box 7"/>
          <p:cNvSpPr txBox="1">
            <a:spLocks noChangeArrowheads="1"/>
          </p:cNvSpPr>
          <p:nvPr/>
        </p:nvSpPr>
        <p:spPr bwMode="auto">
          <a:xfrm>
            <a:off x="642938" y="1428750"/>
            <a:ext cx="7572375" cy="646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п.26, №1039, № 1041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260350"/>
            <a:ext cx="8569325" cy="58658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smtClean="0">
                <a:solidFill>
                  <a:srgbClr val="003300"/>
                </a:solidFill>
              </a:rPr>
              <a:t>Существует ли связь между математикой и музыкой, а в частности между обыкновенными дробями и музыкой? Ребята, которые учатся в музыкальной школе знают, как связаны ноты и дроби. </a:t>
            </a:r>
          </a:p>
          <a:p>
            <a:pPr eaLnBrk="1" hangingPunct="1"/>
            <a:r>
              <a:rPr lang="ru-RU" sz="2400" smtClean="0">
                <a:solidFill>
                  <a:srgbClr val="003300"/>
                </a:solidFill>
              </a:rPr>
              <a:t> Чтобы найти длину такта, нужно сложить дроби.</a:t>
            </a:r>
          </a:p>
        </p:txBody>
      </p:sp>
      <p:pic>
        <p:nvPicPr>
          <p:cNvPr id="154630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2420938"/>
            <a:ext cx="3167062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32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4724400"/>
            <a:ext cx="3816350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39750" y="3284538"/>
            <a:ext cx="1855788" cy="2382837"/>
            <a:chOff x="249" y="1888"/>
            <a:chExt cx="1169" cy="1501"/>
          </a:xfrm>
        </p:grpSpPr>
        <p:pic>
          <p:nvPicPr>
            <p:cNvPr id="13320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 l="50000"/>
            <a:stretch>
              <a:fillRect/>
            </a:stretch>
          </p:blipFill>
          <p:spPr bwMode="auto">
            <a:xfrm>
              <a:off x="703" y="2024"/>
              <a:ext cx="715" cy="1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 r="52786"/>
            <a:stretch>
              <a:fillRect/>
            </a:stretch>
          </p:blipFill>
          <p:spPr bwMode="auto">
            <a:xfrm>
              <a:off x="249" y="1888"/>
              <a:ext cx="771" cy="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4637" name="Rectangle 13"/>
          <p:cNvSpPr>
            <a:spLocks noChangeArrowheads="1"/>
          </p:cNvSpPr>
          <p:nvPr/>
        </p:nvSpPr>
        <p:spPr bwMode="auto">
          <a:xfrm>
            <a:off x="2987675" y="2420938"/>
            <a:ext cx="4249738" cy="2232025"/>
          </a:xfrm>
          <a:prstGeom prst="rect">
            <a:avLst/>
          </a:prstGeom>
          <a:solidFill>
            <a:srgbClr val="CCFFFF">
              <a:alpha val="80000"/>
            </a:srgbClr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4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br>
              <a:rPr lang="ru-RU" sz="4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154638" name="Rectangle 14"/>
          <p:cNvSpPr>
            <a:spLocks noChangeArrowheads="1"/>
          </p:cNvSpPr>
          <p:nvPr/>
        </p:nvSpPr>
        <p:spPr bwMode="auto">
          <a:xfrm>
            <a:off x="2987675" y="4797425"/>
            <a:ext cx="4249738" cy="1871663"/>
          </a:xfrm>
          <a:prstGeom prst="rect">
            <a:avLst/>
          </a:prstGeom>
          <a:solidFill>
            <a:srgbClr val="CCFFFF">
              <a:alpha val="80000"/>
            </a:srgbClr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4000" b="1" u="sng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br>
              <a:rPr lang="ru-RU" sz="4000" b="1" u="sng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4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7" grpId="0" animBg="1"/>
      <p:bldP spid="1546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Устная работа по учебнику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175, №1115</a:t>
            </a:r>
          </a:p>
          <a:p>
            <a:r>
              <a:rPr lang="ru-RU" dirty="0" smtClean="0"/>
              <a:t>Стр. 175, №1116</a:t>
            </a:r>
          </a:p>
          <a:p>
            <a:r>
              <a:rPr lang="ru-RU" dirty="0" smtClean="0"/>
              <a:t>Стр. 178, №1134</a:t>
            </a:r>
          </a:p>
          <a:p>
            <a:r>
              <a:rPr lang="ru-RU" dirty="0" smtClean="0"/>
              <a:t>Стр. 176, №1122</a:t>
            </a:r>
          </a:p>
          <a:p>
            <a:r>
              <a:rPr lang="ru-RU" dirty="0" smtClean="0"/>
              <a:t>Стр. 176, №1127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214313" y="357188"/>
            <a:ext cx="8715375" cy="4929200"/>
          </a:xfrm>
          <a:prstGeom prst="rect">
            <a:avLst/>
          </a:prstGeom>
          <a:solidFill>
            <a:srgbClr val="003300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rgbClr val="B2B2B2">
                <a:alpha val="8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</a:rPr>
              <a:t>К л а с </a:t>
            </a:r>
            <a:r>
              <a:rPr lang="ru-RU" sz="2800" b="1" i="1" dirty="0" err="1">
                <a:solidFill>
                  <a:schemeClr val="bg1"/>
                </a:solidFill>
                <a:latin typeface="Times New Roman" pitchFamily="18" charset="0"/>
              </a:rPr>
              <a:t>с</a:t>
            </a: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800" b="1" i="1" dirty="0" err="1">
                <a:solidFill>
                  <a:schemeClr val="bg1"/>
                </a:solidFill>
                <a:latin typeface="Times New Roman" pitchFamily="18" charset="0"/>
              </a:rPr>
              <a:t>н</a:t>
            </a: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</a:rPr>
              <a:t> а я    </a:t>
            </a:r>
            <a:r>
              <a:rPr lang="ru-RU" sz="2800" b="1" i="1" dirty="0" err="1">
                <a:solidFill>
                  <a:schemeClr val="bg1"/>
                </a:solidFill>
                <a:latin typeface="Times New Roman" pitchFamily="18" charset="0"/>
              </a:rPr>
              <a:t>р</a:t>
            </a: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</a:rPr>
              <a:t> а б о т а.                          </a:t>
            </a:r>
            <a:fld id="{D1ED0D53-C71C-4ED1-82C3-CC0A4F67883F}" type="datetime1"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pPr>
                <a:defRPr/>
              </a:pPr>
              <a:t>21.03.2013</a:t>
            </a:fld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sz="4800" b="1" i="1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ru-RU" sz="4800" b="1" i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4400" b="1" i="1" dirty="0">
                <a:solidFill>
                  <a:schemeClr val="bg1"/>
                </a:solidFill>
                <a:latin typeface="Times New Roman" pitchFamily="18" charset="0"/>
              </a:rPr>
              <a:t>Сложение и вычитание </a:t>
            </a: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</a:rPr>
              <a:t>смешанных чисел.</a:t>
            </a:r>
            <a:endParaRPr lang="ru-RU" sz="4400" b="1" i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>
                                            <p:txEl>
                                              <p:charRg st="12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8180">
                                            <p:txEl>
                                              <p:charRg st="12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8180">
                                            <p:txEl>
                                              <p:charRg st="12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8180">
                                            <p:txEl>
                                              <p:charRg st="12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8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8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8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>
                                            <p:txEl>
                                              <p:charRg st="7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8180">
                                            <p:txEl>
                                              <p:charRg st="7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8180">
                                            <p:txEl>
                                              <p:charRg st="7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78180">
                                            <p:txEl>
                                              <p:charRg st="72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8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6745307" cy="668319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-211"/>
              </a:avLst>
            </a:prstTxWarp>
          </a:bodyPr>
          <a:lstStyle/>
          <a:p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33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Графический диктант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33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0" y="928670"/>
            <a:ext cx="3960812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u="sng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Вариант № 1</a:t>
            </a:r>
            <a:endParaRPr lang="ru-RU" sz="2000" dirty="0">
              <a:solidFill>
                <a:srgbClr val="003300"/>
              </a:solidFill>
            </a:endParaRPr>
          </a:p>
        </p:txBody>
      </p:sp>
      <p:sp>
        <p:nvSpPr>
          <p:cNvPr id="92" name="Text Box 10"/>
          <p:cNvSpPr txBox="1">
            <a:spLocks noChangeArrowheads="1"/>
          </p:cNvSpPr>
          <p:nvPr/>
        </p:nvSpPr>
        <p:spPr bwMode="auto">
          <a:xfrm>
            <a:off x="4214810" y="928670"/>
            <a:ext cx="3960812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u="sng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Вариант № 2</a:t>
            </a:r>
            <a:endParaRPr lang="ru-RU" sz="2000" dirty="0">
              <a:solidFill>
                <a:srgbClr val="003300"/>
              </a:solidFill>
            </a:endParaRPr>
          </a:p>
        </p:txBody>
      </p:sp>
      <p:graphicFrame>
        <p:nvGraphicFramePr>
          <p:cNvPr id="95" name="Объект 94"/>
          <p:cNvGraphicFramePr>
            <a:graphicFrameLocks noChangeAspect="1"/>
          </p:cNvGraphicFramePr>
          <p:nvPr/>
        </p:nvGraphicFramePr>
        <p:xfrm>
          <a:off x="571472" y="1214422"/>
          <a:ext cx="2928958" cy="5149816"/>
        </p:xfrm>
        <a:graphic>
          <a:graphicData uri="http://schemas.openxmlformats.org/presentationml/2006/ole">
            <p:oleObj spid="_x0000_s36867" name="Формула" r:id="rId3" imgW="1155600" imgH="2031840" progId="Equation.3">
              <p:embed/>
            </p:oleObj>
          </a:graphicData>
        </a:graphic>
      </p:graphicFrame>
      <p:graphicFrame>
        <p:nvGraphicFramePr>
          <p:cNvPr id="96" name="Объект 95"/>
          <p:cNvGraphicFramePr>
            <a:graphicFrameLocks noChangeAspect="1"/>
          </p:cNvGraphicFramePr>
          <p:nvPr/>
        </p:nvGraphicFramePr>
        <p:xfrm>
          <a:off x="4949825" y="1198563"/>
          <a:ext cx="2479695" cy="5185091"/>
        </p:xfrm>
        <a:graphic>
          <a:graphicData uri="http://schemas.openxmlformats.org/presentationml/2006/ole">
            <p:oleObj spid="_x0000_s36868" name="Формула" r:id="rId4" imgW="977760" imgH="2044440" progId="Equation.3">
              <p:embed/>
            </p:oleObj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785786" y="6396335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_ /\_/\_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240695" y="6396335"/>
            <a:ext cx="1598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/\_/\_ _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8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6888162" cy="8112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33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Решение примеров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33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92" name="Объект 91"/>
          <p:cNvGraphicFramePr>
            <a:graphicFrameLocks noChangeAspect="1"/>
          </p:cNvGraphicFramePr>
          <p:nvPr/>
        </p:nvGraphicFramePr>
        <p:xfrm>
          <a:off x="285720" y="1000108"/>
          <a:ext cx="4530010" cy="1571636"/>
        </p:xfrm>
        <a:graphic>
          <a:graphicData uri="http://schemas.openxmlformats.org/presentationml/2006/ole">
            <p:oleObj spid="_x0000_s14428" name="Формула" r:id="rId3" imgW="1244520" imgH="431640" progId="Equation.3">
              <p:embed/>
            </p:oleObj>
          </a:graphicData>
        </a:graphic>
      </p:graphicFrame>
      <p:graphicFrame>
        <p:nvGraphicFramePr>
          <p:cNvPr id="94" name="Объект 93"/>
          <p:cNvGraphicFramePr>
            <a:graphicFrameLocks noChangeAspect="1"/>
          </p:cNvGraphicFramePr>
          <p:nvPr/>
        </p:nvGraphicFramePr>
        <p:xfrm>
          <a:off x="101600" y="2643188"/>
          <a:ext cx="2728913" cy="1433512"/>
        </p:xfrm>
        <a:graphic>
          <a:graphicData uri="http://schemas.openxmlformats.org/presentationml/2006/ole">
            <p:oleObj spid="_x0000_s14429" name="Формула" r:id="rId4" imgW="749160" imgH="393480" progId="Equation.3">
              <p:embed/>
            </p:oleObj>
          </a:graphicData>
        </a:graphic>
      </p:graphicFrame>
      <p:graphicFrame>
        <p:nvGraphicFramePr>
          <p:cNvPr id="95" name="Объект 94"/>
          <p:cNvGraphicFramePr>
            <a:graphicFrameLocks noChangeAspect="1"/>
          </p:cNvGraphicFramePr>
          <p:nvPr/>
        </p:nvGraphicFramePr>
        <p:xfrm>
          <a:off x="357158" y="4357694"/>
          <a:ext cx="2959100" cy="1431925"/>
        </p:xfrm>
        <a:graphic>
          <a:graphicData uri="http://schemas.openxmlformats.org/presentationml/2006/ole">
            <p:oleObj spid="_x0000_s14430" name="Формула" r:id="rId5" imgW="812520" imgH="393480" progId="Equation.3">
              <p:embed/>
            </p:oleObj>
          </a:graphicData>
        </a:graphic>
      </p:graphicFrame>
      <p:graphicFrame>
        <p:nvGraphicFramePr>
          <p:cNvPr id="14431" name="Object 95"/>
          <p:cNvGraphicFramePr>
            <a:graphicFrameLocks noChangeAspect="1"/>
          </p:cNvGraphicFramePr>
          <p:nvPr/>
        </p:nvGraphicFramePr>
        <p:xfrm>
          <a:off x="2714612" y="2643182"/>
          <a:ext cx="1500198" cy="1473596"/>
        </p:xfrm>
        <a:graphic>
          <a:graphicData uri="http://schemas.openxmlformats.org/presentationml/2006/ole">
            <p:oleObj spid="_x0000_s14431" name="Формула" r:id="rId6" imgW="419040" imgH="393480" progId="Equation.3">
              <p:embed/>
            </p:oleObj>
          </a:graphicData>
        </a:graphic>
      </p:graphicFrame>
      <p:graphicFrame>
        <p:nvGraphicFramePr>
          <p:cNvPr id="14432" name="Object 96"/>
          <p:cNvGraphicFramePr>
            <a:graphicFrameLocks noChangeAspect="1"/>
          </p:cNvGraphicFramePr>
          <p:nvPr/>
        </p:nvGraphicFramePr>
        <p:xfrm>
          <a:off x="4143372" y="2643182"/>
          <a:ext cx="1074744" cy="1448568"/>
        </p:xfrm>
        <a:graphic>
          <a:graphicData uri="http://schemas.openxmlformats.org/presentationml/2006/ole">
            <p:oleObj spid="_x0000_s14432" name="Формула" r:id="rId7" imgW="291960" imgH="393480" progId="Equation.3">
              <p:embed/>
            </p:oleObj>
          </a:graphicData>
        </a:graphic>
      </p:graphicFrame>
      <p:graphicFrame>
        <p:nvGraphicFramePr>
          <p:cNvPr id="97" name="Object 95"/>
          <p:cNvGraphicFramePr>
            <a:graphicFrameLocks noChangeAspect="1"/>
          </p:cNvGraphicFramePr>
          <p:nvPr/>
        </p:nvGraphicFramePr>
        <p:xfrm>
          <a:off x="3460750" y="4357688"/>
          <a:ext cx="863600" cy="1473200"/>
        </p:xfrm>
        <a:graphic>
          <a:graphicData uri="http://schemas.openxmlformats.org/presentationml/2006/ole">
            <p:oleObj spid="_x0000_s14433" name="Формула" r:id="rId8" imgW="241200" imgH="393480" progId="Equation.3">
              <p:embed/>
            </p:oleObj>
          </a:graphicData>
        </a:graphic>
      </p:graphicFrame>
      <p:graphicFrame>
        <p:nvGraphicFramePr>
          <p:cNvPr id="98" name="Object 95"/>
          <p:cNvGraphicFramePr>
            <a:graphicFrameLocks noChangeAspect="1"/>
          </p:cNvGraphicFramePr>
          <p:nvPr/>
        </p:nvGraphicFramePr>
        <p:xfrm>
          <a:off x="4714876" y="1142984"/>
          <a:ext cx="863600" cy="1473200"/>
        </p:xfrm>
        <a:graphic>
          <a:graphicData uri="http://schemas.openxmlformats.org/presentationml/2006/ole">
            <p:oleObj spid="_x0000_s14434" name="Формула" r:id="rId9" imgW="241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8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6888162" cy="8112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33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Решение примеров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33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92" name="Объект 91"/>
          <p:cNvGraphicFramePr>
            <a:graphicFrameLocks noChangeAspect="1"/>
          </p:cNvGraphicFramePr>
          <p:nvPr/>
        </p:nvGraphicFramePr>
        <p:xfrm>
          <a:off x="239713" y="1000125"/>
          <a:ext cx="4622800" cy="1571625"/>
        </p:xfrm>
        <a:graphic>
          <a:graphicData uri="http://schemas.openxmlformats.org/presentationml/2006/ole">
            <p:oleObj spid="_x0000_s37890" name="Формула" r:id="rId3" imgW="1269720" imgH="431640" progId="Equation.3">
              <p:embed/>
            </p:oleObj>
          </a:graphicData>
        </a:graphic>
      </p:graphicFrame>
      <p:graphicFrame>
        <p:nvGraphicFramePr>
          <p:cNvPr id="94" name="Объект 93"/>
          <p:cNvGraphicFramePr>
            <a:graphicFrameLocks noChangeAspect="1"/>
          </p:cNvGraphicFramePr>
          <p:nvPr/>
        </p:nvGraphicFramePr>
        <p:xfrm>
          <a:off x="171450" y="2643188"/>
          <a:ext cx="2589213" cy="1433512"/>
        </p:xfrm>
        <a:graphic>
          <a:graphicData uri="http://schemas.openxmlformats.org/presentationml/2006/ole">
            <p:oleObj spid="_x0000_s37891" name="Формула" r:id="rId4" imgW="711000" imgH="393480" progId="Equation.3">
              <p:embed/>
            </p:oleObj>
          </a:graphicData>
        </a:graphic>
      </p:graphicFrame>
      <p:graphicFrame>
        <p:nvGraphicFramePr>
          <p:cNvPr id="95" name="Объект 94"/>
          <p:cNvGraphicFramePr>
            <a:graphicFrameLocks noChangeAspect="1"/>
          </p:cNvGraphicFramePr>
          <p:nvPr/>
        </p:nvGraphicFramePr>
        <p:xfrm>
          <a:off x="173038" y="4357688"/>
          <a:ext cx="3328987" cy="1431925"/>
        </p:xfrm>
        <a:graphic>
          <a:graphicData uri="http://schemas.openxmlformats.org/presentationml/2006/ole">
            <p:oleObj spid="_x0000_s37892" name="Формула" r:id="rId5" imgW="914400" imgH="393480" progId="Equation.3">
              <p:embed/>
            </p:oleObj>
          </a:graphicData>
        </a:graphic>
      </p:graphicFrame>
      <p:graphicFrame>
        <p:nvGraphicFramePr>
          <p:cNvPr id="14431" name="Object 95"/>
          <p:cNvGraphicFramePr>
            <a:graphicFrameLocks noChangeAspect="1"/>
          </p:cNvGraphicFramePr>
          <p:nvPr/>
        </p:nvGraphicFramePr>
        <p:xfrm>
          <a:off x="2643174" y="2643182"/>
          <a:ext cx="2817812" cy="1473200"/>
        </p:xfrm>
        <a:graphic>
          <a:graphicData uri="http://schemas.openxmlformats.org/presentationml/2006/ole">
            <p:oleObj spid="_x0000_s37893" name="Формула" r:id="rId6" imgW="787320" imgH="393480" progId="Equation.3">
              <p:embed/>
            </p:oleObj>
          </a:graphicData>
        </a:graphic>
      </p:graphicFrame>
      <p:graphicFrame>
        <p:nvGraphicFramePr>
          <p:cNvPr id="14432" name="Object 96"/>
          <p:cNvGraphicFramePr>
            <a:graphicFrameLocks noChangeAspect="1"/>
          </p:cNvGraphicFramePr>
          <p:nvPr/>
        </p:nvGraphicFramePr>
        <p:xfrm>
          <a:off x="5429256" y="2643182"/>
          <a:ext cx="1216025" cy="1447800"/>
        </p:xfrm>
        <a:graphic>
          <a:graphicData uri="http://schemas.openxmlformats.org/presentationml/2006/ole">
            <p:oleObj spid="_x0000_s37894" name="Формула" r:id="rId7" imgW="330120" imgH="393480" progId="Equation.3">
              <p:embed/>
            </p:oleObj>
          </a:graphicData>
        </a:graphic>
      </p:graphicFrame>
      <p:graphicFrame>
        <p:nvGraphicFramePr>
          <p:cNvPr id="97" name="Object 95"/>
          <p:cNvGraphicFramePr>
            <a:graphicFrameLocks noChangeAspect="1"/>
          </p:cNvGraphicFramePr>
          <p:nvPr/>
        </p:nvGraphicFramePr>
        <p:xfrm>
          <a:off x="4786314" y="4500570"/>
          <a:ext cx="1181100" cy="1473200"/>
        </p:xfrm>
        <a:graphic>
          <a:graphicData uri="http://schemas.openxmlformats.org/presentationml/2006/ole">
            <p:oleObj spid="_x0000_s37895" name="Формула" r:id="rId8" imgW="330120" imgH="393480" progId="Equation.3">
              <p:embed/>
            </p:oleObj>
          </a:graphicData>
        </a:graphic>
      </p:graphicFrame>
      <p:graphicFrame>
        <p:nvGraphicFramePr>
          <p:cNvPr id="98" name="Object 95"/>
          <p:cNvGraphicFramePr>
            <a:graphicFrameLocks noChangeAspect="1"/>
          </p:cNvGraphicFramePr>
          <p:nvPr/>
        </p:nvGraphicFramePr>
        <p:xfrm>
          <a:off x="4714876" y="1000108"/>
          <a:ext cx="1182688" cy="1473200"/>
        </p:xfrm>
        <a:graphic>
          <a:graphicData uri="http://schemas.openxmlformats.org/presentationml/2006/ole">
            <p:oleObj spid="_x0000_s37896" name="Формула" r:id="rId9" imgW="330120" imgH="393480" progId="Equation.3">
              <p:embed/>
            </p:oleObj>
          </a:graphicData>
        </a:graphic>
      </p:graphicFrame>
      <p:graphicFrame>
        <p:nvGraphicFramePr>
          <p:cNvPr id="10" name="Object 95"/>
          <p:cNvGraphicFramePr>
            <a:graphicFrameLocks noChangeAspect="1"/>
          </p:cNvGraphicFramePr>
          <p:nvPr/>
        </p:nvGraphicFramePr>
        <p:xfrm>
          <a:off x="3357554" y="4429132"/>
          <a:ext cx="1498600" cy="1473200"/>
        </p:xfrm>
        <a:graphic>
          <a:graphicData uri="http://schemas.openxmlformats.org/presentationml/2006/ole">
            <p:oleObj spid="_x0000_s37897" name="Формула" r:id="rId10" imgW="419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8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6888162" cy="8112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33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Решение примеров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33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92" name="Объект 91"/>
          <p:cNvGraphicFramePr>
            <a:graphicFrameLocks noChangeAspect="1"/>
          </p:cNvGraphicFramePr>
          <p:nvPr/>
        </p:nvGraphicFramePr>
        <p:xfrm>
          <a:off x="147638" y="1000125"/>
          <a:ext cx="4808537" cy="1571625"/>
        </p:xfrm>
        <a:graphic>
          <a:graphicData uri="http://schemas.openxmlformats.org/presentationml/2006/ole">
            <p:oleObj spid="_x0000_s57346" name="Формула" r:id="rId3" imgW="1320480" imgH="431640" progId="Equation.3">
              <p:embed/>
            </p:oleObj>
          </a:graphicData>
        </a:graphic>
      </p:graphicFrame>
      <p:graphicFrame>
        <p:nvGraphicFramePr>
          <p:cNvPr id="94" name="Объект 93"/>
          <p:cNvGraphicFramePr>
            <a:graphicFrameLocks noChangeAspect="1"/>
          </p:cNvGraphicFramePr>
          <p:nvPr/>
        </p:nvGraphicFramePr>
        <p:xfrm>
          <a:off x="33338" y="2643188"/>
          <a:ext cx="2865437" cy="1433512"/>
        </p:xfrm>
        <a:graphic>
          <a:graphicData uri="http://schemas.openxmlformats.org/presentationml/2006/ole">
            <p:oleObj spid="_x0000_s57347" name="Формула" r:id="rId4" imgW="787320" imgH="393480" progId="Equation.3">
              <p:embed/>
            </p:oleObj>
          </a:graphicData>
        </a:graphic>
      </p:graphicFrame>
      <p:graphicFrame>
        <p:nvGraphicFramePr>
          <p:cNvPr id="95" name="Объект 94"/>
          <p:cNvGraphicFramePr>
            <a:graphicFrameLocks noChangeAspect="1"/>
          </p:cNvGraphicFramePr>
          <p:nvPr/>
        </p:nvGraphicFramePr>
        <p:xfrm>
          <a:off x="0" y="4357694"/>
          <a:ext cx="3144838" cy="1431925"/>
        </p:xfrm>
        <a:graphic>
          <a:graphicData uri="http://schemas.openxmlformats.org/presentationml/2006/ole">
            <p:oleObj spid="_x0000_s57348" name="Формула" r:id="rId5" imgW="863280" imgH="393480" progId="Equation.3">
              <p:embed/>
            </p:oleObj>
          </a:graphicData>
        </a:graphic>
      </p:graphicFrame>
      <p:graphicFrame>
        <p:nvGraphicFramePr>
          <p:cNvPr id="14431" name="Object 95"/>
          <p:cNvGraphicFramePr>
            <a:graphicFrameLocks noChangeAspect="1"/>
          </p:cNvGraphicFramePr>
          <p:nvPr/>
        </p:nvGraphicFramePr>
        <p:xfrm>
          <a:off x="2857488" y="2643182"/>
          <a:ext cx="1500188" cy="1473200"/>
        </p:xfrm>
        <a:graphic>
          <a:graphicData uri="http://schemas.openxmlformats.org/presentationml/2006/ole">
            <p:oleObj spid="_x0000_s57349" name="Формула" r:id="rId6" imgW="419040" imgH="393480" progId="Equation.3">
              <p:embed/>
            </p:oleObj>
          </a:graphicData>
        </a:graphic>
      </p:graphicFrame>
      <p:graphicFrame>
        <p:nvGraphicFramePr>
          <p:cNvPr id="14432" name="Object 96"/>
          <p:cNvGraphicFramePr>
            <a:graphicFrameLocks noChangeAspect="1"/>
          </p:cNvGraphicFramePr>
          <p:nvPr/>
        </p:nvGraphicFramePr>
        <p:xfrm>
          <a:off x="4356100" y="2643188"/>
          <a:ext cx="1076325" cy="1447800"/>
        </p:xfrm>
        <a:graphic>
          <a:graphicData uri="http://schemas.openxmlformats.org/presentationml/2006/ole">
            <p:oleObj spid="_x0000_s57350" name="Формула" r:id="rId7" imgW="291960" imgH="393480" progId="Equation.3">
              <p:embed/>
            </p:oleObj>
          </a:graphicData>
        </a:graphic>
      </p:graphicFrame>
      <p:graphicFrame>
        <p:nvGraphicFramePr>
          <p:cNvPr id="97" name="Object 95"/>
          <p:cNvGraphicFramePr>
            <a:graphicFrameLocks noChangeAspect="1"/>
          </p:cNvGraphicFramePr>
          <p:nvPr/>
        </p:nvGraphicFramePr>
        <p:xfrm>
          <a:off x="5715008" y="4429132"/>
          <a:ext cx="908050" cy="1473200"/>
        </p:xfrm>
        <a:graphic>
          <a:graphicData uri="http://schemas.openxmlformats.org/presentationml/2006/ole">
            <p:oleObj spid="_x0000_s57351" name="Формула" r:id="rId8" imgW="253800" imgH="393480" progId="Equation.3">
              <p:embed/>
            </p:oleObj>
          </a:graphicData>
        </a:graphic>
      </p:graphicFrame>
      <p:graphicFrame>
        <p:nvGraphicFramePr>
          <p:cNvPr id="98" name="Object 95"/>
          <p:cNvGraphicFramePr>
            <a:graphicFrameLocks noChangeAspect="1"/>
          </p:cNvGraphicFramePr>
          <p:nvPr/>
        </p:nvGraphicFramePr>
        <p:xfrm>
          <a:off x="5137150" y="1000125"/>
          <a:ext cx="909638" cy="1473200"/>
        </p:xfrm>
        <a:graphic>
          <a:graphicData uri="http://schemas.openxmlformats.org/presentationml/2006/ole">
            <p:oleObj spid="_x0000_s57352" name="Формула" r:id="rId9" imgW="253800" imgH="393480" progId="Equation.3">
              <p:embed/>
            </p:oleObj>
          </a:graphicData>
        </a:graphic>
      </p:graphicFrame>
      <p:graphicFrame>
        <p:nvGraphicFramePr>
          <p:cNvPr id="10" name="Object 95"/>
          <p:cNvGraphicFramePr>
            <a:graphicFrameLocks noChangeAspect="1"/>
          </p:cNvGraphicFramePr>
          <p:nvPr/>
        </p:nvGraphicFramePr>
        <p:xfrm>
          <a:off x="3071802" y="4357694"/>
          <a:ext cx="2679700" cy="1473200"/>
        </p:xfrm>
        <a:graphic>
          <a:graphicData uri="http://schemas.openxmlformats.org/presentationml/2006/ole">
            <p:oleObj spid="_x0000_s57353" name="Формула" r:id="rId10" imgW="749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8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6888162" cy="8112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33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Решение уравнений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33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92" name="Объект 91"/>
          <p:cNvGraphicFramePr>
            <a:graphicFrameLocks noChangeAspect="1"/>
          </p:cNvGraphicFramePr>
          <p:nvPr/>
        </p:nvGraphicFramePr>
        <p:xfrm>
          <a:off x="563563" y="1068388"/>
          <a:ext cx="3978275" cy="1433512"/>
        </p:xfrm>
        <a:graphic>
          <a:graphicData uri="http://schemas.openxmlformats.org/presentationml/2006/ole">
            <p:oleObj spid="_x0000_s58370" name="Формула" r:id="rId3" imgW="1091880" imgH="393480" progId="Equation.3">
              <p:embed/>
            </p:oleObj>
          </a:graphicData>
        </a:graphic>
      </p:graphicFrame>
      <p:graphicFrame>
        <p:nvGraphicFramePr>
          <p:cNvPr id="94" name="Объект 93"/>
          <p:cNvGraphicFramePr>
            <a:graphicFrameLocks noChangeAspect="1"/>
          </p:cNvGraphicFramePr>
          <p:nvPr/>
        </p:nvGraphicFramePr>
        <p:xfrm>
          <a:off x="500034" y="2714620"/>
          <a:ext cx="3697287" cy="1433513"/>
        </p:xfrm>
        <a:graphic>
          <a:graphicData uri="http://schemas.openxmlformats.org/presentationml/2006/ole">
            <p:oleObj spid="_x0000_s58371" name="Формула" r:id="rId4" imgW="1015920" imgH="393480" progId="Equation.3">
              <p:embed/>
            </p:oleObj>
          </a:graphicData>
        </a:graphic>
      </p:graphicFrame>
      <p:graphicFrame>
        <p:nvGraphicFramePr>
          <p:cNvPr id="95" name="Объект 94"/>
          <p:cNvGraphicFramePr>
            <a:graphicFrameLocks noChangeAspect="1"/>
          </p:cNvGraphicFramePr>
          <p:nvPr/>
        </p:nvGraphicFramePr>
        <p:xfrm>
          <a:off x="642910" y="4286256"/>
          <a:ext cx="2081212" cy="1431925"/>
        </p:xfrm>
        <a:graphic>
          <a:graphicData uri="http://schemas.openxmlformats.org/presentationml/2006/ole">
            <p:oleObj spid="_x0000_s58372" name="Формула" r:id="rId5" imgW="571320" imgH="393480" progId="Equation.3">
              <p:embed/>
            </p:oleObj>
          </a:graphicData>
        </a:graphic>
      </p:graphicFrame>
      <p:graphicFrame>
        <p:nvGraphicFramePr>
          <p:cNvPr id="58378" name="Object 10"/>
          <p:cNvGraphicFramePr>
            <a:graphicFrameLocks noChangeAspect="1"/>
          </p:cNvGraphicFramePr>
          <p:nvPr/>
        </p:nvGraphicFramePr>
        <p:xfrm>
          <a:off x="4071934" y="2857496"/>
          <a:ext cx="2463610" cy="1339858"/>
        </p:xfrm>
        <a:graphic>
          <a:graphicData uri="http://schemas.openxmlformats.org/presentationml/2006/ole">
            <p:oleObj spid="_x0000_s58378" name="Формула" r:id="rId6" imgW="723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2">
      <a:dk1>
        <a:srgbClr val="000000"/>
      </a:dk1>
      <a:lt1>
        <a:srgbClr val="FFFFFF"/>
      </a:lt1>
      <a:dk2>
        <a:srgbClr val="000000"/>
      </a:dk2>
      <a:lt2>
        <a:srgbClr val="99CCFF"/>
      </a:lt2>
      <a:accent1>
        <a:srgbClr val="CCCCFF"/>
      </a:accent1>
      <a:accent2>
        <a:srgbClr val="000066"/>
      </a:accent2>
      <a:accent3>
        <a:srgbClr val="FFFFFF"/>
      </a:accent3>
      <a:accent4>
        <a:srgbClr val="000000"/>
      </a:accent4>
      <a:accent5>
        <a:srgbClr val="E2E2FF"/>
      </a:accent5>
      <a:accent6>
        <a:srgbClr val="00005C"/>
      </a:accent6>
      <a:hlink>
        <a:srgbClr val="00B200"/>
      </a:hlink>
      <a:folHlink>
        <a:srgbClr val="CCFF33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1298</TotalTime>
  <Words>357</Words>
  <Application>Microsoft Office PowerPoint</Application>
  <PresentationFormat>Экран (4:3)</PresentationFormat>
  <Paragraphs>155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Пастель</vt:lpstr>
      <vt:lpstr>Формула</vt:lpstr>
      <vt:lpstr>Сложение и вычитание  смешанных чисел.    урок математики, 5 класс </vt:lpstr>
      <vt:lpstr>Слайд 2</vt:lpstr>
      <vt:lpstr>Устная работа по учебнику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Итак,</vt:lpstr>
      <vt:lpstr>Домашнее задание: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Дима</cp:lastModifiedBy>
  <cp:revision>120</cp:revision>
  <dcterms:created xsi:type="dcterms:W3CDTF">2006-11-20T17:48:50Z</dcterms:created>
  <dcterms:modified xsi:type="dcterms:W3CDTF">2013-03-21T10:37:09Z</dcterms:modified>
</cp:coreProperties>
</file>