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sldIdLst>
    <p:sldId id="256" r:id="rId2"/>
    <p:sldId id="258" r:id="rId3"/>
    <p:sldId id="257" r:id="rId4"/>
    <p:sldId id="259" r:id="rId5"/>
    <p:sldId id="264" r:id="rId6"/>
    <p:sldId id="260" r:id="rId7"/>
    <p:sldId id="261" r:id="rId8"/>
    <p:sldId id="262" r:id="rId9"/>
    <p:sldId id="265" r:id="rId10"/>
    <p:sldId id="263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Средний стиль 4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22838BEF-8BB2-4498-84A7-C5851F593DF1}" styleName="Средний стиль 4 -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8A107856-5554-42FB-B03E-39F5DBC370BA}" styleName="Средний стиль 4 - акцент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1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E47B471-C27C-4C15-9885-544FA3C1ED25}" type="datetimeFigureOut">
              <a:rPr lang="ru-RU" smtClean="0"/>
              <a:t>17.03.2013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6F31F8E-BDC7-4ED0-A4F5-A75123FE4F4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F31F8E-BDC7-4ED0-A4F5-A75123FE4F40}" type="slidenum">
              <a:rPr lang="ru-RU" smtClean="0"/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4E5FEDE8-F8EB-4C18-9A3D-246542546365}" type="datetimeFigureOut">
              <a:rPr lang="ru-RU" smtClean="0"/>
              <a:pPr/>
              <a:t>17.03.2013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6F18F80B-EF1E-45A7-B6AF-2374E48CD80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FEDE8-F8EB-4C18-9A3D-246542546365}" type="datetimeFigureOut">
              <a:rPr lang="ru-RU" smtClean="0"/>
              <a:pPr/>
              <a:t>17.03.2013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18F80B-EF1E-45A7-B6AF-2374E48CD80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FEDE8-F8EB-4C18-9A3D-246542546365}" type="datetimeFigureOut">
              <a:rPr lang="ru-RU" smtClean="0"/>
              <a:pPr/>
              <a:t>17.03.2013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18F80B-EF1E-45A7-B6AF-2374E48CD80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4E5FEDE8-F8EB-4C18-9A3D-246542546365}" type="datetimeFigureOut">
              <a:rPr lang="ru-RU" smtClean="0"/>
              <a:pPr/>
              <a:t>17.03.2013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18F80B-EF1E-45A7-B6AF-2374E48CD80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4E5FEDE8-F8EB-4C18-9A3D-246542546365}" type="datetimeFigureOut">
              <a:rPr lang="ru-RU" smtClean="0"/>
              <a:pPr/>
              <a:t>17.03.2013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6F18F80B-EF1E-45A7-B6AF-2374E48CD801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4E5FEDE8-F8EB-4C18-9A3D-246542546365}" type="datetimeFigureOut">
              <a:rPr lang="ru-RU" smtClean="0"/>
              <a:pPr/>
              <a:t>17.03.2013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6F18F80B-EF1E-45A7-B6AF-2374E48CD80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4E5FEDE8-F8EB-4C18-9A3D-246542546365}" type="datetimeFigureOut">
              <a:rPr lang="ru-RU" smtClean="0"/>
              <a:pPr/>
              <a:t>17.03.2013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6F18F80B-EF1E-45A7-B6AF-2374E48CD80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FEDE8-F8EB-4C18-9A3D-246542546365}" type="datetimeFigureOut">
              <a:rPr lang="ru-RU" smtClean="0"/>
              <a:pPr/>
              <a:t>17.03.2013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18F80B-EF1E-45A7-B6AF-2374E48CD80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4E5FEDE8-F8EB-4C18-9A3D-246542546365}" type="datetimeFigureOut">
              <a:rPr lang="ru-RU" smtClean="0"/>
              <a:pPr/>
              <a:t>17.03.2013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6F18F80B-EF1E-45A7-B6AF-2374E48CD80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4E5FEDE8-F8EB-4C18-9A3D-246542546365}" type="datetimeFigureOut">
              <a:rPr lang="ru-RU" smtClean="0"/>
              <a:pPr/>
              <a:t>17.03.2013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6F18F80B-EF1E-45A7-B6AF-2374E48CD80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4E5FEDE8-F8EB-4C18-9A3D-246542546365}" type="datetimeFigureOut">
              <a:rPr lang="ru-RU" smtClean="0"/>
              <a:pPr/>
              <a:t>17.03.2013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6F18F80B-EF1E-45A7-B6AF-2374E48CD80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4E5FEDE8-F8EB-4C18-9A3D-246542546365}" type="datetimeFigureOut">
              <a:rPr lang="ru-RU" smtClean="0"/>
              <a:pPr/>
              <a:t>17.03.2013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6F18F80B-EF1E-45A7-B6AF-2374E48CD80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042"/>
            <a:ext cx="8229600" cy="917596"/>
          </a:xfrm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   </a:t>
            </a:r>
            <a:r>
              <a:rPr lang="ru-RU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Усть-Мосихинская</a:t>
            </a:r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СОШ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00034" y="1857364"/>
            <a:ext cx="8186766" cy="1357322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77500" lnSpcReduction="20000"/>
          </a:bodyPr>
          <a:lstStyle/>
          <a:p>
            <a:pPr algn="ctr">
              <a:buNone/>
            </a:pPr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 </a:t>
            </a:r>
            <a:r>
              <a:rPr lang="ru-RU" sz="35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bg2">
                    <a:lumMod val="7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Проект на тему: </a:t>
            </a:r>
            <a:r>
              <a:rPr lang="ru-RU" sz="47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bg2">
                    <a:lumMod val="7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Статистические </a:t>
            </a:r>
            <a:endParaRPr lang="ru-RU" sz="3500" b="1" dirty="0" smtClean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bg2">
                  <a:lumMod val="75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  <a:p>
            <a:pPr algn="ctr">
              <a:buNone/>
            </a:pPr>
            <a:r>
              <a:rPr lang="ru-RU" sz="3500" b="1" cap="all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bg2">
                    <a:lumMod val="7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 характеристики.</a:t>
            </a:r>
            <a:endParaRPr lang="ru-RU" sz="35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chemeClr val="bg2">
                  <a:lumMod val="75000"/>
                </a:schemeClr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>
              <a:buNone/>
            </a:pP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105400" y="3714752"/>
            <a:ext cx="4038600" cy="2382823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Проект составила:</a:t>
            </a:r>
          </a:p>
          <a:p>
            <a:pPr>
              <a:buNone/>
            </a:pPr>
            <a:r>
              <a:rPr lang="ru-RU" sz="2800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Горковенко</a:t>
            </a:r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Оля.</a:t>
            </a:r>
          </a:p>
          <a:p>
            <a:pPr>
              <a:buNone/>
            </a:pPr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Преподаватель:</a:t>
            </a:r>
          </a:p>
          <a:p>
            <a:pPr>
              <a:buNone/>
            </a:pPr>
            <a:r>
              <a:rPr lang="ru-RU" sz="2800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Новосёлова.Е.А</a:t>
            </a:r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.</a:t>
            </a:r>
            <a:endParaRPr lang="ru-RU" sz="28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714744" y="6286520"/>
            <a:ext cx="10268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2012 год</a:t>
            </a:r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214290"/>
            <a:ext cx="8229600" cy="5072098"/>
          </a:xfrm>
        </p:spPr>
        <p:txBody>
          <a:bodyPr>
            <a:normAutofit fontScale="92500"/>
          </a:bodyPr>
          <a:lstStyle/>
          <a:p>
            <a:pPr>
              <a:buNone/>
            </a:pPr>
            <a:endParaRPr lang="ru-RU" dirty="0" smtClean="0"/>
          </a:p>
          <a:p>
            <a:pPr algn="ctr">
              <a:buNone/>
            </a:pPr>
            <a:r>
              <a:rPr lang="ru-RU" sz="4000" b="1" i="1" dirty="0" smtClean="0">
                <a:solidFill>
                  <a:srgbClr val="7030A0"/>
                </a:solidFill>
              </a:rPr>
              <a:t>Спасибо тем, кто нас ведёт к познанью,</a:t>
            </a:r>
          </a:p>
          <a:p>
            <a:pPr algn="ctr">
              <a:buNone/>
            </a:pPr>
            <a:r>
              <a:rPr lang="ru-RU" sz="4000" b="1" i="1" dirty="0" smtClean="0">
                <a:solidFill>
                  <a:srgbClr val="7030A0"/>
                </a:solidFill>
              </a:rPr>
              <a:t>Кто выбрал путь нелёгкий из дорог.</a:t>
            </a:r>
          </a:p>
          <a:p>
            <a:pPr algn="ctr">
              <a:buNone/>
            </a:pPr>
            <a:r>
              <a:rPr lang="ru-RU" sz="4000" b="1" i="1" dirty="0" smtClean="0">
                <a:solidFill>
                  <a:srgbClr val="7030A0"/>
                </a:solidFill>
              </a:rPr>
              <a:t>Спасибо тем, кто гордо носит званье:</a:t>
            </a:r>
          </a:p>
          <a:p>
            <a:pPr algn="ctr">
              <a:buNone/>
            </a:pPr>
            <a:r>
              <a:rPr lang="ru-RU" sz="4000" b="1" i="1" dirty="0" smtClean="0">
                <a:solidFill>
                  <a:srgbClr val="7030A0"/>
                </a:solidFill>
              </a:rPr>
              <a:t>Учитель, воспитатель, педагог.</a:t>
            </a:r>
          </a:p>
          <a:p>
            <a:pPr algn="ctr">
              <a:buNone/>
            </a:pPr>
            <a:endParaRPr lang="ru-RU" dirty="0"/>
          </a:p>
        </p:txBody>
      </p:sp>
      <p:pic>
        <p:nvPicPr>
          <p:cNvPr id="4" name="Рисунок 3" descr="(485x171, 48Kb)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14546" y="5229225"/>
            <a:ext cx="4619625" cy="162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642918"/>
            <a:ext cx="8229600" cy="1399032"/>
          </a:xfrm>
        </p:spPr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Я решила исследовать количество учеников </a:t>
            </a:r>
            <a:r>
              <a:rPr lang="ru-RU" sz="40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Усть-Мосихинской</a:t>
            </a:r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СОШ по классам.</a:t>
            </a:r>
            <a:endParaRPr lang="ru-RU" sz="4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1027" name="Picture 3" descr="C:\Users\Новосёл\Documents\104_PANA\P1040715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214282" y="2714620"/>
            <a:ext cx="4038600" cy="3028950"/>
          </a:xfrm>
          <a:prstGeom prst="rect">
            <a:avLst/>
          </a:prstGeom>
          <a:noFill/>
        </p:spPr>
      </p:pic>
      <p:pic>
        <p:nvPicPr>
          <p:cNvPr id="1028" name="Picture 4" descr="C:\Users\Новосёл\Documents\104_PANA\P1040718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4876" y="3571876"/>
            <a:ext cx="4038600" cy="3028950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500042"/>
          <a:ext cx="8229600" cy="5929352"/>
        </p:xfrm>
        <a:graphic>
          <a:graphicData uri="http://schemas.openxmlformats.org/drawingml/2006/table">
            <a:tbl>
              <a:tblPr firstRow="1" bandRow="1">
                <a:tableStyleId>{8A107856-5554-42FB-B03E-39F5DBC370BA}</a:tableStyleId>
              </a:tblPr>
              <a:tblGrid>
                <a:gridCol w="4114800"/>
                <a:gridCol w="4114800"/>
              </a:tblGrid>
              <a:tr h="539032">
                <a:tc>
                  <a:txBody>
                    <a:bodyPr/>
                    <a:lstStyle/>
                    <a:p>
                      <a:r>
                        <a:rPr lang="ru-RU" sz="2800" b="0" dirty="0" smtClean="0"/>
                        <a:t>1 класс</a:t>
                      </a:r>
                      <a:endParaRPr lang="ru-RU" sz="2800" b="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b="0" dirty="0" smtClean="0"/>
                        <a:t>16 учеников</a:t>
                      </a:r>
                      <a:endParaRPr lang="ru-RU" sz="2800" b="0" i="1" dirty="0"/>
                    </a:p>
                  </a:txBody>
                  <a:tcPr/>
                </a:tc>
              </a:tr>
              <a:tr h="539032"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2 класс</a:t>
                      </a:r>
                      <a:endParaRPr lang="ru-RU" sz="2800" b="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11 учеников</a:t>
                      </a:r>
                      <a:endParaRPr lang="ru-RU" sz="2800" b="0" i="1" dirty="0"/>
                    </a:p>
                  </a:txBody>
                  <a:tcPr/>
                </a:tc>
              </a:tr>
              <a:tr h="539032"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3 класс</a:t>
                      </a:r>
                      <a:endParaRPr lang="ru-RU" sz="2800" b="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22 ученика</a:t>
                      </a:r>
                      <a:endParaRPr lang="ru-RU" sz="2800" b="0" i="1" dirty="0"/>
                    </a:p>
                  </a:txBody>
                  <a:tcPr/>
                </a:tc>
              </a:tr>
              <a:tr h="539032"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4 класс</a:t>
                      </a:r>
                      <a:endParaRPr lang="ru-RU" sz="2800" b="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15</a:t>
                      </a:r>
                      <a:r>
                        <a:rPr lang="ru-RU" sz="2800" baseline="0" dirty="0" smtClean="0"/>
                        <a:t> учеников</a:t>
                      </a:r>
                      <a:endParaRPr lang="ru-RU" sz="2800" b="0" i="1" dirty="0"/>
                    </a:p>
                  </a:txBody>
                  <a:tcPr/>
                </a:tc>
              </a:tr>
              <a:tr h="539032"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5 класс</a:t>
                      </a:r>
                      <a:endParaRPr lang="ru-RU" sz="2800" b="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7</a:t>
                      </a:r>
                      <a:r>
                        <a:rPr lang="ru-RU" sz="2800" baseline="0" dirty="0" smtClean="0"/>
                        <a:t> учеников</a:t>
                      </a:r>
                      <a:endParaRPr lang="ru-RU" sz="2800" b="0" i="1" dirty="0"/>
                    </a:p>
                  </a:txBody>
                  <a:tcPr/>
                </a:tc>
              </a:tr>
              <a:tr h="539032"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6 класс</a:t>
                      </a:r>
                      <a:endParaRPr lang="ru-RU" sz="2800" b="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21 ученик</a:t>
                      </a:r>
                      <a:endParaRPr lang="ru-RU" sz="2800" b="0" i="1" dirty="0"/>
                    </a:p>
                  </a:txBody>
                  <a:tcPr/>
                </a:tc>
              </a:tr>
              <a:tr h="539032"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7 класс</a:t>
                      </a:r>
                      <a:endParaRPr lang="ru-RU" sz="2800" b="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12</a:t>
                      </a:r>
                      <a:r>
                        <a:rPr lang="ru-RU" sz="2800" baseline="0" dirty="0" smtClean="0"/>
                        <a:t> учеников</a:t>
                      </a:r>
                      <a:endParaRPr lang="ru-RU" sz="2800" b="0" i="1" dirty="0"/>
                    </a:p>
                  </a:txBody>
                  <a:tcPr/>
                </a:tc>
              </a:tr>
              <a:tr h="539032"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8 класс</a:t>
                      </a:r>
                      <a:endParaRPr lang="ru-RU" sz="2800" b="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11 учеников</a:t>
                      </a:r>
                      <a:endParaRPr lang="ru-RU" sz="2800" b="0" i="1" dirty="0"/>
                    </a:p>
                  </a:txBody>
                  <a:tcPr/>
                </a:tc>
              </a:tr>
              <a:tr h="539032"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9</a:t>
                      </a:r>
                      <a:r>
                        <a:rPr lang="ru-RU" sz="2800" baseline="0" dirty="0" smtClean="0"/>
                        <a:t> класс</a:t>
                      </a:r>
                      <a:endParaRPr lang="ru-RU" sz="280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15 учеников</a:t>
                      </a:r>
                      <a:endParaRPr lang="ru-RU" sz="2800" i="1" dirty="0"/>
                    </a:p>
                  </a:txBody>
                  <a:tcPr/>
                </a:tc>
              </a:tr>
              <a:tr h="539032"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10 класс</a:t>
                      </a:r>
                      <a:endParaRPr lang="ru-RU" sz="280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9 учеников</a:t>
                      </a:r>
                      <a:endParaRPr lang="ru-RU" sz="2800" i="1" dirty="0"/>
                    </a:p>
                  </a:txBody>
                  <a:tcPr/>
                </a:tc>
              </a:tr>
              <a:tr h="539032"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11 класс</a:t>
                      </a:r>
                      <a:endParaRPr lang="ru-RU" sz="280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10 учеников</a:t>
                      </a:r>
                      <a:endParaRPr lang="ru-RU" sz="2800" i="1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28596" y="357166"/>
            <a:ext cx="8523072" cy="301752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200" b="1" i="1" dirty="0" smtClean="0">
                <a:solidFill>
                  <a:srgbClr val="FF0000"/>
                </a:solidFill>
              </a:rPr>
              <a:t>Средним арифметическим ряда чисел называют </a:t>
            </a:r>
          </a:p>
          <a:p>
            <a:pPr>
              <a:buNone/>
            </a:pPr>
            <a:r>
              <a:rPr lang="ru-RU" sz="3200" b="1" i="1" dirty="0" smtClean="0">
                <a:solidFill>
                  <a:srgbClr val="FF0000"/>
                </a:solidFill>
              </a:rPr>
              <a:t>частное от деления суммы этих чисел на число слагаемых.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357158" y="3427124"/>
            <a:ext cx="8523072" cy="301752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800" dirty="0" err="1" smtClean="0"/>
              <a:t>Ср.а=</a:t>
            </a:r>
            <a:r>
              <a:rPr lang="ru-RU" sz="2800" dirty="0" smtClean="0"/>
              <a:t> </a:t>
            </a:r>
            <a:endParaRPr lang="ru-RU" sz="2800" dirty="0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785918" y="3786190"/>
            <a:ext cx="314327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1714480" y="3429000"/>
            <a:ext cx="459292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/>
              <a:t>16+11+22+15+7+21+12+11+15+9+10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3571868" y="3857628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11</a:t>
            </a:r>
            <a:endParaRPr lang="ru-RU" dirty="0"/>
          </a:p>
        </p:txBody>
      </p:sp>
      <p:cxnSp>
        <p:nvCxnSpPr>
          <p:cNvPr id="12" name="Прямая соединительная линия 11"/>
          <p:cNvCxnSpPr/>
          <p:nvPr/>
        </p:nvCxnSpPr>
        <p:spPr>
          <a:xfrm>
            <a:off x="4857752" y="3786190"/>
            <a:ext cx="1357322" cy="158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6286512" y="3571876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=</a:t>
            </a:r>
            <a:endParaRPr lang="ru-RU" dirty="0"/>
          </a:p>
        </p:txBody>
      </p:sp>
      <p:cxnSp>
        <p:nvCxnSpPr>
          <p:cNvPr id="23" name="Прямая соединительная линия 22"/>
          <p:cNvCxnSpPr/>
          <p:nvPr/>
        </p:nvCxnSpPr>
        <p:spPr>
          <a:xfrm>
            <a:off x="6572264" y="3786190"/>
            <a:ext cx="571504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6572264" y="3429000"/>
            <a:ext cx="5693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149</a:t>
            </a:r>
            <a:endParaRPr lang="ru-RU" dirty="0"/>
          </a:p>
        </p:txBody>
      </p:sp>
      <p:sp>
        <p:nvSpPr>
          <p:cNvPr id="25" name="TextBox 24"/>
          <p:cNvSpPr txBox="1"/>
          <p:nvPr/>
        </p:nvSpPr>
        <p:spPr>
          <a:xfrm>
            <a:off x="6643702" y="3857628"/>
            <a:ext cx="47000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/>
              <a:t>11</a:t>
            </a:r>
            <a:endParaRPr lang="ru-RU" dirty="0"/>
          </a:p>
        </p:txBody>
      </p:sp>
      <p:sp>
        <p:nvSpPr>
          <p:cNvPr id="26" name="TextBox 25"/>
          <p:cNvSpPr txBox="1"/>
          <p:nvPr/>
        </p:nvSpPr>
        <p:spPr>
          <a:xfrm>
            <a:off x="7143768" y="3571876"/>
            <a:ext cx="60946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=</a:t>
            </a:r>
            <a:r>
              <a:rPr lang="ru-RU" sz="2000" dirty="0" smtClean="0"/>
              <a:t>13</a:t>
            </a:r>
            <a:endParaRPr lang="ru-RU" dirty="0"/>
          </a:p>
        </p:txBody>
      </p:sp>
      <p:sp>
        <p:nvSpPr>
          <p:cNvPr id="15" name="TextBox 14"/>
          <p:cNvSpPr txBox="1"/>
          <p:nvPr/>
        </p:nvSpPr>
        <p:spPr>
          <a:xfrm>
            <a:off x="1214414" y="5143512"/>
            <a:ext cx="69733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Вывод:</a:t>
            </a:r>
            <a:r>
              <a:rPr lang="ru-RU" sz="2000" dirty="0" smtClean="0"/>
              <a:t> В среднем в каждом классе по 13 человек.</a:t>
            </a:r>
            <a:endParaRPr lang="ru-RU" sz="2000" dirty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SAM_265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71472" y="357166"/>
            <a:ext cx="8001024" cy="600076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28596" y="290732"/>
            <a:ext cx="8451634" cy="301752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000" b="1" i="1" dirty="0" smtClean="0">
                <a:solidFill>
                  <a:srgbClr val="FF0000"/>
                </a:solidFill>
              </a:rPr>
              <a:t>Модой ряда чисел называется число</a:t>
            </a:r>
            <a:r>
              <a:rPr lang="ru-RU" sz="4000" b="1" i="1" dirty="0" smtClean="0">
                <a:solidFill>
                  <a:srgbClr val="FF0000"/>
                </a:solidFill>
              </a:rPr>
              <a:t>, которое </a:t>
            </a:r>
            <a:r>
              <a:rPr lang="ru-RU" sz="4000" b="1" i="1" dirty="0" smtClean="0">
                <a:solidFill>
                  <a:srgbClr val="FF0000"/>
                </a:solidFill>
              </a:rPr>
              <a:t>встречается в данном ряду чаще других.</a:t>
            </a:r>
            <a:endParaRPr lang="ru-RU" sz="4000" b="1" i="1" dirty="0">
              <a:solidFill>
                <a:srgbClr val="FF0000"/>
              </a:solidFill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28596" y="3427124"/>
            <a:ext cx="8451634" cy="301752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200" b="1" dirty="0" smtClean="0"/>
              <a:t>Мо=11,15</a:t>
            </a:r>
          </a:p>
          <a:p>
            <a:pPr>
              <a:buNone/>
            </a:pPr>
            <a:endParaRPr lang="ru-RU" sz="3200" b="1" dirty="0" smtClean="0"/>
          </a:p>
          <a:p>
            <a:pPr algn="ctr">
              <a:buNone/>
            </a:pPr>
            <a:r>
              <a:rPr lang="ru-RU" b="1" dirty="0" smtClean="0"/>
              <a:t>Вывод:</a:t>
            </a:r>
            <a:r>
              <a:rPr lang="ru-RU" sz="3200" dirty="0" smtClean="0"/>
              <a:t> </a:t>
            </a:r>
            <a:r>
              <a:rPr lang="ru-RU" dirty="0" smtClean="0"/>
              <a:t>два класса по11</a:t>
            </a:r>
            <a:r>
              <a:rPr lang="ru-RU" sz="1800" dirty="0" smtClean="0"/>
              <a:t> </a:t>
            </a:r>
            <a:r>
              <a:rPr lang="ru-RU" dirty="0" smtClean="0"/>
              <a:t>учеников и два класса по 15 учеников.</a:t>
            </a:r>
            <a:endParaRPr lang="ru-RU" b="1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57158" y="290732"/>
            <a:ext cx="8523072" cy="301752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600" b="1" i="1" dirty="0" smtClean="0">
                <a:solidFill>
                  <a:srgbClr val="FF0000"/>
                </a:solidFill>
              </a:rPr>
              <a:t>Размахом ряда чисел называется разность между наибольшим и наименьшим из этих чисел.</a:t>
            </a:r>
            <a:endParaRPr lang="ru-RU" sz="3600" b="1" i="1" dirty="0">
              <a:solidFill>
                <a:srgbClr val="FF0000"/>
              </a:solidFill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357158" y="3427124"/>
            <a:ext cx="8523072" cy="301752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200" b="1" dirty="0" smtClean="0"/>
              <a:t>Р=15</a:t>
            </a:r>
          </a:p>
          <a:p>
            <a:pPr>
              <a:buNone/>
            </a:pPr>
            <a:endParaRPr lang="ru-RU" sz="3200" b="1" dirty="0" smtClean="0"/>
          </a:p>
          <a:p>
            <a:pPr algn="ctr">
              <a:buNone/>
            </a:pPr>
            <a:r>
              <a:rPr lang="ru-RU" b="1" dirty="0" smtClean="0"/>
              <a:t>Вывод:</a:t>
            </a:r>
            <a:r>
              <a:rPr lang="ru-RU" sz="3200" b="1" dirty="0" smtClean="0"/>
              <a:t> </a:t>
            </a:r>
            <a:r>
              <a:rPr lang="ru-RU" sz="2000" dirty="0" smtClean="0"/>
              <a:t>самый большой класс 3, а самый маленький 5; разность в 15 учащихся.</a:t>
            </a:r>
            <a:endParaRPr lang="ru-RU" sz="3200" b="1" dirty="0"/>
          </a:p>
        </p:txBody>
      </p:sp>
    </p:spTree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500034" y="290732"/>
            <a:ext cx="8380196" cy="3017520"/>
          </a:xfrm>
        </p:spPr>
        <p:txBody>
          <a:bodyPr>
            <a:normAutofit fontScale="92500"/>
          </a:bodyPr>
          <a:lstStyle/>
          <a:p>
            <a:pPr algn="ctr">
              <a:buNone/>
            </a:pPr>
            <a:r>
              <a:rPr lang="ru-RU" b="1" i="1" dirty="0" smtClean="0">
                <a:solidFill>
                  <a:srgbClr val="FF0000"/>
                </a:solidFill>
              </a:rPr>
              <a:t>Медианой упорядоченного ряда чисел с нечетным числом членов называется число, записанное посередине</a:t>
            </a:r>
            <a:r>
              <a:rPr lang="ru-RU" b="1" i="1" dirty="0" smtClean="0">
                <a:solidFill>
                  <a:srgbClr val="FF0000"/>
                </a:solidFill>
              </a:rPr>
              <a:t>, а </a:t>
            </a:r>
            <a:r>
              <a:rPr lang="ru-RU" b="1" i="1" dirty="0" smtClean="0">
                <a:solidFill>
                  <a:srgbClr val="FF0000"/>
                </a:solidFill>
              </a:rPr>
              <a:t>медианой упорядоченного ряда чисел с чётным числом членов называется среднее арифметическое двух чисел</a:t>
            </a:r>
            <a:r>
              <a:rPr lang="ru-RU" b="1" i="1" dirty="0" smtClean="0">
                <a:solidFill>
                  <a:srgbClr val="FF0000"/>
                </a:solidFill>
              </a:rPr>
              <a:t>, записанных </a:t>
            </a:r>
            <a:r>
              <a:rPr lang="ru-RU" b="1" i="1" dirty="0" smtClean="0">
                <a:solidFill>
                  <a:srgbClr val="FF0000"/>
                </a:solidFill>
              </a:rPr>
              <a:t>посередине.</a:t>
            </a:r>
          </a:p>
          <a:p>
            <a:pPr algn="ctr">
              <a:buNone/>
            </a:pPr>
            <a:r>
              <a:rPr lang="ru-RU" b="1" i="1" dirty="0" smtClean="0">
                <a:solidFill>
                  <a:srgbClr val="FF0000"/>
                </a:solidFill>
              </a:rPr>
              <a:t>Медианой произвольного ряда чисел называется медиана соответствующего упорядоченного ряда.</a:t>
            </a:r>
            <a:endParaRPr lang="ru-RU" b="1" i="1" dirty="0">
              <a:solidFill>
                <a:srgbClr val="FF0000"/>
              </a:solidFill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500034" y="3427124"/>
            <a:ext cx="8380196" cy="3017520"/>
          </a:xfrm>
        </p:spPr>
        <p:txBody>
          <a:bodyPr/>
          <a:lstStyle/>
          <a:p>
            <a:pPr algn="ctr">
              <a:buNone/>
            </a:pPr>
            <a:r>
              <a:rPr lang="ru-RU" b="1" dirty="0" smtClean="0"/>
              <a:t>Упорядоченный ряд чисел: </a:t>
            </a:r>
            <a:r>
              <a:rPr lang="ru-RU" b="1" i="1" dirty="0" smtClean="0">
                <a:solidFill>
                  <a:srgbClr val="7030A0"/>
                </a:solidFill>
              </a:rPr>
              <a:t>7,9,10,11,11,12,15,15,16,21,22.</a:t>
            </a:r>
          </a:p>
          <a:p>
            <a:pPr>
              <a:buNone/>
            </a:pPr>
            <a:r>
              <a:rPr lang="ru-RU" sz="32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Ме=12</a:t>
            </a:r>
            <a:endParaRPr lang="ru-RU" sz="32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3" name="Picture 5" descr="C:\Users\Новосёл\Documents\104_PANA\P104076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28662" y="500042"/>
            <a:ext cx="3643338" cy="2732504"/>
          </a:xfrm>
          <a:prstGeom prst="rect">
            <a:avLst/>
          </a:prstGeom>
          <a:noFill/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</a:t>
            </a:r>
            <a:endParaRPr lang="ru-RU" dirty="0"/>
          </a:p>
        </p:txBody>
      </p:sp>
      <p:pic>
        <p:nvPicPr>
          <p:cNvPr id="2050" name="Picture 2" descr="C:\Users\Новосёл\Documents\104_PANA\P1040759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7158" y="2857496"/>
            <a:ext cx="4038600" cy="3028950"/>
          </a:xfrm>
          <a:prstGeom prst="rect">
            <a:avLst/>
          </a:prstGeom>
          <a:noFill/>
        </p:spPr>
      </p:pic>
      <p:pic>
        <p:nvPicPr>
          <p:cNvPr id="2051" name="Picture 3" descr="C:\Users\Новосёл\Documents\104_PANA\P1040757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43438" y="3500438"/>
            <a:ext cx="4038600" cy="3028950"/>
          </a:xfrm>
          <a:prstGeom prst="rect">
            <a:avLst/>
          </a:prstGeom>
          <a:noFill/>
        </p:spPr>
      </p:pic>
      <p:pic>
        <p:nvPicPr>
          <p:cNvPr id="2052" name="Picture 4" descr="C:\Users\Новосёл\Documents\104_PANA\P1040762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072066" y="626215"/>
            <a:ext cx="3857652" cy="289323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119</TotalTime>
  <Words>254</Words>
  <Application>Microsoft Office PowerPoint</Application>
  <PresentationFormat>Экран (4:3)</PresentationFormat>
  <Paragraphs>61</Paragraphs>
  <Slides>10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Яркая</vt:lpstr>
      <vt:lpstr>    Усть-Мосихинская СОШ</vt:lpstr>
      <vt:lpstr>Я решила исследовать количество учеников Усть-Мосихинской СОШ по классам.</vt:lpstr>
      <vt:lpstr>Слайд 3</vt:lpstr>
      <vt:lpstr>Слайд 4</vt:lpstr>
      <vt:lpstr>Слайд 5</vt:lpstr>
      <vt:lpstr>Слайд 6</vt:lpstr>
      <vt:lpstr>Слайд 7</vt:lpstr>
      <vt:lpstr>Слайд 8</vt:lpstr>
      <vt:lpstr>  </vt:lpstr>
      <vt:lpstr>Слайд 10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 Усть-Мосихинская СОШ</dc:title>
  <dc:creator>Admin</dc:creator>
  <cp:lastModifiedBy>Новосёл</cp:lastModifiedBy>
  <cp:revision>13</cp:revision>
  <dcterms:created xsi:type="dcterms:W3CDTF">2012-09-30T07:23:10Z</dcterms:created>
  <dcterms:modified xsi:type="dcterms:W3CDTF">2013-03-17T07:07:56Z</dcterms:modified>
</cp:coreProperties>
</file>