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63" r:id="rId6"/>
    <p:sldId id="261" r:id="rId7"/>
    <p:sldId id="280" r:id="rId8"/>
    <p:sldId id="262" r:id="rId9"/>
    <p:sldId id="264" r:id="rId10"/>
    <p:sldId id="268" r:id="rId11"/>
    <p:sldId id="281" r:id="rId12"/>
    <p:sldId id="282" r:id="rId13"/>
    <p:sldId id="284" r:id="rId14"/>
    <p:sldId id="269" r:id="rId15"/>
    <p:sldId id="265" r:id="rId16"/>
    <p:sldId id="301" r:id="rId17"/>
    <p:sldId id="30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394B86F4-0614-464D-A8AD-BDB7192A34DB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BEA25609-F9EF-4772-A01A-8FEE56DD4C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F91810-6FD0-428C-A7BD-8FD85E117F82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15B1F8-C05B-4C33-BF9C-CA43AFBAE0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0B5D8A-4304-474A-8474-90D734716CFC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BB9858-2E34-4953-B064-CBCE5738A8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C2AC4D8-60A4-4AB6-AF23-12EB4F90A5FD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E2B98B6-81C8-45B9-A3E6-F04971E135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F324F64D-BDC5-4B9B-88C7-E31A42412A19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BE64C6F0-5704-4C4D-81E7-9EE15FB6C0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C9B9D4-F9B5-4EC0-8F39-CA419F58C5B5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3DAE7-2DCB-490C-91AB-5EB238F60B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0B8D55-9891-4FCE-AA78-B33AB03E3C95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36E85-17AA-4727-B21B-0F472B0936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C8C63845-62C6-4218-998F-27E212740254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E0624B3-6328-4325-8EA2-9DD7F86B85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45E92-67FF-478B-8000-5146544C270E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C8C690-F318-4C16-86F1-036849882D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BAF89FAA-BC9F-4459-A412-80817F99CEF1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22F444DD-42F4-45DF-9DC0-3C58E48E90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E32017D-7C4B-4103-815B-6D895191634B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7FD585B1-A86A-48D4-A8EB-3230E24FC4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1F0647-1DEB-4E5D-B488-680E8DEFC247}" type="datetimeFigureOut">
              <a:rPr lang="ru-RU" smtClean="0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476B180-E913-4F45-8EA8-C13BFF77D9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285720" y="1196975"/>
            <a:ext cx="8247093" cy="3660785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Закономерности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наследования,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 установленные 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Г. Менделем. 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endParaRPr lang="ru-RU" sz="4000" dirty="0" smtClean="0">
              <a:solidFill>
                <a:schemeClr val="tx1"/>
              </a:solidFill>
            </a:endParaRPr>
          </a:p>
        </p:txBody>
      </p:sp>
      <p:pic>
        <p:nvPicPr>
          <p:cNvPr id="13318" name="Picture 6" descr="Файл:MendelCOLOR18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500042"/>
            <a:ext cx="3505200" cy="4572000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4429132"/>
            <a:ext cx="5388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Презентацию подготовила </a:t>
            </a:r>
          </a:p>
          <a:p>
            <a:r>
              <a:rPr lang="ru-RU" sz="2400" dirty="0" smtClean="0"/>
              <a:t>учитель биологии</a:t>
            </a:r>
          </a:p>
          <a:p>
            <a:r>
              <a:rPr lang="ru-RU" sz="2400" dirty="0" smtClean="0"/>
              <a:t>МБОУ «Кадетская школа №14» </a:t>
            </a:r>
          </a:p>
          <a:p>
            <a:r>
              <a:rPr lang="ru-RU" sz="2400" dirty="0" smtClean="0"/>
              <a:t>г. Чебоксары Чувашской республики</a:t>
            </a:r>
          </a:p>
          <a:p>
            <a:r>
              <a:rPr lang="ru-RU" sz="2400" dirty="0" smtClean="0"/>
              <a:t>Путякова Констанция Вячеславовна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r>
              <a:rPr lang="ru-RU" sz="3200" b="1" u="sng" dirty="0" err="1" smtClean="0">
                <a:solidFill>
                  <a:srgbClr val="C00000"/>
                </a:solidFill>
              </a:rPr>
              <a:t>Дигибридное</a:t>
            </a:r>
            <a:r>
              <a:rPr lang="ru-RU" sz="3200" b="1" u="sng" dirty="0" smtClean="0">
                <a:solidFill>
                  <a:srgbClr val="C00000"/>
                </a:solidFill>
              </a:rPr>
              <a:t> скрещивание-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скрещивание родительских форм, различающихся друг от друга двумя парами альтернативных признаков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Закон независимого наследования (третий закон Менделя</a:t>
            </a:r>
            <a:r>
              <a:rPr lang="ru-RU" sz="3200" dirty="0" smtClean="0"/>
              <a:t>) — при скрещивании двух гомозиготных особей, отличающихся друг от друга по двум (и более) парам альтернативных признаков, гены и соответствующие им признаки наследуются независимо друг от друга и комбинируются во всех возможных сочетаниях (как и при моногибридном скрещивании)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3214710" cy="186847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Иллюстрация третьего закона Менделя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иллюстрация третьего закона Менделя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00491" y="0"/>
            <a:ext cx="4786965" cy="6876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При скрещивании гомозиготной кукурузы с фиолетовыми и гладкими зернами початков с гомозиготной кукурузой с желтыми и морщинистыми зернами, в первом поколении гибридов было 3 растения с фиолетовыми и гладкими зернами и 1- с желтыми и морщинистыми. Определить потомство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F2-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836613"/>
            <a:ext cx="8229600" cy="45259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7653" name="Picture 5" descr="Изображение:1379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8424862" cy="5040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Неполное доминирование- </a:t>
            </a:r>
            <a:r>
              <a:rPr lang="ru-RU" sz="2400" b="1" dirty="0" smtClean="0">
                <a:solidFill>
                  <a:schemeClr val="tx1"/>
                </a:solidFill>
              </a:rPr>
              <a:t>форма наследования, при которой у гетерозиготных особей первого поколения в фенотипе проявляется промежуточный признак</a:t>
            </a:r>
          </a:p>
        </p:txBody>
      </p:sp>
      <p:pic>
        <p:nvPicPr>
          <p:cNvPr id="22533" name="Picture 5" descr="043011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060575"/>
            <a:ext cx="6696075" cy="4397375"/>
          </a:xfrm>
          <a:prstGeom prst="rect">
            <a:avLst/>
          </a:prstGeom>
          <a:noFill/>
          <a:ln w="53975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11" t="20508" r="30859" b="42139"/>
          <a:stretch>
            <a:fillRect/>
          </a:stretch>
        </p:blipFill>
        <p:spPr bwMode="auto">
          <a:xfrm>
            <a:off x="857224" y="1214422"/>
            <a:ext cx="7056000" cy="52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Иллюстрация неполного доминирования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6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Желтая морская свинка при скрещивании с белой дает кре­мовых потомков. Скрещивание кремовых свинок между собой дало 13 желтых, 11 белых и 25 кремовых. Почему? Определить генотипы всех членов семьи.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В 1856 г. Г.Мендель опубликовал статью, заложившую основы современный генетики.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Термин «генетика» был предложен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английски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ученым У.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Бэтсоном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в 1906 году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1909г.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Иогансен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:  понятие «ген»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1923г. Т.Морган: «гены находятся в хромосомах»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7200900" cy="10810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Немного об истории генетики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Основные понятия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Генетика</a:t>
            </a:r>
            <a:r>
              <a:rPr lang="ru-RU" sz="3200" dirty="0" smtClean="0"/>
              <a:t>- наука о наследственности и изменчивости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Наследственность-</a:t>
            </a:r>
            <a:r>
              <a:rPr lang="ru-RU" sz="3200" dirty="0" smtClean="0"/>
              <a:t> способность организмов передавать свои признаки следующим поколениям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Изменчивость-</a:t>
            </a:r>
            <a:r>
              <a:rPr lang="ru-RU" sz="3200" dirty="0" smtClean="0"/>
              <a:t> способность организмов приобретать новые признаки в процессе индивидуального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58" y="357166"/>
            <a:ext cx="8286808" cy="6116786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Аллельные гены</a:t>
            </a:r>
            <a:r>
              <a:rPr lang="ru-RU" sz="3200" dirty="0" smtClean="0"/>
              <a:t>-гены, расположенные в гомологичных хромосомах и отвечающие за один признак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Гетерозиготный организм- </a:t>
            </a:r>
            <a:r>
              <a:rPr lang="ru-RU" sz="3200" dirty="0" smtClean="0"/>
              <a:t>организм, у которой два гена, определяющие какой-либо признак, различны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Гомозиготный организм- </a:t>
            </a:r>
            <a:r>
              <a:rPr lang="ru-RU" sz="3200" dirty="0" smtClean="0"/>
              <a:t>…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Доминантный признак- </a:t>
            </a:r>
            <a:r>
              <a:rPr lang="ru-RU" sz="3200" dirty="0" smtClean="0"/>
              <a:t>подавляющий признак (А)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Рецессивный признак- </a:t>
            </a:r>
            <a:r>
              <a:rPr lang="ru-RU" sz="3200" dirty="0" smtClean="0"/>
              <a:t>подавляемый признак (а)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3200" b="1" dirty="0" smtClean="0"/>
              <a:t>Гибридологический метод – </a:t>
            </a:r>
            <a:br>
              <a:rPr lang="ru-RU" sz="3200" b="1" dirty="0" smtClean="0"/>
            </a:br>
            <a:r>
              <a:rPr lang="ru-RU" sz="3200" b="1" dirty="0" smtClean="0"/>
              <a:t>основной метод исследования</a:t>
            </a:r>
          </a:p>
        </p:txBody>
      </p:sp>
      <p:sp>
        <p:nvSpPr>
          <p:cNvPr id="232457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8775"/>
            <a:ext cx="6011863" cy="4525963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Скрещивание (гибридизация) организмов отличающихся друг от друга по одному или нескольким признакам</a:t>
            </a:r>
          </a:p>
          <a:p>
            <a:pPr>
              <a:buFontTx/>
              <a:buNone/>
            </a:pPr>
            <a:endParaRPr lang="ru-RU" sz="2800" b="1" dirty="0" smtClean="0"/>
          </a:p>
        </p:txBody>
      </p:sp>
      <p:pic>
        <p:nvPicPr>
          <p:cNvPr id="20485" name="Picture 11" descr="сканирование0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341438"/>
            <a:ext cx="3097213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12"/>
          <p:cNvSpPr txBox="1">
            <a:spLocks noChangeArrowheads="1"/>
          </p:cNvSpPr>
          <p:nvPr/>
        </p:nvSpPr>
        <p:spPr bwMode="auto">
          <a:xfrm>
            <a:off x="5364163" y="1557338"/>
            <a:ext cx="504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P</a:t>
            </a:r>
            <a:endParaRPr lang="ru-RU" sz="3200" b="1"/>
          </a:p>
        </p:txBody>
      </p:sp>
      <p:sp>
        <p:nvSpPr>
          <p:cNvPr id="20487" name="Text Box 13"/>
          <p:cNvSpPr txBox="1">
            <a:spLocks noChangeArrowheads="1"/>
          </p:cNvSpPr>
          <p:nvPr/>
        </p:nvSpPr>
        <p:spPr bwMode="auto">
          <a:xfrm>
            <a:off x="5364163" y="3500438"/>
            <a:ext cx="865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F</a:t>
            </a:r>
            <a:r>
              <a:rPr lang="ru-RU" sz="3200" b="1" baseline="-25000"/>
              <a:t>1</a:t>
            </a:r>
            <a:endParaRPr lang="ru-RU" sz="3200" b="1"/>
          </a:p>
        </p:txBody>
      </p:sp>
      <p:sp>
        <p:nvSpPr>
          <p:cNvPr id="20488" name="Text Box 14"/>
          <p:cNvSpPr txBox="1">
            <a:spLocks noChangeArrowheads="1"/>
          </p:cNvSpPr>
          <p:nvPr/>
        </p:nvSpPr>
        <p:spPr bwMode="auto">
          <a:xfrm>
            <a:off x="5435600" y="5589588"/>
            <a:ext cx="649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489" name="Text Box 15"/>
          <p:cNvSpPr txBox="1">
            <a:spLocks noChangeArrowheads="1"/>
          </p:cNvSpPr>
          <p:nvPr/>
        </p:nvSpPr>
        <p:spPr bwMode="auto">
          <a:xfrm>
            <a:off x="5364163" y="5805488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F</a:t>
            </a:r>
            <a:r>
              <a:rPr lang="ru-RU" sz="3200" b="1" baseline="-25000"/>
              <a:t>2</a:t>
            </a:r>
            <a:endParaRPr lang="ru-RU" sz="3200" b="1"/>
          </a:p>
        </p:txBody>
      </p:sp>
      <p:sp>
        <p:nvSpPr>
          <p:cNvPr id="232464" name="Text Box 16"/>
          <p:cNvSpPr txBox="1">
            <a:spLocks noChangeArrowheads="1"/>
          </p:cNvSpPr>
          <p:nvPr/>
        </p:nvSpPr>
        <p:spPr bwMode="auto">
          <a:xfrm>
            <a:off x="6011863" y="320198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2465" name="Text Box 17"/>
          <p:cNvSpPr txBox="1">
            <a:spLocks noChangeArrowheads="1"/>
          </p:cNvSpPr>
          <p:nvPr/>
        </p:nvSpPr>
        <p:spPr bwMode="auto">
          <a:xfrm>
            <a:off x="5148263" y="6308725"/>
            <a:ext cx="417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Высокий рост         низкий          </a:t>
            </a:r>
          </a:p>
        </p:txBody>
      </p:sp>
      <p:sp>
        <p:nvSpPr>
          <p:cNvPr id="232466" name="Text Box 18"/>
          <p:cNvSpPr txBox="1">
            <a:spLocks noChangeArrowheads="1"/>
          </p:cNvSpPr>
          <p:nvPr/>
        </p:nvSpPr>
        <p:spPr bwMode="auto">
          <a:xfrm>
            <a:off x="6659563" y="436562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высокие</a:t>
            </a:r>
          </a:p>
        </p:txBody>
      </p:sp>
      <p:sp>
        <p:nvSpPr>
          <p:cNvPr id="232467" name="Text Box 19"/>
          <p:cNvSpPr txBox="1">
            <a:spLocks noChangeArrowheads="1"/>
          </p:cNvSpPr>
          <p:nvPr/>
        </p:nvSpPr>
        <p:spPr bwMode="auto">
          <a:xfrm>
            <a:off x="5867400" y="2852738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высокое</a:t>
            </a:r>
          </a:p>
        </p:txBody>
      </p:sp>
      <p:sp>
        <p:nvSpPr>
          <p:cNvPr id="232468" name="Text Box 20"/>
          <p:cNvSpPr txBox="1">
            <a:spLocks noChangeArrowheads="1"/>
          </p:cNvSpPr>
          <p:nvPr/>
        </p:nvSpPr>
        <p:spPr bwMode="auto">
          <a:xfrm>
            <a:off x="8101013" y="2924175"/>
            <a:ext cx="1042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низкое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2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2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Моногибридное скрещивание </a:t>
            </a:r>
            <a:r>
              <a:rPr lang="ru-RU" sz="2800" dirty="0" smtClean="0"/>
              <a:t>– скрещивания родительских форм, наследственно различающихся лишь по одной паре признаков.</a:t>
            </a:r>
            <a:br>
              <a:rPr lang="ru-RU" sz="2800" dirty="0" smtClean="0"/>
            </a:br>
            <a:r>
              <a:rPr lang="ru-RU" sz="2800" b="1" u="sng" dirty="0" smtClean="0">
                <a:solidFill>
                  <a:srgbClr val="C00000"/>
                </a:solidFill>
              </a:rPr>
              <a:t>Первый закон Менделя (закон единообразия гибридов е первого поколения: 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скрещивании двух гомозиготных организмов, относящихся к разным чистым линиям и отличающихся друг от друга по одной паре альтернативных проявлений признака, всё первое поколение гибридов (F1) окажется единообразным и будет нести проявление признака одного из родителей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Второй закон Менделя (закон расщепления): </a:t>
            </a:r>
            <a:r>
              <a:rPr lang="ru-RU" sz="2800" dirty="0" smtClean="0"/>
              <a:t>гибриды первого поколения F1 при дальнейшем размножении расщепляются; в их потомстве F2 снова появляются особи с рецессивными признаками, составляющие примерно четвертую часть от всего числа потомков.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Иллюстрации первого и второго законов Менделя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61" name="Picture 5" descr="Картинка 2 из 3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557338"/>
            <a:ext cx="6762750" cy="461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/>
            <a:r>
              <a:rPr lang="ru-RU" sz="2800" dirty="0" smtClean="0"/>
              <a:t>У человека ген длинных ресниц доминирует над геном коротких ресниц. Женщина с длинными ресницами вышла замуж за мужчину с короткими ресницами. Определить генотипы и фенотипы детей:</a:t>
            </a:r>
          </a:p>
          <a:p>
            <a:pPr marL="609600" indent="-609600">
              <a:buFontTx/>
              <a:buAutoNum type="arabicPeriod"/>
            </a:pPr>
            <a:r>
              <a:rPr lang="ru-RU" sz="2800" dirty="0" smtClean="0"/>
              <a:t>Если женщина </a:t>
            </a:r>
            <a:r>
              <a:rPr lang="ru-RU" sz="2800" dirty="0" err="1" smtClean="0"/>
              <a:t>гомозигота</a:t>
            </a:r>
            <a:endParaRPr lang="ru-RU" sz="2800" dirty="0" smtClean="0"/>
          </a:p>
          <a:p>
            <a:pPr marL="609600" indent="-609600">
              <a:buFontTx/>
              <a:buAutoNum type="arabicPeriod"/>
            </a:pPr>
            <a:r>
              <a:rPr lang="ru-RU" sz="2800" dirty="0" smtClean="0"/>
              <a:t>Если – </a:t>
            </a:r>
            <a:r>
              <a:rPr lang="ru-RU" sz="2800" dirty="0" err="1" smtClean="0"/>
              <a:t>гетерозигота</a:t>
            </a:r>
            <a:r>
              <a:rPr lang="ru-RU" sz="2800" dirty="0" smtClean="0"/>
              <a:t>? 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499</TotalTime>
  <Words>328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      Закономерности  наследования,  установленные  Г. Менделем.  </vt:lpstr>
      <vt:lpstr>Слайд 2</vt:lpstr>
      <vt:lpstr>Основные понятия </vt:lpstr>
      <vt:lpstr>Слайд 4</vt:lpstr>
      <vt:lpstr>Гибридологический метод –  основной метод исследования</vt:lpstr>
      <vt:lpstr>Слайд 6</vt:lpstr>
      <vt:lpstr>Слайд 7</vt:lpstr>
      <vt:lpstr>Иллюстрации первого и второго законов Менделя</vt:lpstr>
      <vt:lpstr>Задача</vt:lpstr>
      <vt:lpstr>Слайд 10</vt:lpstr>
      <vt:lpstr>Слайд 11</vt:lpstr>
      <vt:lpstr>Иллюстрация третьего закона Менделя</vt:lpstr>
      <vt:lpstr>Задача</vt:lpstr>
      <vt:lpstr>Слайд 14</vt:lpstr>
      <vt:lpstr>   Неполное доминирование- форма наследования, при которой у гетерозиготных особей первого поколения в фенотипе проявляется промежуточный признак</vt:lpstr>
      <vt:lpstr>Иллюстрация неполного доминирования</vt:lpstr>
      <vt:lpstr>Задача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Закономерности  наследования,  установленные  Г. Менделем.  Моногибридное  скрещивание </dc:title>
  <dc:creator>Куст</dc:creator>
  <cp:lastModifiedBy>Куст</cp:lastModifiedBy>
  <cp:revision>30</cp:revision>
  <dcterms:created xsi:type="dcterms:W3CDTF">2013-03-02T07:25:40Z</dcterms:created>
  <dcterms:modified xsi:type="dcterms:W3CDTF">2013-03-21T05:49:42Z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TC300061419990</vt:lpwstr>
  </property>
</Properties>
</file>