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66" r:id="rId4"/>
    <p:sldId id="267" r:id="rId5"/>
    <p:sldId id="265" r:id="rId6"/>
    <p:sldId id="259" r:id="rId7"/>
    <p:sldId id="268" r:id="rId8"/>
    <p:sldId id="260" r:id="rId9"/>
    <p:sldId id="270" r:id="rId10"/>
    <p:sldId id="272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52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119A4-384B-4B2F-BCD6-F55A20C18C71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D492C-592D-49E9-A855-63B24D414F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15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7D492C-592D-49E9-A855-63B24D414F9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B00F-1BE4-49E1-AC89-2878093C998C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02763D-FA74-4026-A343-F2477FFA6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B00F-1BE4-49E1-AC89-2878093C998C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63D-FA74-4026-A343-F2477FFA6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B00F-1BE4-49E1-AC89-2878093C998C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63D-FA74-4026-A343-F2477FFA6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B00F-1BE4-49E1-AC89-2878093C998C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902763D-FA74-4026-A343-F2477FFA6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B00F-1BE4-49E1-AC89-2878093C998C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63D-FA74-4026-A343-F2477FFA68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B00F-1BE4-49E1-AC89-2878093C998C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63D-FA74-4026-A343-F2477FFA6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B00F-1BE4-49E1-AC89-2878093C998C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902763D-FA74-4026-A343-F2477FFA68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B00F-1BE4-49E1-AC89-2878093C998C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63D-FA74-4026-A343-F2477FFA6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B00F-1BE4-49E1-AC89-2878093C998C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63D-FA74-4026-A343-F2477FFA6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B00F-1BE4-49E1-AC89-2878093C998C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63D-FA74-4026-A343-F2477FFA68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F2B00F-1BE4-49E1-AC89-2878093C998C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02763D-FA74-4026-A343-F2477FFA68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8F2B00F-1BE4-49E1-AC89-2878093C998C}" type="datetimeFigureOut">
              <a:rPr lang="ru-RU" smtClean="0"/>
              <a:pPr/>
              <a:t>06.03.2013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902763D-FA74-4026-A343-F2477FFA68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slide" Target="slide6.xml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0.png"/><Relationship Id="rId18" Type="http://schemas.openxmlformats.org/officeDocument/2006/relationships/slide" Target="slide8.xml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29.png"/><Relationship Id="rId17" Type="http://schemas.openxmlformats.org/officeDocument/2006/relationships/image" Target="../media/image33.png"/><Relationship Id="rId2" Type="http://schemas.openxmlformats.org/officeDocument/2006/relationships/image" Target="../media/image20.png"/><Relationship Id="rId16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8.png"/><Relationship Id="rId5" Type="http://schemas.openxmlformats.org/officeDocument/2006/relationships/image" Target="../media/image23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19" Type="http://schemas.openxmlformats.org/officeDocument/2006/relationships/image" Target="../media/image34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Relationship Id="rId14" Type="http://schemas.openxmlformats.org/officeDocument/2006/relationships/image" Target="../media/image3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39752" y="332656"/>
            <a:ext cx="424026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ТЕРЕМОК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1484784"/>
            <a:ext cx="864096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5400" b="1" i="0" u="none" strike="noStrike" cap="none" normalizeH="0" baseline="0" dirty="0" smtClean="0">
                <a:ln>
                  <a:noFill/>
                </a:ln>
                <a:solidFill>
                  <a:srgbClr val="333300"/>
                </a:solidFill>
                <a:effectLst/>
                <a:latin typeface="Calibri" pitchFamily="34" charset="0"/>
                <a:ea typeface="MS Mincho" pitchFamily="49" charset="-128"/>
                <a:cs typeface="Calibri" pitchFamily="34" charset="0"/>
              </a:rPr>
              <a:t>Урок  по теме </a:t>
            </a:r>
            <a:endParaRPr kumimoji="0" lang="ru-RU" altLang="ja-JP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5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MS Mincho" pitchFamily="49" charset="-128"/>
                <a:cs typeface="Calibri" pitchFamily="34" charset="0"/>
              </a:rPr>
              <a:t>«</a:t>
            </a:r>
            <a:r>
              <a:rPr kumimoji="0" lang="ru-RU" altLang="ja-JP" sz="5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MS Mincho" pitchFamily="49" charset="-128"/>
                <a:cs typeface="Consolas" pitchFamily="49" charset="0"/>
              </a:rPr>
              <a:t>Деление обыкновенных дробей</a:t>
            </a:r>
            <a:r>
              <a:rPr kumimoji="0" lang="ru-RU" altLang="ja-JP" sz="5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MS Mincho" pitchFamily="49" charset="-128"/>
                <a:cs typeface="Calibri" pitchFamily="34" charset="0"/>
              </a:rPr>
              <a:t>»</a:t>
            </a:r>
            <a:endParaRPr kumimoji="0" lang="ru-RU" altLang="ja-JP" sz="5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140968"/>
            <a:ext cx="4740573" cy="3495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s43.radikal.ru/i102/1008/3d/9e988975b39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428868"/>
            <a:ext cx="4857752" cy="4143380"/>
          </a:xfrm>
          <a:prstGeom prst="rect">
            <a:avLst/>
          </a:prstGeom>
          <a:noFill/>
        </p:spPr>
      </p:pic>
      <p:sp>
        <p:nvSpPr>
          <p:cNvPr id="32771" name="WordArt 3"/>
          <p:cNvSpPr>
            <a:spLocks noChangeArrowheads="1" noChangeShapeType="1" noTextEdit="1"/>
          </p:cNvSpPr>
          <p:nvPr/>
        </p:nvSpPr>
        <p:spPr bwMode="auto">
          <a:xfrm>
            <a:off x="642910" y="142852"/>
            <a:ext cx="7929618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b="1" i="1" kern="10" spc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ЖУК - ОЛЕНЬ</a:t>
            </a:r>
            <a:endParaRPr lang="ru-RU" sz="3600" b="1" i="1" kern="10" spc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14282" y="1500174"/>
            <a:ext cx="4357718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95375" algn="l"/>
              </a:tabLst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Жук-олень -- один из самых известных жуков и самый большой жук в Европе.</a:t>
            </a:r>
            <a:endParaRPr kumimoji="0" lang="ru-RU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95375" algn="l"/>
              </a:tabLst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Встречается повсеместно в местах произрастания дубов. Длина тела 25 – 75 мм. Это очень красивый и величественный жук. Ныне он везде довольно редок и относится к охраняемым видам.</a:t>
            </a:r>
            <a:endParaRPr kumimoji="0" lang="ru-RU" altLang="ja-JP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95375" algn="l"/>
              </a:tabLst>
            </a:pPr>
            <a:endParaRPr kumimoji="0" lang="ru-RU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2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1357290" y="428604"/>
            <a:ext cx="6286544" cy="18907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b="1" i="1" kern="10" spc="0" dirty="0">
              <a:ln w="9525">
                <a:solidFill>
                  <a:srgbClr val="008000"/>
                </a:solidFill>
                <a:round/>
                <a:headEnd/>
                <a:tailEnd/>
              </a:ln>
              <a:blipFill dpi="0" rotWithShape="0">
                <a:blip r:embed="rId2"/>
                <a:srcRect/>
                <a:tile tx="0" ty="0" sx="100000" sy="100000" flip="none" algn="tl"/>
              </a:blip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ahoma"/>
              <a:cs typeface="Tahoma"/>
            </a:endParaRPr>
          </a:p>
        </p:txBody>
      </p:sp>
      <p:pic>
        <p:nvPicPr>
          <p:cNvPr id="4" name="Picture 5" descr="C:\Users\-L-\Desktop\Анимашки\0_6223d_11a6b2a6_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2928934"/>
            <a:ext cx="1907374" cy="2949547"/>
          </a:xfrm>
          <a:prstGeom prst="rect">
            <a:avLst/>
          </a:prstGeom>
          <a:noFill/>
        </p:spPr>
      </p:pic>
      <p:pic>
        <p:nvPicPr>
          <p:cNvPr id="5" name="Picture 5" descr="C:\Users\-L-\Desktop\Анимашки\0_6223d_11a6b2a6_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928934"/>
            <a:ext cx="1907374" cy="2949547"/>
          </a:xfrm>
          <a:prstGeom prst="rect">
            <a:avLst/>
          </a:prstGeom>
          <a:noFill/>
        </p:spPr>
      </p:pic>
      <p:pic>
        <p:nvPicPr>
          <p:cNvPr id="6" name="Picture 5" descr="C:\Users\-L-\Desktop\Анимашки\0_6223d_11a6b2a6_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928934"/>
            <a:ext cx="1907374" cy="2949547"/>
          </a:xfrm>
          <a:prstGeom prst="rect">
            <a:avLst/>
          </a:prstGeom>
          <a:noFill/>
        </p:spPr>
      </p:pic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821505" y="785794"/>
            <a:ext cx="7358114" cy="1857388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53882" dir="2700000" algn="ctr" rotWithShape="0">
                    <a:srgbClr val="C0C0C0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Спасибо за урок!</a:t>
            </a:r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C00000"/>
              </a:solidFill>
              <a:effectLst>
                <a:outerShdw dist="53882" dir="2700000" algn="ctr" rotWithShape="0">
                  <a:srgbClr val="C0C0C0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88640"/>
            <a:ext cx="37160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План  урока</a:t>
            </a:r>
            <a:endParaRPr lang="ru-RU" sz="54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Impact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14348" y="1500174"/>
            <a:ext cx="771530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Организационный момент.</a:t>
            </a:r>
            <a:endParaRPr kumimoji="0" lang="ru-RU" altLang="ja-JP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 Проверка домашнего задания.</a:t>
            </a:r>
            <a:endParaRPr kumimoji="0" lang="ru-RU" altLang="ja-JP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Теоретическая разминка.</a:t>
            </a:r>
            <a:endParaRPr kumimoji="0" lang="ru-RU" altLang="ja-JP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Тест «Истина или лож».</a:t>
            </a:r>
            <a:endParaRPr kumimoji="0" lang="ru-RU" altLang="ja-JP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Найди взаимно обратные числа и отгадай слово.</a:t>
            </a:r>
            <a:endParaRPr kumimoji="0" lang="ru-RU" altLang="ja-JP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Физ. пауза.</a:t>
            </a:r>
            <a:endParaRPr kumimoji="0" lang="ru-RU" altLang="ja-JP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Самостоятельная работа.</a:t>
            </a:r>
            <a:endParaRPr kumimoji="0" lang="ru-RU" altLang="ja-JP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Работа на компьютере и по учебнику.</a:t>
            </a:r>
            <a:endParaRPr kumimoji="0" lang="ru-RU" altLang="ja-JP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Домашнее задание.</a:t>
            </a:r>
            <a:endParaRPr kumimoji="0" lang="ru-RU" altLang="ja-JP" sz="1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altLang="ja-JP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MS Mincho" pitchFamily="49" charset="-128"/>
                <a:cs typeface="Times New Roman" pitchFamily="18" charset="0"/>
              </a:rPr>
              <a:t>Подведение итогов урока.</a:t>
            </a:r>
            <a:endParaRPr kumimoji="0" lang="ru-RU" altLang="ja-JP" sz="36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latin typeface="Impact" pitchFamily="34" charset="0"/>
              </a:rPr>
              <a:t>ТЕСТ «Истина или лож»</a:t>
            </a:r>
            <a:endParaRPr lang="ru-RU" sz="4400" dirty="0">
              <a:latin typeface="Impact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1268760"/>
            <a:ext cx="813690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</a:pP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rgbClr val="333300"/>
                </a:solidFill>
                <a:effectLst/>
                <a:latin typeface="Impact" pitchFamily="34" charset="0"/>
                <a:ea typeface="MS Mincho" pitchFamily="49" charset="-128"/>
                <a:cs typeface="Calibri" pitchFamily="34" charset="0"/>
              </a:rPr>
              <a:t>Число,  записанное над чертой дроби, называется числителем. 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ja-JP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mpact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rgbClr val="333300"/>
                </a:solidFill>
                <a:effectLst/>
                <a:latin typeface="Impact" pitchFamily="34" charset="0"/>
                <a:ea typeface="MS Mincho" pitchFamily="49" charset="-128"/>
                <a:cs typeface="Calibri" pitchFamily="34" charset="0"/>
              </a:rPr>
              <a:t>2) Чтобы найти дробь от числа, надо число разделить на дробь.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ja-JP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mpact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rgbClr val="333300"/>
                </a:solidFill>
                <a:effectLst/>
                <a:latin typeface="Impact" pitchFamily="34" charset="0"/>
                <a:ea typeface="MS Mincho" pitchFamily="49" charset="-128"/>
                <a:cs typeface="Calibri" pitchFamily="34" charset="0"/>
              </a:rPr>
              <a:t>3) Правильная дробь - это дробь, у которой числитель меньше знаменателя.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altLang="ja-JP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mpact" pitchFamily="34" charset="0"/>
              <a:cs typeface="Arial" pitchFamily="34" charset="0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ja-JP" sz="3200" b="0" i="0" u="none" strike="noStrike" cap="none" normalizeH="0" baseline="0" dirty="0" smtClean="0">
                <a:ln>
                  <a:noFill/>
                </a:ln>
                <a:solidFill>
                  <a:srgbClr val="333300"/>
                </a:solidFill>
                <a:effectLst/>
                <a:latin typeface="Impact" pitchFamily="34" charset="0"/>
                <a:ea typeface="MS Mincho" pitchFamily="49" charset="-128"/>
                <a:cs typeface="Calibri" pitchFamily="34" charset="0"/>
              </a:rPr>
              <a:t>4)    Неправильная дробь меньше 1.</a:t>
            </a:r>
            <a:endParaRPr kumimoji="0" lang="ru-RU" altLang="ja-JP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Impact" pitchFamily="34" charset="0"/>
              <a:cs typeface="Arial" pitchFamily="34" charset="0"/>
            </a:endParaRPr>
          </a:p>
        </p:txBody>
      </p:sp>
      <p:pic>
        <p:nvPicPr>
          <p:cNvPr id="5" name="Picture 4" descr="C:\Users\-L-\Desktop\Анимашки\0_62665_370ed0dd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1844824"/>
            <a:ext cx="873150" cy="873150"/>
          </a:xfrm>
          <a:prstGeom prst="rect">
            <a:avLst/>
          </a:prstGeom>
          <a:noFill/>
        </p:spPr>
      </p:pic>
      <p:pic>
        <p:nvPicPr>
          <p:cNvPr id="6" name="Picture 4" descr="C:\Users\-L-\Desktop\Анимашки\0_62665_370ed0dd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212976"/>
            <a:ext cx="873150" cy="873150"/>
          </a:xfrm>
          <a:prstGeom prst="rect">
            <a:avLst/>
          </a:prstGeom>
          <a:noFill/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251520" y="6309320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08104" y="191683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ДА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44208" y="191683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НЕТ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88024" y="335699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ДА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724128" y="335699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НЕТ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948264" y="479715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ДА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12360" y="479715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НЕТ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948264" y="5661248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ДА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812360" y="5661248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НЕТ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pic>
        <p:nvPicPr>
          <p:cNvPr id="1026" name="Picture 2" descr="C:\Users\-L-\Desktop\Анимашки\0_62673_de8fcfcb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700808"/>
            <a:ext cx="986829" cy="986829"/>
          </a:xfrm>
          <a:prstGeom prst="rect">
            <a:avLst/>
          </a:prstGeom>
          <a:noFill/>
        </p:spPr>
      </p:pic>
      <p:pic>
        <p:nvPicPr>
          <p:cNvPr id="21" name="Picture 2" descr="C:\Users\-L-\Desktop\Анимашки\0_62673_de8fcfcb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140968"/>
            <a:ext cx="986829" cy="986829"/>
          </a:xfrm>
          <a:prstGeom prst="rect">
            <a:avLst/>
          </a:prstGeom>
          <a:noFill/>
        </p:spPr>
      </p:pic>
      <p:pic>
        <p:nvPicPr>
          <p:cNvPr id="22" name="Picture 4" descr="C:\Users\-L-\Desktop\Анимашки\0_62665_370ed0dd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653136"/>
            <a:ext cx="873150" cy="873150"/>
          </a:xfrm>
          <a:prstGeom prst="rect">
            <a:avLst/>
          </a:prstGeom>
          <a:noFill/>
        </p:spPr>
      </p:pic>
      <p:pic>
        <p:nvPicPr>
          <p:cNvPr id="23" name="Picture 2" descr="C:\Users\-L-\Desktop\Анимашки\0_62673_de8fcfcb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4581128"/>
            <a:ext cx="986829" cy="986829"/>
          </a:xfrm>
          <a:prstGeom prst="rect">
            <a:avLst/>
          </a:prstGeom>
          <a:noFill/>
        </p:spPr>
      </p:pic>
      <p:pic>
        <p:nvPicPr>
          <p:cNvPr id="24" name="Picture 4" descr="C:\Users\-L-\Desktop\Анимашки\0_62665_370ed0dd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40352" y="5589240"/>
            <a:ext cx="873150" cy="873150"/>
          </a:xfrm>
          <a:prstGeom prst="rect">
            <a:avLst/>
          </a:prstGeom>
          <a:noFill/>
        </p:spPr>
      </p:pic>
      <p:pic>
        <p:nvPicPr>
          <p:cNvPr id="25" name="Picture 2" descr="C:\Users\-L-\Desktop\Анимашки\0_62673_de8fcfcb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445224"/>
            <a:ext cx="986829" cy="9868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71296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800" dirty="0" smtClean="0">
                <a:solidFill>
                  <a:srgbClr val="333300"/>
                </a:solidFill>
                <a:latin typeface="Impact" pitchFamily="34" charset="0"/>
                <a:ea typeface="MS Mincho" pitchFamily="49" charset="-128"/>
                <a:cs typeface="Calibri" pitchFamily="34" charset="0"/>
              </a:rPr>
              <a:t>5</a:t>
            </a:r>
            <a:r>
              <a:rPr lang="ru-RU" altLang="ja-JP" sz="2400" dirty="0" smtClean="0">
                <a:solidFill>
                  <a:srgbClr val="333300"/>
                </a:solidFill>
                <a:latin typeface="Impact" pitchFamily="34" charset="0"/>
                <a:ea typeface="MS Mincho" pitchFamily="49" charset="-128"/>
                <a:cs typeface="Calibri" pitchFamily="34" charset="0"/>
              </a:rPr>
              <a:t>) Из двух дробей с одинаковыми знаменателями больше та, у которой числитель больше.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ja-JP" sz="2400" dirty="0" smtClean="0">
              <a:latin typeface="Impac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ja-JP" sz="2400" dirty="0" smtClean="0">
              <a:latin typeface="Impac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400" dirty="0" smtClean="0">
                <a:solidFill>
                  <a:srgbClr val="333300"/>
                </a:solidFill>
                <a:latin typeface="Impact" pitchFamily="34" charset="0"/>
                <a:ea typeface="MS Mincho" pitchFamily="49" charset="-128"/>
                <a:cs typeface="Calibri" pitchFamily="34" charset="0"/>
              </a:rPr>
              <a:t>6) Чтобы сложить две дроби с одинаковыми знаменателями, надо сложить их числители и знаменатели. 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ja-JP" sz="2400" dirty="0" smtClean="0">
              <a:latin typeface="Impac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ja-JP" sz="2400" dirty="0" smtClean="0">
              <a:latin typeface="Impac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400" dirty="0" smtClean="0">
                <a:solidFill>
                  <a:srgbClr val="333300"/>
                </a:solidFill>
                <a:latin typeface="Impact" pitchFamily="34" charset="0"/>
                <a:ea typeface="MS Mincho" pitchFamily="49" charset="-128"/>
                <a:cs typeface="Calibri" pitchFamily="34" charset="0"/>
              </a:rPr>
              <a:t>7) Чтобы умножить две дроби, надо умножить их числители и знаменатели.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ja-JP" sz="2400" dirty="0" smtClean="0">
              <a:latin typeface="Impac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ja-JP" sz="2400" dirty="0" smtClean="0">
              <a:latin typeface="Impac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ja-JP" sz="2400" dirty="0" smtClean="0">
                <a:solidFill>
                  <a:srgbClr val="333300"/>
                </a:solidFill>
                <a:latin typeface="Impact" pitchFamily="34" charset="0"/>
                <a:ea typeface="MS Mincho" pitchFamily="49" charset="-128"/>
                <a:cs typeface="Calibri" pitchFamily="34" charset="0"/>
              </a:rPr>
              <a:t>8) Чтобы выполнить деление обыкновенных дробей, нужно делимое умножить на дробь обратную делителю.</a:t>
            </a:r>
            <a:endParaRPr lang="ru-RU" altLang="ja-JP" sz="2400" dirty="0" smtClean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23556" name="Picture 4" descr="C:\Users\-L-\Desktop\Анимашки\0_62665_370ed0dd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08720"/>
            <a:ext cx="873150" cy="873150"/>
          </a:xfrm>
          <a:prstGeom prst="rect">
            <a:avLst/>
          </a:prstGeom>
          <a:noFill/>
        </p:spPr>
      </p:pic>
      <p:pic>
        <p:nvPicPr>
          <p:cNvPr id="7" name="Picture 4" descr="C:\Users\-L-\Desktop\Анимашки\0_62665_370ed0dd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861048"/>
            <a:ext cx="873150" cy="873150"/>
          </a:xfrm>
          <a:prstGeom prst="rect">
            <a:avLst/>
          </a:prstGeom>
          <a:noFill/>
        </p:spPr>
      </p:pic>
      <p:pic>
        <p:nvPicPr>
          <p:cNvPr id="8" name="Picture 4" descr="C:\Users\-L-\Desktop\Анимашки\0_62665_370ed0dd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5733256"/>
            <a:ext cx="873150" cy="873150"/>
          </a:xfrm>
          <a:prstGeom prst="rect">
            <a:avLst/>
          </a:prstGeom>
          <a:noFill/>
        </p:spPr>
      </p:pic>
      <p:pic>
        <p:nvPicPr>
          <p:cNvPr id="9" name="Picture 2" descr="C:\Users\-L-\Desktop\Анимашки\0_62673_de8fcfcb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2348880"/>
            <a:ext cx="986829" cy="986829"/>
          </a:xfrm>
          <a:prstGeom prst="rect">
            <a:avLst/>
          </a:prstGeom>
          <a:noFill/>
        </p:spPr>
      </p:pic>
      <p:pic>
        <p:nvPicPr>
          <p:cNvPr id="10" name="Picture 4" descr="C:\Users\-L-\Desktop\Анимашки\0_62665_370ed0dd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2420888"/>
            <a:ext cx="873150" cy="873150"/>
          </a:xfrm>
          <a:prstGeom prst="rect">
            <a:avLst/>
          </a:prstGeom>
          <a:noFill/>
        </p:spPr>
      </p:pic>
      <p:pic>
        <p:nvPicPr>
          <p:cNvPr id="11" name="Picture 2" descr="C:\Users\-L-\Desktop\Анимашки\0_62673_de8fcfcb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836712"/>
            <a:ext cx="986829" cy="986829"/>
          </a:xfrm>
          <a:prstGeom prst="rect">
            <a:avLst/>
          </a:prstGeom>
          <a:noFill/>
        </p:spPr>
      </p:pic>
      <p:pic>
        <p:nvPicPr>
          <p:cNvPr id="12" name="Picture 2" descr="C:\Users\-L-\Desktop\Анимашки\0_62673_de8fcfcb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789040"/>
            <a:ext cx="986829" cy="986829"/>
          </a:xfrm>
          <a:prstGeom prst="rect">
            <a:avLst/>
          </a:prstGeom>
          <a:noFill/>
        </p:spPr>
      </p:pic>
      <p:pic>
        <p:nvPicPr>
          <p:cNvPr id="13" name="Picture 2" descr="C:\Users\-L-\Desktop\Анимашки\0_62673_de8fcfcb_S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5589240"/>
            <a:ext cx="986829" cy="986829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572000" y="1052736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ДА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08104" y="1052736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НЕТ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88224" y="2564904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ДА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452320" y="2564904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НЕТ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627784" y="4005064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ДА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91880" y="4005064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НЕТ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08104" y="5805264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ДА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372200" y="5805264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Impact" pitchFamily="34" charset="0"/>
              </a:rPr>
              <a:t>НЕТ</a:t>
            </a:r>
            <a:endParaRPr lang="ru-RU" sz="2800" dirty="0">
              <a:solidFill>
                <a:schemeClr val="tx1"/>
              </a:solidFill>
              <a:latin typeface="Impact" pitchFamily="34" charset="0"/>
            </a:endParaRPr>
          </a:p>
        </p:txBody>
      </p:sp>
      <p:sp>
        <p:nvSpPr>
          <p:cNvPr id="24" name="Управляющая кнопка: домой 23">
            <a:hlinkClick r:id="rId4" action="ppaction://hlinksldjump" highlightClick="1"/>
          </p:cNvPr>
          <p:cNvSpPr/>
          <p:nvPr/>
        </p:nvSpPr>
        <p:spPr>
          <a:xfrm>
            <a:off x="8460432" y="6165304"/>
            <a:ext cx="504056" cy="5040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16632"/>
            <a:ext cx="5187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Первый   житель</a:t>
            </a:r>
            <a:endParaRPr lang="ru-RU" sz="54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Impact" pitchFamily="34" charset="0"/>
            </a:endParaRPr>
          </a:p>
        </p:txBody>
      </p:sp>
      <p:sp>
        <p:nvSpPr>
          <p:cNvPr id="3" name="Управляющая кнопка: сведения 2">
            <a:hlinkClick r:id="rId3" action="ppaction://hlinksldjump" highlightClick="1"/>
          </p:cNvPr>
          <p:cNvSpPr/>
          <p:nvPr/>
        </p:nvSpPr>
        <p:spPr>
          <a:xfrm>
            <a:off x="8532440" y="6381328"/>
            <a:ext cx="611560" cy="47667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1340768"/>
          <a:ext cx="8208912" cy="2691459"/>
        </p:xfrm>
        <a:graphic>
          <a:graphicData uri="http://schemas.openxmlformats.org/drawingml/2006/table">
            <a:tbl>
              <a:tblPr/>
              <a:tblGrid>
                <a:gridCol w="911420"/>
                <a:gridCol w="801803"/>
                <a:gridCol w="651562"/>
                <a:gridCol w="760411"/>
                <a:gridCol w="761178"/>
                <a:gridCol w="1086192"/>
                <a:gridCol w="760411"/>
                <a:gridCol w="1306190"/>
                <a:gridCol w="1169745"/>
              </a:tblGrid>
              <a:tr h="512296"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00FF"/>
                          </a:solidFill>
                          <a:latin typeface="Calibri"/>
                          <a:ea typeface="MS Mincho"/>
                          <a:cs typeface="Times New Roman"/>
                        </a:rPr>
                        <a:t>Найдите числа, обратные</a:t>
                      </a:r>
                      <a:r>
                        <a:rPr lang="ru-RU" sz="2800" b="1" baseline="0" dirty="0" smtClean="0">
                          <a:solidFill>
                            <a:srgbClr val="0000FF"/>
                          </a:solidFill>
                          <a:latin typeface="Calibri"/>
                          <a:ea typeface="MS Mincho"/>
                          <a:cs typeface="Times New Roman"/>
                        </a:rPr>
                        <a:t> данным</a:t>
                      </a:r>
                      <a:endParaRPr lang="ru-RU" sz="2800" b="1" dirty="0" smtClean="0">
                        <a:solidFill>
                          <a:srgbClr val="0000FF"/>
                        </a:solidFill>
                        <a:latin typeface="Calibri"/>
                        <a:ea typeface="MS Mincho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rgbClr val="0000FF"/>
                          </a:solidFill>
                          <a:latin typeface="Calibri"/>
                          <a:ea typeface="MS Mincho"/>
                          <a:cs typeface="Times New Roman"/>
                        </a:rPr>
                        <a:t>Задание</a:t>
                      </a:r>
                      <a:endParaRPr lang="ru-RU" sz="2800" dirty="0">
                        <a:solidFill>
                          <a:srgbClr val="0000FF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78" marR="61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2296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Impact" pitchFamily="34" charset="0"/>
                          <a:ea typeface="MS Mincho"/>
                          <a:cs typeface="Times New Roman"/>
                        </a:rPr>
                        <a:t>1</a:t>
                      </a:r>
                      <a:endParaRPr lang="ru-RU" sz="3600" dirty="0">
                        <a:latin typeface="Impact" pitchFamily="34" charset="0"/>
                        <a:ea typeface="MS Mincho"/>
                        <a:cs typeface="Times New Roman"/>
                      </a:endParaRPr>
                    </a:p>
                  </a:txBody>
                  <a:tcPr marL="61478" marR="61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Impact" pitchFamily="34" charset="0"/>
                          <a:ea typeface="MS Mincho"/>
                          <a:cs typeface="Times New Roman"/>
                        </a:rPr>
                        <a:t>2</a:t>
                      </a:r>
                      <a:endParaRPr lang="ru-RU" sz="3600" dirty="0">
                        <a:latin typeface="Impact" pitchFamily="34" charset="0"/>
                        <a:ea typeface="MS Mincho"/>
                        <a:cs typeface="Times New Roman"/>
                      </a:endParaRP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Impact" pitchFamily="34" charset="0"/>
                          <a:ea typeface="MS Mincho"/>
                          <a:cs typeface="Times New Roman"/>
                        </a:rPr>
                        <a:t>3</a:t>
                      </a:r>
                      <a:endParaRPr lang="ru-RU" sz="3600" dirty="0">
                        <a:latin typeface="Impact" pitchFamily="34" charset="0"/>
                        <a:ea typeface="MS Mincho"/>
                        <a:cs typeface="Times New Roman"/>
                      </a:endParaRP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Impact" pitchFamily="34" charset="0"/>
                          <a:ea typeface="MS Mincho"/>
                          <a:cs typeface="Times New Roman"/>
                        </a:rPr>
                        <a:t>4</a:t>
                      </a:r>
                      <a:endParaRPr lang="ru-RU" sz="3600" dirty="0">
                        <a:latin typeface="Impact" pitchFamily="34" charset="0"/>
                        <a:ea typeface="MS Mincho"/>
                        <a:cs typeface="Times New Roman"/>
                      </a:endParaRP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Impact" pitchFamily="34" charset="0"/>
                          <a:ea typeface="MS Mincho"/>
                          <a:cs typeface="Times New Roman"/>
                        </a:rPr>
                        <a:t>5</a:t>
                      </a:r>
                      <a:endParaRPr lang="ru-RU" sz="3600" dirty="0">
                        <a:latin typeface="Impact" pitchFamily="34" charset="0"/>
                        <a:ea typeface="MS Mincho"/>
                        <a:cs typeface="Times New Roman"/>
                      </a:endParaRP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Impact" pitchFamily="34" charset="0"/>
                          <a:ea typeface="MS Mincho"/>
                          <a:cs typeface="Times New Roman"/>
                        </a:rPr>
                        <a:t>6</a:t>
                      </a:r>
                      <a:endParaRPr lang="ru-RU" sz="3600" dirty="0">
                        <a:latin typeface="Impact" pitchFamily="34" charset="0"/>
                        <a:ea typeface="MS Mincho"/>
                        <a:cs typeface="Times New Roman"/>
                      </a:endParaRP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Impact" pitchFamily="34" charset="0"/>
                          <a:ea typeface="MS Mincho"/>
                          <a:cs typeface="Times New Roman"/>
                        </a:rPr>
                        <a:t>7</a:t>
                      </a:r>
                      <a:endParaRPr lang="ru-RU" sz="3600" dirty="0">
                        <a:latin typeface="Impact" pitchFamily="34" charset="0"/>
                        <a:ea typeface="MS Mincho"/>
                        <a:cs typeface="Times New Roman"/>
                      </a:endParaRP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Impact" pitchFamily="34" charset="0"/>
                          <a:ea typeface="MS Mincho"/>
                          <a:cs typeface="Times New Roman"/>
                        </a:rPr>
                        <a:t>8</a:t>
                      </a:r>
                      <a:endParaRPr lang="ru-RU" sz="3600" dirty="0">
                        <a:latin typeface="Impact" pitchFamily="34" charset="0"/>
                        <a:ea typeface="MS Mincho"/>
                        <a:cs typeface="Times New Roman"/>
                      </a:endParaRP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Impact" pitchFamily="34" charset="0"/>
                          <a:ea typeface="MS Mincho"/>
                          <a:cs typeface="Times New Roman"/>
                        </a:rPr>
                        <a:t>9</a:t>
                      </a:r>
                      <a:endParaRPr lang="ru-RU" sz="3600" dirty="0">
                        <a:latin typeface="Impact" pitchFamily="34" charset="0"/>
                        <a:ea typeface="MS Mincho"/>
                        <a:cs typeface="Times New Roman"/>
                      </a:endParaRP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1289379"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1478" marR="614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tx1"/>
                        </a:solidFill>
                      </a:endParaRP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Impact" pitchFamily="34" charset="0"/>
                          <a:ea typeface="MS Mincho"/>
                          <a:cs typeface="Times New Roman"/>
                        </a:rPr>
                        <a:t>2</a:t>
                      </a: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Impact" pitchFamily="34" charset="0"/>
                          <a:ea typeface="MS Mincho"/>
                          <a:cs typeface="Times New Roman"/>
                        </a:rPr>
                        <a:t>0,7</a:t>
                      </a: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600" dirty="0">
                        <a:latin typeface="Impact" pitchFamily="34" charset="0"/>
                        <a:ea typeface="MS Mincho"/>
                        <a:cs typeface="Times New Roman"/>
                      </a:endParaRP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marR="343535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Impact" pitchFamily="34" charset="0"/>
                          <a:ea typeface="MS Mincho"/>
                          <a:cs typeface="Times New Roman"/>
                        </a:rPr>
                        <a:t>   3 </a:t>
                      </a: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Impact" pitchFamily="34" charset="0"/>
                          <a:ea typeface="MS Mincho"/>
                          <a:cs typeface="Times New Roman"/>
                        </a:rPr>
                        <a:t>1,5</a:t>
                      </a: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Impact" pitchFamily="34" charset="0"/>
                          <a:ea typeface="MS Mincho"/>
                          <a:cs typeface="Times New Roman"/>
                        </a:rPr>
                        <a:t>9 </a:t>
                      </a: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600" dirty="0">
                        <a:latin typeface="Impact" pitchFamily="34" charset="0"/>
                        <a:ea typeface="MS Mincho"/>
                        <a:cs typeface="Times New Roman"/>
                      </a:endParaRPr>
                    </a:p>
                  </a:txBody>
                  <a:tcPr marL="61478" marR="6147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</a:tr>
            </a:tbl>
          </a:graphicData>
        </a:graphic>
      </p:graphicFrame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857496"/>
            <a:ext cx="235462" cy="936104"/>
          </a:xfrm>
          <a:prstGeom prst="rect">
            <a:avLst/>
          </a:prstGeom>
          <a:noFill/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2852936"/>
            <a:ext cx="216024" cy="864096"/>
          </a:xfrm>
          <a:prstGeom prst="rect">
            <a:avLst/>
          </a:prstGeom>
          <a:noFill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2924944"/>
            <a:ext cx="396044" cy="792088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1680" y="2852936"/>
            <a:ext cx="243571" cy="1008112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37670" y="2852936"/>
            <a:ext cx="243570" cy="1008112"/>
          </a:xfrm>
          <a:prstGeom prst="rect">
            <a:avLst/>
          </a:prstGeom>
          <a:noFill/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2360" y="2924944"/>
            <a:ext cx="580315" cy="792088"/>
          </a:xfrm>
          <a:prstGeom prst="rect">
            <a:avLst/>
          </a:prstGeom>
          <a:noFill/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67544" y="4077072"/>
          <a:ext cx="8208910" cy="2479144"/>
        </p:xfrm>
        <a:graphic>
          <a:graphicData uri="http://schemas.openxmlformats.org/drawingml/2006/table">
            <a:tbl>
              <a:tblPr/>
              <a:tblGrid>
                <a:gridCol w="911675"/>
                <a:gridCol w="911675"/>
                <a:gridCol w="911675"/>
                <a:gridCol w="911675"/>
                <a:gridCol w="912442"/>
                <a:gridCol w="912442"/>
                <a:gridCol w="912442"/>
                <a:gridCol w="912442"/>
                <a:gridCol w="912442"/>
              </a:tblGrid>
              <a:tr h="504056"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00FF"/>
                          </a:solidFill>
                          <a:latin typeface="Calibri"/>
                          <a:ea typeface="MS Mincho"/>
                          <a:cs typeface="Times New Roman"/>
                        </a:rPr>
                        <a:t>Ответ</a:t>
                      </a:r>
                      <a:endParaRPr lang="ru-RU" sz="2800" dirty="0">
                        <a:solidFill>
                          <a:srgbClr val="0000FF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MS Mincho"/>
                          <a:cs typeface="Times New Roman"/>
                        </a:rPr>
                        <a:t>3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MS Mincho"/>
                          <a:cs typeface="Times New Roman"/>
                        </a:rPr>
                        <a:t>130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64632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MS Mincho"/>
                          <a:cs typeface="Calibri"/>
                        </a:rPr>
                        <a:t>и</a:t>
                      </a:r>
                      <a:endParaRPr lang="ru-RU" sz="3600" b="1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400" b="1" dirty="0" err="1">
                          <a:latin typeface="Calibri"/>
                          <a:ea typeface="MS Mincho"/>
                          <a:cs typeface="Calibri"/>
                        </a:rPr>
                        <a:t>н</a:t>
                      </a:r>
                      <a:endParaRPr lang="ru-RU" sz="3600" b="1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MS Mincho"/>
                          <a:cs typeface="Calibri"/>
                        </a:rPr>
                        <a:t>м</a:t>
                      </a:r>
                      <a:endParaRPr lang="ru-RU" sz="3600" b="1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400" b="1" dirty="0" err="1">
                          <a:latin typeface="Calibri"/>
                          <a:ea typeface="MS Mincho"/>
                          <a:cs typeface="Calibri"/>
                        </a:rPr>
                        <a:t>з</a:t>
                      </a:r>
                      <a:endParaRPr lang="ru-RU" sz="3600" b="1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MS Mincho"/>
                          <a:cs typeface="Calibri"/>
                        </a:rPr>
                        <a:t>о</a:t>
                      </a:r>
                      <a:endParaRPr lang="ru-RU" sz="3600" b="1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MS Mincho"/>
                          <a:cs typeface="Calibri"/>
                        </a:rPr>
                        <a:t>м</a:t>
                      </a:r>
                      <a:endParaRPr lang="ru-RU" sz="3600" b="1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400" b="1" dirty="0" err="1">
                          <a:latin typeface="Calibri"/>
                          <a:ea typeface="MS Mincho"/>
                          <a:cs typeface="Calibri"/>
                        </a:rPr>
                        <a:t>н</a:t>
                      </a:r>
                      <a:endParaRPr lang="ru-RU" sz="3600" b="1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MS Mincho"/>
                          <a:cs typeface="Calibri"/>
                        </a:rPr>
                        <a:t>а</a:t>
                      </a:r>
                      <a:endParaRPr lang="ru-RU" sz="3600" b="1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5400" b="1" dirty="0">
                          <a:latin typeface="Calibri"/>
                          <a:ea typeface="MS Mincho"/>
                          <a:cs typeface="Calibri"/>
                        </a:rPr>
                        <a:t>е</a:t>
                      </a:r>
                      <a:endParaRPr lang="ru-RU" sz="3600" b="1" dirty="0"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2BDD"/>
                    </a:solidFill>
                  </a:tcPr>
                </a:tc>
              </a:tr>
            </a:tbl>
          </a:graphicData>
        </a:graphic>
      </p:graphicFrame>
      <p:pic>
        <p:nvPicPr>
          <p:cNvPr id="7181" name="Picture 1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4725144"/>
            <a:ext cx="211023" cy="789279"/>
          </a:xfrm>
          <a:prstGeom prst="rect">
            <a:avLst/>
          </a:prstGeom>
          <a:noFill/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4653136"/>
            <a:ext cx="231261" cy="879991"/>
          </a:xfrm>
          <a:prstGeom prst="rect">
            <a:avLst/>
          </a:prstGeom>
          <a:noFill/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725144"/>
            <a:ext cx="432048" cy="807986"/>
          </a:xfrm>
          <a:prstGeom prst="rect">
            <a:avLst/>
          </a:prstGeom>
          <a:noFill/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4725144"/>
            <a:ext cx="454166" cy="864096"/>
          </a:xfrm>
          <a:prstGeom prst="rect">
            <a:avLst/>
          </a:prstGeom>
          <a:noFill/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4725144"/>
            <a:ext cx="454166" cy="864096"/>
          </a:xfrm>
          <a:prstGeom prst="rect">
            <a:avLst/>
          </a:prstGeom>
          <a:noFill/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4725144"/>
            <a:ext cx="423547" cy="792088"/>
          </a:xfrm>
          <a:prstGeom prst="rect">
            <a:avLst/>
          </a:prstGeom>
          <a:noFill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00392" y="4725144"/>
            <a:ext cx="216024" cy="8079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316416" y="6021288"/>
            <a:ext cx="683568" cy="68356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>
            <a:off x="1362074" y="285728"/>
            <a:ext cx="6638949" cy="96998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Мнемозина</a:t>
            </a:r>
            <a:endParaRPr lang="ru-RU" sz="3600" kern="10" spc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858493"/>
            <a:ext cx="421481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Бабочка в размахе крыльев 50 – 70 мм. Крылья белые с чёрными точками, полупрозрачные.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Встречается на лугах, лесных полянах, по опушкам и склонам балок. Бабочка летает с мая по июль.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9" name="Picture 5" descr="http://im4-tub-ru.yandex.net/i?id=145958821-51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58" y="2214554"/>
            <a:ext cx="4714908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908720"/>
          <a:ext cx="8712969" cy="2160240"/>
        </p:xfrm>
        <a:graphic>
          <a:graphicData uri="http://schemas.openxmlformats.org/drawingml/2006/table">
            <a:tbl>
              <a:tblPr/>
              <a:tblGrid>
                <a:gridCol w="1088918"/>
                <a:gridCol w="1088918"/>
                <a:gridCol w="1088918"/>
                <a:gridCol w="942052"/>
                <a:gridCol w="1235783"/>
                <a:gridCol w="1088918"/>
                <a:gridCol w="1089731"/>
                <a:gridCol w="1089731"/>
              </a:tblGrid>
              <a:tr h="504056"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MS Mincho"/>
                          <a:cs typeface="Times New Roman"/>
                        </a:rPr>
                        <a:t>Задание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64315">
                <a:tc>
                  <a:txBody>
                    <a:bodyPr/>
                    <a:lstStyle/>
                    <a:p>
                      <a:pPr marL="228600"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MS Mincho"/>
                          <a:cs typeface="Times New Roman"/>
                        </a:rPr>
                        <a:t>1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MS Mincho"/>
                          <a:cs typeface="Times New Roman"/>
                        </a:rPr>
                        <a:t>2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MS Mincho"/>
                          <a:cs typeface="Times New Roman"/>
                        </a:rPr>
                        <a:t>3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MS Mincho"/>
                          <a:cs typeface="Times New Roman"/>
                        </a:rPr>
                        <a:t>4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MS Mincho"/>
                          <a:cs typeface="Times New Roman"/>
                        </a:rPr>
                        <a:t>5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MS Mincho"/>
                          <a:cs typeface="Times New Roman"/>
                        </a:rPr>
                        <a:t>6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MS Mincho"/>
                          <a:cs typeface="Times New Roman"/>
                        </a:rPr>
                        <a:t>7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MS Mincho"/>
                          <a:cs typeface="Times New Roman"/>
                        </a:rPr>
                        <a:t>8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10472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 dirty="0">
                        <a:solidFill>
                          <a:srgbClr val="333300"/>
                        </a:solidFill>
                        <a:latin typeface="Comic Sans MS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 dirty="0">
                        <a:solidFill>
                          <a:srgbClr val="333300"/>
                        </a:solidFill>
                        <a:latin typeface="Comic Sans MS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 dirty="0">
                        <a:solidFill>
                          <a:srgbClr val="333300"/>
                        </a:solidFill>
                        <a:latin typeface="Comic Sans MS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 dirty="0">
                        <a:solidFill>
                          <a:srgbClr val="333300"/>
                        </a:solidFill>
                        <a:latin typeface="Comic Sans MS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 dirty="0" smtClean="0">
                        <a:solidFill>
                          <a:srgbClr val="333300"/>
                        </a:solidFill>
                        <a:latin typeface="Comic Sans MS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300" dirty="0" smtClean="0">
                        <a:solidFill>
                          <a:srgbClr val="333300"/>
                        </a:solidFill>
                        <a:latin typeface="Comic Sans MS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solidFill>
                            <a:srgbClr val="333300"/>
                          </a:solidFill>
                          <a:latin typeface="Comic Sans MS"/>
                          <a:ea typeface="MS Mincho"/>
                          <a:cs typeface="Times New Roman"/>
                        </a:rPr>
                        <a:t>4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333300"/>
                        </a:solidFill>
                        <a:latin typeface="Comic Sans MS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 dirty="0">
                        <a:solidFill>
                          <a:srgbClr val="333300"/>
                        </a:solidFill>
                        <a:latin typeface="Comic Sans MS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300" dirty="0" smtClean="0">
                        <a:solidFill>
                          <a:srgbClr val="333300"/>
                        </a:solidFill>
                        <a:latin typeface="Comic Sans MS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300" dirty="0" smtClean="0">
                        <a:solidFill>
                          <a:srgbClr val="333300"/>
                        </a:solidFill>
                        <a:latin typeface="Comic Sans MS"/>
                        <a:ea typeface="MS Mincho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rgbClr val="333300"/>
                          </a:solidFill>
                          <a:latin typeface="Comic Sans MS"/>
                          <a:ea typeface="MS Mincho"/>
                          <a:cs typeface="Times New Roman"/>
                        </a:rPr>
                        <a:t>18:10</a:t>
                      </a:r>
                      <a:endParaRPr lang="ru-RU" sz="20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2060848"/>
            <a:ext cx="988551" cy="792088"/>
          </a:xfrm>
          <a:prstGeom prst="rect">
            <a:avLst/>
          </a:prstGeom>
          <a:noFill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060848"/>
            <a:ext cx="882525" cy="792088"/>
          </a:xfrm>
          <a:prstGeom prst="rect">
            <a:avLst/>
          </a:prstGeom>
          <a:noFill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2132856"/>
            <a:ext cx="957367" cy="792088"/>
          </a:xfrm>
          <a:prstGeom prst="rect">
            <a:avLst/>
          </a:prstGeom>
          <a:noFill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2132856"/>
            <a:ext cx="731602" cy="720080"/>
          </a:xfrm>
          <a:prstGeom prst="rect">
            <a:avLst/>
          </a:prstGeom>
          <a:noFill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2060848"/>
            <a:ext cx="725336" cy="864096"/>
          </a:xfrm>
          <a:prstGeom prst="rect">
            <a:avLst/>
          </a:prstGeom>
          <a:noFill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2276872"/>
            <a:ext cx="1053756" cy="648072"/>
          </a:xfrm>
          <a:prstGeom prst="rect">
            <a:avLst/>
          </a:prstGeom>
          <a:noFill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2204864"/>
            <a:ext cx="1007613" cy="720080"/>
          </a:xfrm>
          <a:prstGeom prst="rect">
            <a:avLst/>
          </a:prstGeom>
          <a:noFill/>
        </p:spPr>
      </p:pic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32440" y="2204864"/>
            <a:ext cx="358701" cy="720080"/>
          </a:xfrm>
          <a:prstGeom prst="rect">
            <a:avLst/>
          </a:prstGeom>
          <a:noFill/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51520" y="3284984"/>
          <a:ext cx="8712969" cy="2520280"/>
        </p:xfrm>
        <a:graphic>
          <a:graphicData uri="http://schemas.openxmlformats.org/drawingml/2006/table">
            <a:tbl>
              <a:tblPr/>
              <a:tblGrid>
                <a:gridCol w="967656"/>
                <a:gridCol w="967656"/>
                <a:gridCol w="967656"/>
                <a:gridCol w="967656"/>
                <a:gridCol w="968469"/>
                <a:gridCol w="968469"/>
                <a:gridCol w="968469"/>
                <a:gridCol w="968469"/>
                <a:gridCol w="968469"/>
              </a:tblGrid>
              <a:tr h="576064"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latin typeface="Calibri"/>
                          <a:ea typeface="MS Mincho"/>
                          <a:cs typeface="Times New Roman"/>
                        </a:rPr>
                        <a:t>Ответ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241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MS Mincho"/>
                          <a:cs typeface="Times New Roman"/>
                        </a:rPr>
                        <a:t>19</a:t>
                      </a:r>
                      <a:endParaRPr lang="ru-RU" sz="32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600" b="1" dirty="0" smtClean="0">
                          <a:latin typeface="Calibri"/>
                          <a:ea typeface="MS Mincho"/>
                          <a:cs typeface="Times New Roman"/>
                        </a:rPr>
                        <a:t> 6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Arial Black"/>
                          <a:ea typeface="MS Mincho"/>
                          <a:cs typeface="Calibri"/>
                        </a:rPr>
                        <a:t>Ы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Arial Black"/>
                          <a:ea typeface="MS Mincho"/>
                          <a:cs typeface="Calibri"/>
                        </a:rPr>
                        <a:t>Л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Arial Black"/>
                          <a:ea typeface="MS Mincho"/>
                          <a:cs typeface="Calibri"/>
                        </a:rPr>
                        <a:t>В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Arial Black"/>
                          <a:ea typeface="MS Mincho"/>
                          <a:cs typeface="Calibri"/>
                        </a:rPr>
                        <a:t>Ь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Arial Black"/>
                          <a:ea typeface="MS Mincho"/>
                          <a:cs typeface="Calibri"/>
                        </a:rPr>
                        <a:t>О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Arial Black"/>
                          <a:ea typeface="MS Mincho"/>
                          <a:cs typeface="Calibri"/>
                        </a:rPr>
                        <a:t>Х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Arial Black"/>
                          <a:ea typeface="MS Mincho"/>
                          <a:cs typeface="Calibri"/>
                        </a:rPr>
                        <a:t>И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Arial Black"/>
                          <a:ea typeface="MS Mincho"/>
                          <a:cs typeface="Calibri"/>
                        </a:rPr>
                        <a:t>Х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Arial Black"/>
                          <a:ea typeface="MS Mincho"/>
                          <a:cs typeface="Calibri"/>
                        </a:rPr>
                        <a:t>У</a:t>
                      </a:r>
                      <a:endParaRPr lang="ru-RU" sz="3600" dirty="0"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61495" marR="614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3933056"/>
            <a:ext cx="288032" cy="1077310"/>
          </a:xfrm>
          <a:prstGeom prst="rect">
            <a:avLst/>
          </a:prstGeom>
          <a:noFill/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3933056"/>
            <a:ext cx="648072" cy="1078869"/>
          </a:xfrm>
          <a:prstGeom prst="rect">
            <a:avLst/>
          </a:prstGeom>
          <a:noFill/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3933056"/>
            <a:ext cx="576064" cy="1077314"/>
          </a:xfrm>
          <a:prstGeom prst="rect">
            <a:avLst/>
          </a:prstGeom>
          <a:noFill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3933056"/>
            <a:ext cx="812590" cy="936104"/>
          </a:xfrm>
          <a:prstGeom prst="rect">
            <a:avLst/>
          </a:prstGeom>
          <a:noFill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3861048"/>
            <a:ext cx="288032" cy="1195112"/>
          </a:xfrm>
          <a:prstGeom prst="rect">
            <a:avLst/>
          </a:prstGeom>
          <a:noFill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3933056"/>
            <a:ext cx="576064" cy="1077314"/>
          </a:xfrm>
          <a:prstGeom prst="rect">
            <a:avLst/>
          </a:prstGeom>
          <a:noFill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52320" y="3861048"/>
            <a:ext cx="288032" cy="1177916"/>
          </a:xfrm>
          <a:prstGeom prst="rect">
            <a:avLst/>
          </a:prstGeom>
          <a:noFill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72400" y="3933056"/>
            <a:ext cx="576064" cy="1077314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2051720" y="0"/>
            <a:ext cx="50129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второй</a:t>
            </a:r>
            <a:r>
              <a:rPr lang="ru-RU" sz="54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   житель</a:t>
            </a:r>
            <a:endParaRPr lang="ru-RU" sz="54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Impact" pitchFamily="34" charset="0"/>
            </a:endParaRPr>
          </a:p>
        </p:txBody>
      </p:sp>
      <p:sp>
        <p:nvSpPr>
          <p:cNvPr id="22" name="Управляющая кнопка: сведения 21">
            <a:hlinkClick r:id="rId18" action="ppaction://hlinksldjump" highlightClick="1"/>
          </p:cNvPr>
          <p:cNvSpPr/>
          <p:nvPr/>
        </p:nvSpPr>
        <p:spPr>
          <a:xfrm>
            <a:off x="8423920" y="6209928"/>
            <a:ext cx="720080" cy="64807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4214818"/>
            <a:ext cx="428628" cy="7858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214290"/>
            <a:ext cx="59041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Выхухоль   русская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868" y="1142984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8495928" y="6309320"/>
            <a:ext cx="648072" cy="5486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1571612"/>
            <a:ext cx="4572000" cy="48320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В настоящее время сохранилась только в бассейне Дона и  пойменных водоёмах рек Хопёр и Бузулук.</a:t>
            </a:r>
          </a:p>
          <a:p>
            <a:r>
              <a:rPr lang="ru-RU" sz="2800" dirty="0" smtClean="0"/>
              <a:t>Поселяется в водоёмах с богатыми животными и растительными кормами. Ведёт очень скрытный подводно-подземный образ жизни.</a:t>
            </a:r>
            <a:endParaRPr lang="ru-RU" sz="2800" dirty="0"/>
          </a:p>
        </p:txBody>
      </p:sp>
      <p:pic>
        <p:nvPicPr>
          <p:cNvPr id="5122" name="Picture 2" descr="http://s51.radikal.ru/i134/0808/5c/fb1f773a16e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428736"/>
            <a:ext cx="4572000" cy="4143377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6169" y="0"/>
            <a:ext cx="46121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Impact" pitchFamily="34" charset="0"/>
              </a:rPr>
              <a:t>Третий житель</a:t>
            </a:r>
            <a:endParaRPr lang="ru-RU" sz="54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Impact" pitchFamily="34" charset="0"/>
            </a:endParaRPr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285984" y="1785926"/>
            <a:ext cx="9361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Calibri" pitchFamily="34" charset="0"/>
              </a:rPr>
              <a:t> </a:t>
            </a:r>
            <a:endParaRPr kumimoji="0" lang="ru-RU" altLang="ja-JP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5580112" y="1556792"/>
            <a:ext cx="4320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Calibri" pitchFamily="34" charset="0"/>
              </a:rPr>
              <a:t>  </a:t>
            </a:r>
            <a:endParaRPr kumimoji="0" lang="ru-RU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4" name="Rectangle 10"/>
          <p:cNvSpPr>
            <a:spLocks noChangeArrowheads="1"/>
          </p:cNvSpPr>
          <p:nvPr/>
        </p:nvSpPr>
        <p:spPr bwMode="auto">
          <a:xfrm>
            <a:off x="6588224" y="1772816"/>
            <a:ext cx="13681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MS Mincho" pitchFamily="49" charset="-128"/>
                <a:cs typeface="Calibri" pitchFamily="34" charset="0"/>
              </a:rPr>
              <a:t> </a:t>
            </a:r>
            <a:endParaRPr kumimoji="0" lang="ru-RU" altLang="ja-JP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503238" y="24018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емиугольник 16"/>
          <p:cNvSpPr/>
          <p:nvPr/>
        </p:nvSpPr>
        <p:spPr>
          <a:xfrm>
            <a:off x="571472" y="4143380"/>
            <a:ext cx="1512168" cy="1512168"/>
          </a:xfrm>
          <a:prstGeom prst="hept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  <a:latin typeface="Impact" pitchFamily="34" charset="0"/>
              </a:rPr>
              <a:t>12</a:t>
            </a:r>
            <a:endParaRPr lang="ru-RU" sz="5400" dirty="0">
              <a:solidFill>
                <a:srgbClr val="0000FF"/>
              </a:solidFill>
              <a:latin typeface="Impact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979712" y="3140968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600" dirty="0" smtClean="0">
                <a:solidFill>
                  <a:srgbClr val="00B050"/>
                </a:solidFill>
                <a:latin typeface="Impact" pitchFamily="34" charset="0"/>
                <a:ea typeface="MS Mincho"/>
                <a:cs typeface="Times New Roman"/>
              </a:rPr>
              <a:t>ВАРИАНТЫ ОТВЕТОВ</a:t>
            </a:r>
            <a:endParaRPr lang="ru-RU" sz="3600" dirty="0">
              <a:solidFill>
                <a:srgbClr val="00B050"/>
              </a:solidFill>
              <a:latin typeface="Impact" pitchFamily="34" charset="0"/>
              <a:ea typeface="MS Mincho"/>
              <a:cs typeface="Times New Roman"/>
            </a:endParaRPr>
          </a:p>
        </p:txBody>
      </p:sp>
      <p:sp>
        <p:nvSpPr>
          <p:cNvPr id="19" name="Семиугольник 18"/>
          <p:cNvSpPr/>
          <p:nvPr/>
        </p:nvSpPr>
        <p:spPr>
          <a:xfrm>
            <a:off x="3643306" y="4143380"/>
            <a:ext cx="1440160" cy="1512168"/>
          </a:xfrm>
          <a:prstGeom prst="hept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  <a:latin typeface="Impact" pitchFamily="34" charset="0"/>
              </a:rPr>
              <a:t>28</a:t>
            </a:r>
            <a:endParaRPr lang="ru-RU" sz="5400" dirty="0">
              <a:solidFill>
                <a:srgbClr val="0000FF"/>
              </a:solidFill>
              <a:latin typeface="Impact" pitchFamily="34" charset="0"/>
            </a:endParaRP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" name="Семиугольник 25"/>
          <p:cNvSpPr/>
          <p:nvPr/>
        </p:nvSpPr>
        <p:spPr>
          <a:xfrm>
            <a:off x="7215206" y="4357694"/>
            <a:ext cx="1440160" cy="1512168"/>
          </a:xfrm>
          <a:prstGeom prst="heptago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  <a:latin typeface="Impact" pitchFamily="34" charset="0"/>
              </a:rPr>
              <a:t>14</a:t>
            </a:r>
            <a:endParaRPr lang="ru-RU" sz="5400" dirty="0">
              <a:solidFill>
                <a:srgbClr val="0000FF"/>
              </a:solidFill>
              <a:latin typeface="Impact" pitchFamily="34" charset="0"/>
            </a:endParaRPr>
          </a:p>
        </p:txBody>
      </p:sp>
      <p:sp>
        <p:nvSpPr>
          <p:cNvPr id="27" name="Выноска-облако 26"/>
          <p:cNvSpPr/>
          <p:nvPr/>
        </p:nvSpPr>
        <p:spPr>
          <a:xfrm>
            <a:off x="251520" y="4293096"/>
            <a:ext cx="2088232" cy="136815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0000FF"/>
                </a:solidFill>
                <a:latin typeface="Impact" pitchFamily="34" charset="0"/>
              </a:rPr>
              <a:t>жук</a:t>
            </a:r>
            <a:endParaRPr lang="ru-RU" sz="5400" dirty="0">
              <a:solidFill>
                <a:srgbClr val="0000FF"/>
              </a:solidFill>
              <a:latin typeface="Impact" pitchFamily="34" charset="0"/>
            </a:endParaRPr>
          </a:p>
        </p:txBody>
      </p:sp>
      <p:sp>
        <p:nvSpPr>
          <p:cNvPr id="28" name="Выноска-облако 27"/>
          <p:cNvSpPr/>
          <p:nvPr/>
        </p:nvSpPr>
        <p:spPr>
          <a:xfrm>
            <a:off x="6929454" y="4500570"/>
            <a:ext cx="1944216" cy="136815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00FF"/>
                </a:solidFill>
                <a:latin typeface="Impact" pitchFamily="34" charset="0"/>
              </a:rPr>
              <a:t>олень</a:t>
            </a:r>
            <a:endParaRPr lang="ru-RU" sz="3200" dirty="0">
              <a:solidFill>
                <a:srgbClr val="0000FF"/>
              </a:solidFill>
              <a:latin typeface="Impact" pitchFamily="34" charset="0"/>
            </a:endParaRPr>
          </a:p>
        </p:txBody>
      </p:sp>
      <p:pic>
        <p:nvPicPr>
          <p:cNvPr id="31" name="Picture 16" descr="C:\Users\-L-\Desktop\Анимашки\0_626f3_b6c8a74a_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143380"/>
            <a:ext cx="1584176" cy="1614066"/>
          </a:xfrm>
          <a:prstGeom prst="rect">
            <a:avLst/>
          </a:prstGeom>
          <a:noFill/>
        </p:spPr>
      </p:pic>
      <p:sp>
        <p:nvSpPr>
          <p:cNvPr id="32" name="Управляющая кнопка: сведения 31">
            <a:hlinkClick r:id="" action="ppaction://noaction" highlightClick="1"/>
          </p:cNvPr>
          <p:cNvSpPr/>
          <p:nvPr/>
        </p:nvSpPr>
        <p:spPr>
          <a:xfrm>
            <a:off x="8244408" y="6165304"/>
            <a:ext cx="648072" cy="648072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93" name="WordArt 1"/>
          <p:cNvSpPr>
            <a:spLocks noChangeArrowheads="1" noChangeShapeType="1" noTextEdit="1"/>
          </p:cNvSpPr>
          <p:nvPr/>
        </p:nvSpPr>
        <p:spPr bwMode="auto">
          <a:xfrm>
            <a:off x="2285984" y="1500174"/>
            <a:ext cx="3000396" cy="1571636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№ 613</a:t>
            </a:r>
            <a:endParaRPr lang="ru-RU" sz="3600" kern="10" spc="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6" grpId="0" animBg="1"/>
      <p:bldP spid="27" grpId="0" animBg="1"/>
      <p:bldP spid="2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951</TotalTime>
  <Words>390</Words>
  <Application>Microsoft Office PowerPoint</Application>
  <PresentationFormat>Экран (4:3)</PresentationFormat>
  <Paragraphs>128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-L-</dc:creator>
  <cp:lastModifiedBy>Валя</cp:lastModifiedBy>
  <cp:revision>95</cp:revision>
  <dcterms:created xsi:type="dcterms:W3CDTF">2011-11-20T15:59:45Z</dcterms:created>
  <dcterms:modified xsi:type="dcterms:W3CDTF">2013-03-06T10:17:34Z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972937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