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4" r:id="rId14"/>
    <p:sldId id="268" r:id="rId15"/>
    <p:sldId id="269" r:id="rId16"/>
    <p:sldId id="271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40054"/>
    <a:srgbClr val="F20068"/>
    <a:srgbClr val="00CC00"/>
    <a:srgbClr val="008000"/>
    <a:srgbClr val="00FF00"/>
    <a:srgbClr val="FF0000"/>
    <a:srgbClr val="990099"/>
    <a:srgbClr val="FF0066"/>
    <a:srgbClr val="66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90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0">
              <a:schemeClr val="accent4">
                <a:lumMod val="40000"/>
                <a:lumOff val="60000"/>
              </a:schemeClr>
            </a:gs>
            <a:gs pos="0">
              <a:schemeClr val="accent2">
                <a:lumMod val="20000"/>
                <a:lumOff val="80000"/>
                <a:alpha val="79000"/>
              </a:schemeClr>
            </a:gs>
            <a:gs pos="6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мпьютер\Desktop\сбоку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381000"/>
            <a:ext cx="1859078" cy="2133600"/>
          </a:xfrm>
          <a:prstGeom prst="rect">
            <a:avLst/>
          </a:prstGeom>
          <a:noFill/>
        </p:spPr>
      </p:pic>
      <p:pic>
        <p:nvPicPr>
          <p:cNvPr id="1029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524499" y="3238500"/>
            <a:ext cx="6858001" cy="381000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89123"/>
            <a:ext cx="9144000" cy="393923"/>
          </a:xfrm>
          <a:prstGeom prst="rect">
            <a:avLst/>
          </a:prstGeom>
          <a:noFill/>
        </p:spPr>
      </p:pic>
      <p:pic>
        <p:nvPicPr>
          <p:cNvPr id="8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477001"/>
            <a:ext cx="9144000" cy="381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28600" y="381000"/>
            <a:ext cx="685799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i="1" dirty="0" smtClean="0">
                <a:ln w="11430"/>
                <a:solidFill>
                  <a:srgbClr val="00FF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Геометрические тела. </a:t>
            </a:r>
          </a:p>
          <a:p>
            <a:pPr algn="ctr"/>
            <a:r>
              <a:rPr lang="ru-RU" sz="4800" b="1" i="1" cap="none" spc="0" dirty="0" smtClean="0">
                <a:ln w="11430"/>
                <a:solidFill>
                  <a:srgbClr val="00FF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Объем прямоугольного</a:t>
            </a:r>
          </a:p>
          <a:p>
            <a:pPr algn="ctr"/>
            <a:r>
              <a:rPr lang="ru-RU" sz="4800" b="1" i="1" dirty="0" smtClean="0">
                <a:ln w="11430"/>
                <a:solidFill>
                  <a:srgbClr val="00FF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параллелепипеда.</a:t>
            </a:r>
            <a:endParaRPr lang="ru-RU" sz="4800" b="1" i="1" cap="none" spc="0" dirty="0">
              <a:ln w="11430"/>
              <a:solidFill>
                <a:srgbClr val="00FF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67000" y="2590800"/>
            <a:ext cx="28194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i="1" cap="none" spc="0" dirty="0" smtClean="0">
                <a:ln w="11430"/>
                <a:solidFill>
                  <a:srgbClr val="00FF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 класс</a:t>
            </a:r>
            <a:endParaRPr lang="ru-RU" sz="4800" b="1" i="1" cap="none" spc="0" dirty="0">
              <a:ln w="11430"/>
              <a:solidFill>
                <a:srgbClr val="00FF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5800" y="3962400"/>
            <a:ext cx="777240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solidFill>
                  <a:srgbClr val="66FF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Работу выполнила:</a:t>
            </a:r>
          </a:p>
          <a:p>
            <a:pPr algn="ctr"/>
            <a:r>
              <a:rPr lang="ru-RU" sz="2800" b="1" dirty="0" err="1" smtClean="0">
                <a:ln w="1905"/>
                <a:solidFill>
                  <a:srgbClr val="66FF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Журавкова</a:t>
            </a:r>
            <a:r>
              <a:rPr lang="ru-RU" sz="2800" b="1" dirty="0" smtClean="0">
                <a:ln w="1905"/>
                <a:solidFill>
                  <a:srgbClr val="66FF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Л.В., учитель математики, </a:t>
            </a:r>
          </a:p>
          <a:p>
            <a:pPr algn="ctr"/>
            <a:r>
              <a:rPr lang="ru-RU" sz="2800" b="1" dirty="0" smtClean="0">
                <a:ln w="1905"/>
                <a:solidFill>
                  <a:srgbClr val="66FF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МБУ Гимназия № 77, г. Тольятти Самарской области</a:t>
            </a:r>
          </a:p>
          <a:p>
            <a:pPr algn="ctr"/>
            <a:r>
              <a:rPr lang="ru-RU" sz="2800" b="1" cap="none" spc="0" dirty="0" smtClean="0">
                <a:ln w="1905"/>
                <a:solidFill>
                  <a:srgbClr val="66FF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2013</a:t>
            </a:r>
            <a:endParaRPr lang="ru-RU" sz="2800" b="1" cap="none" spc="0" dirty="0">
              <a:ln w="1905"/>
              <a:solidFill>
                <a:srgbClr val="66FF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5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24499" y="3238499"/>
            <a:ext cx="6858001" cy="381001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3923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64077"/>
            <a:ext cx="9144000" cy="3939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62000" y="609600"/>
            <a:ext cx="77015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Основные свойства тела: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" y="1828800"/>
            <a:ext cx="8305800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Важным свойством тела является его </a:t>
            </a: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вместимость.</a:t>
            </a:r>
          </a:p>
          <a:p>
            <a:pPr algn="just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Вместимость фигуры характеризуется </a:t>
            </a: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объёмом.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За единицу измерения</a:t>
            </a:r>
          </a:p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объема принимают </a:t>
            </a:r>
          </a:p>
          <a:p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объем единичного куба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Куб 9"/>
          <p:cNvSpPr/>
          <p:nvPr/>
        </p:nvSpPr>
        <p:spPr>
          <a:xfrm>
            <a:off x="6248400" y="3962400"/>
            <a:ext cx="1828800" cy="20574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324600" y="4724400"/>
            <a:ext cx="1455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1см</a:t>
            </a:r>
            <a:r>
              <a:rPr lang="ru-RU" sz="4400" b="1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5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24499" y="3238500"/>
            <a:ext cx="6858001" cy="381001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3923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64077"/>
            <a:ext cx="9144000" cy="3939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95400" y="304800"/>
            <a:ext cx="67503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Сравнение объемов: 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194" name="Picture 2" descr="C:\Users\Компьютер\Desktop\стакан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447800"/>
            <a:ext cx="2286000" cy="2286000"/>
          </a:xfrm>
          <a:prstGeom prst="rect">
            <a:avLst/>
          </a:prstGeom>
          <a:noFill/>
        </p:spPr>
      </p:pic>
      <p:pic>
        <p:nvPicPr>
          <p:cNvPr id="8195" name="Picture 3" descr="C:\Users\Компьютер\Desktop\сох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1600200"/>
            <a:ext cx="2975353" cy="1993900"/>
          </a:xfrm>
          <a:prstGeom prst="rect">
            <a:avLst/>
          </a:prstGeom>
          <a:noFill/>
        </p:spPr>
      </p:pic>
      <p:pic>
        <p:nvPicPr>
          <p:cNvPr id="8196" name="Picture 4" descr="C:\Users\Компьютер\Desktop\цистерны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38400" y="4114800"/>
            <a:ext cx="2137631" cy="2030413"/>
          </a:xfrm>
          <a:prstGeom prst="rect">
            <a:avLst/>
          </a:prstGeom>
          <a:noFill/>
        </p:spPr>
      </p:pic>
      <p:pic>
        <p:nvPicPr>
          <p:cNvPr id="8197" name="Picture 5" descr="C:\Users\Компьютер\Desktop\таз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4038600"/>
            <a:ext cx="1961872" cy="2019300"/>
          </a:xfrm>
          <a:prstGeom prst="rect">
            <a:avLst/>
          </a:prstGeom>
          <a:noFill/>
        </p:spPr>
      </p:pic>
      <p:pic>
        <p:nvPicPr>
          <p:cNvPr id="8198" name="Picture 6" descr="C:\Users\Компьютер\Desktop\часы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24400" y="4267200"/>
            <a:ext cx="1447800" cy="1943100"/>
          </a:xfrm>
          <a:prstGeom prst="rect">
            <a:avLst/>
          </a:prstGeom>
          <a:noFill/>
        </p:spPr>
      </p:pic>
      <p:pic>
        <p:nvPicPr>
          <p:cNvPr id="8199" name="Picture 7" descr="C:\Users\Компьютер\Desktop\бас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48400" y="1189658"/>
            <a:ext cx="2362200" cy="2514833"/>
          </a:xfrm>
          <a:prstGeom prst="rect">
            <a:avLst/>
          </a:prstGeom>
          <a:noFill/>
        </p:spPr>
      </p:pic>
      <p:pic>
        <p:nvPicPr>
          <p:cNvPr id="8200" name="Picture 8" descr="C:\Users\Компьютер\Desktop\море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72200" y="38862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5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24499" y="3238499"/>
            <a:ext cx="6858001" cy="381001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3923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64077"/>
            <a:ext cx="9144000" cy="3939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-128778" y="381000"/>
            <a:ext cx="927277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Формулы  объемов </a:t>
            </a:r>
          </a:p>
          <a:p>
            <a:pPr algn="ctr"/>
            <a:r>
              <a:rPr lang="ru-RU" sz="3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параллелепипеда и куба</a:t>
            </a:r>
            <a:endParaRPr lang="ru-RU" sz="36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Куб 8"/>
          <p:cNvSpPr/>
          <p:nvPr/>
        </p:nvSpPr>
        <p:spPr>
          <a:xfrm>
            <a:off x="1295400" y="1676400"/>
            <a:ext cx="2514600" cy="33528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уб 10"/>
          <p:cNvSpPr/>
          <p:nvPr/>
        </p:nvSpPr>
        <p:spPr>
          <a:xfrm>
            <a:off x="5334000" y="2590800"/>
            <a:ext cx="2514600" cy="24384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143000" y="5410200"/>
            <a:ext cx="2457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 = </a:t>
            </a:r>
            <a:r>
              <a:rPr lang="en-US" sz="54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abc</a:t>
            </a:r>
            <a:r>
              <a:rPr lang="ru-RU" sz="5400" dirty="0" smtClean="0">
                <a:solidFill>
                  <a:srgbClr val="FF0000"/>
                </a:solidFill>
              </a:rPr>
              <a:t> 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00600" y="5410200"/>
            <a:ext cx="3429000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 =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5400" b="1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648494" y="3009106"/>
            <a:ext cx="2667000" cy="1588"/>
          </a:xfrm>
          <a:prstGeom prst="line">
            <a:avLst/>
          </a:prstGeom>
          <a:ln w="38100" cmpd="sng">
            <a:solidFill>
              <a:srgbClr val="C4005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1295400" y="4343400"/>
            <a:ext cx="685800" cy="685800"/>
          </a:xfrm>
          <a:prstGeom prst="line">
            <a:avLst/>
          </a:prstGeom>
          <a:ln w="38100" cmpd="sng">
            <a:solidFill>
              <a:srgbClr val="C4005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981200" y="4343400"/>
            <a:ext cx="1828800" cy="1588"/>
          </a:xfrm>
          <a:prstGeom prst="line">
            <a:avLst/>
          </a:prstGeom>
          <a:ln w="38100" cmpd="sng">
            <a:solidFill>
              <a:srgbClr val="C4005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943600" y="4419600"/>
            <a:ext cx="1905000" cy="1588"/>
          </a:xfrm>
          <a:prstGeom prst="line">
            <a:avLst/>
          </a:prstGeom>
          <a:ln w="38100" cmpd="sng">
            <a:solidFill>
              <a:srgbClr val="C4005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5029200" y="3505200"/>
            <a:ext cx="1828800" cy="1588"/>
          </a:xfrm>
          <a:prstGeom prst="line">
            <a:avLst/>
          </a:prstGeom>
          <a:ln w="38100" cmpd="sng">
            <a:solidFill>
              <a:srgbClr val="C4005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5334000" y="4419600"/>
            <a:ext cx="609600" cy="609600"/>
          </a:xfrm>
          <a:prstGeom prst="line">
            <a:avLst/>
          </a:prstGeom>
          <a:ln w="38100" cmpd="sng">
            <a:solidFill>
              <a:srgbClr val="C4005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1981200" y="487680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696200" y="441960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38200" y="3276600"/>
            <a:ext cx="4267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505200" y="4419600"/>
            <a:ext cx="38023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876800" y="373380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096000" y="487680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5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24499" y="3238500"/>
            <a:ext cx="6858001" cy="381001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3923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64077"/>
            <a:ext cx="9144000" cy="3939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95400" y="609600"/>
            <a:ext cx="6564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Единицы измерения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52800" y="1676400"/>
            <a:ext cx="5347041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FontTx/>
              <a:buChar char="-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кубический миллиметр (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мм</a:t>
            </a:r>
            <a:r>
              <a:rPr lang="ru-RU" sz="2800" b="1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2800" b="1" baseline="300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Tx/>
              <a:buChar char="-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кубический сантиметр (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</a:t>
            </a:r>
            <a:r>
              <a:rPr lang="ru-RU" sz="2800" b="1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кубический дециметр (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дм</a:t>
            </a:r>
            <a:r>
              <a:rPr lang="ru-RU" sz="2800" b="1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кубический метр (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r>
              <a:rPr lang="ru-RU" sz="2800" b="1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кубический километр (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км</a:t>
            </a:r>
            <a:r>
              <a:rPr lang="ru-RU" sz="2800" b="1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</p:txBody>
      </p:sp>
      <p:pic>
        <p:nvPicPr>
          <p:cNvPr id="7171" name="Picture 3" descr="C:\Users\Компьютер\Desktop\уч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76400"/>
            <a:ext cx="2956031" cy="4491037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886200" y="4038600"/>
            <a:ext cx="407034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дм</a:t>
            </a:r>
            <a:r>
              <a:rPr lang="ru-RU" sz="4000" b="1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1 л (литр) 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4" name="Picture 6" descr="C:\Users\Компьютер\Desktop\лин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4876800"/>
            <a:ext cx="1819275" cy="1312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5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24499" y="3238499"/>
            <a:ext cx="6858001" cy="381001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3923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64077"/>
            <a:ext cx="9144000" cy="3939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3400" y="381000"/>
            <a:ext cx="792293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Задания </a:t>
            </a:r>
            <a:r>
              <a:rPr lang="ru-RU" sz="36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повышенной </a:t>
            </a:r>
            <a:r>
              <a:rPr lang="ru-RU" sz="36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трудности</a:t>
            </a:r>
            <a:r>
              <a:rPr lang="ru-RU" sz="40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ru-RU" sz="4000" b="1" i="1" u="sng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371600" y="1524000"/>
            <a:ext cx="15240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62000" y="2362200"/>
            <a:ext cx="4572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647700" y="1638300"/>
            <a:ext cx="838200" cy="60960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209800" y="1676400"/>
            <a:ext cx="838200" cy="53340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1752600" y="2971800"/>
            <a:ext cx="12192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1181100" y="2095500"/>
            <a:ext cx="304800" cy="22860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828800" y="2362200"/>
            <a:ext cx="5334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2209800" y="2895600"/>
            <a:ext cx="838200" cy="53340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2286794" y="2132806"/>
            <a:ext cx="12192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62000" y="3581400"/>
            <a:ext cx="4572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152400" y="2971800"/>
            <a:ext cx="12192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610394" y="2971006"/>
            <a:ext cx="12192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1219200" y="2971800"/>
            <a:ext cx="1219994" cy="794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1828800" y="3581400"/>
            <a:ext cx="5334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 flipH="1" flipV="1">
            <a:off x="1143000" y="3276600"/>
            <a:ext cx="381000" cy="22860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447800" y="2057400"/>
            <a:ext cx="6096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1447800" y="3200400"/>
            <a:ext cx="3810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5400000" flipH="1" flipV="1">
            <a:off x="1790700" y="2095500"/>
            <a:ext cx="304800" cy="22860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5400000">
            <a:off x="877094" y="2628900"/>
            <a:ext cx="1142206" cy="794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762794" y="2133600"/>
            <a:ext cx="1218406" cy="794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371600" y="4953000"/>
            <a:ext cx="8382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10800000">
            <a:off x="1371600" y="2743200"/>
            <a:ext cx="1524000" cy="1588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5400000">
            <a:off x="647700" y="2857500"/>
            <a:ext cx="838200" cy="609600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 rot="5400000">
            <a:off x="1486694" y="2628106"/>
            <a:ext cx="1143000" cy="1588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5400000">
            <a:off x="1752600" y="3276600"/>
            <a:ext cx="381000" cy="228600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10800000">
            <a:off x="1828800" y="3200400"/>
            <a:ext cx="228600" cy="1588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5400000" flipH="1" flipV="1">
            <a:off x="1295400" y="4191000"/>
            <a:ext cx="838200" cy="685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 rot="5400000">
            <a:off x="3124200" y="4191000"/>
            <a:ext cx="457200" cy="304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>
            <a:off x="2057400" y="4114800"/>
            <a:ext cx="14478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rot="5400000">
            <a:off x="800100" y="5524500"/>
            <a:ext cx="11430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>
            <a:off x="1371600" y="6096000"/>
            <a:ext cx="15240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 rot="5400000" flipH="1" flipV="1">
            <a:off x="2171700" y="4610100"/>
            <a:ext cx="381000" cy="304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>
            <a:off x="2514600" y="4572000"/>
            <a:ext cx="6858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 rot="5400000">
            <a:off x="1943894" y="5219700"/>
            <a:ext cx="532606" cy="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/>
          <p:nvPr/>
        </p:nvCxnSpPr>
        <p:spPr>
          <a:xfrm rot="5400000">
            <a:off x="2248694" y="4837906"/>
            <a:ext cx="5334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 rot="5400000" flipH="1" flipV="1">
            <a:off x="2171700" y="5143500"/>
            <a:ext cx="381000" cy="304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единительная линия 139"/>
          <p:cNvCxnSpPr/>
          <p:nvPr/>
        </p:nvCxnSpPr>
        <p:spPr>
          <a:xfrm rot="5400000">
            <a:off x="2934494" y="4838700"/>
            <a:ext cx="532606" cy="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Прямая соединительная линия 140"/>
          <p:cNvCxnSpPr/>
          <p:nvPr/>
        </p:nvCxnSpPr>
        <p:spPr>
          <a:xfrm>
            <a:off x="2209800" y="5486400"/>
            <a:ext cx="6858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Прямая соединительная линия 149"/>
          <p:cNvCxnSpPr/>
          <p:nvPr/>
        </p:nvCxnSpPr>
        <p:spPr>
          <a:xfrm>
            <a:off x="2514600" y="5105400"/>
            <a:ext cx="6858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Прямая соединительная линия 151"/>
          <p:cNvCxnSpPr/>
          <p:nvPr/>
        </p:nvCxnSpPr>
        <p:spPr>
          <a:xfrm rot="5400000">
            <a:off x="2857500" y="5143500"/>
            <a:ext cx="381000" cy="304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Прямая соединительная линия 155"/>
          <p:cNvCxnSpPr/>
          <p:nvPr/>
        </p:nvCxnSpPr>
        <p:spPr>
          <a:xfrm rot="5400000">
            <a:off x="2934494" y="4686300"/>
            <a:ext cx="1142206" cy="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единительная линия 158"/>
          <p:cNvCxnSpPr/>
          <p:nvPr/>
        </p:nvCxnSpPr>
        <p:spPr>
          <a:xfrm rot="5400000" flipH="1" flipV="1">
            <a:off x="2781300" y="5372100"/>
            <a:ext cx="838200" cy="609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единительная линия 161"/>
          <p:cNvCxnSpPr/>
          <p:nvPr/>
        </p:nvCxnSpPr>
        <p:spPr>
          <a:xfrm rot="5400000">
            <a:off x="2590800" y="5791200"/>
            <a:ext cx="6096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Прямая соединительная линия 165"/>
          <p:cNvCxnSpPr/>
          <p:nvPr/>
        </p:nvCxnSpPr>
        <p:spPr>
          <a:xfrm>
            <a:off x="2057400" y="5257800"/>
            <a:ext cx="1371600" cy="1588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Прямая соединительная линия 167"/>
          <p:cNvCxnSpPr/>
          <p:nvPr/>
        </p:nvCxnSpPr>
        <p:spPr>
          <a:xfrm rot="5400000">
            <a:off x="1486694" y="4686300"/>
            <a:ext cx="1142206" cy="79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Прямая соединительная линия 172"/>
          <p:cNvCxnSpPr/>
          <p:nvPr/>
        </p:nvCxnSpPr>
        <p:spPr>
          <a:xfrm rot="5400000" flipH="1" flipV="1">
            <a:off x="1295400" y="5334000"/>
            <a:ext cx="838200" cy="685800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Прямая соединительная линия 175"/>
          <p:cNvCxnSpPr/>
          <p:nvPr/>
        </p:nvCxnSpPr>
        <p:spPr>
          <a:xfrm rot="5400000" flipH="1" flipV="1">
            <a:off x="5334000" y="5105400"/>
            <a:ext cx="609600" cy="1588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Прямая соединительная линия 176"/>
          <p:cNvCxnSpPr/>
          <p:nvPr/>
        </p:nvCxnSpPr>
        <p:spPr>
          <a:xfrm>
            <a:off x="6477000" y="5410200"/>
            <a:ext cx="762000" cy="1588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Прямая соединительная линия 177"/>
          <p:cNvCxnSpPr/>
          <p:nvPr/>
        </p:nvCxnSpPr>
        <p:spPr>
          <a:xfrm>
            <a:off x="4953000" y="5410200"/>
            <a:ext cx="685800" cy="1588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Прямая соединительная линия 178"/>
          <p:cNvCxnSpPr/>
          <p:nvPr/>
        </p:nvCxnSpPr>
        <p:spPr>
          <a:xfrm rot="5400000">
            <a:off x="6896100" y="5753100"/>
            <a:ext cx="686594" cy="794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Прямая соединительная линия 179"/>
          <p:cNvCxnSpPr/>
          <p:nvPr/>
        </p:nvCxnSpPr>
        <p:spPr>
          <a:xfrm rot="5400000" flipH="1" flipV="1">
            <a:off x="4609306" y="5753100"/>
            <a:ext cx="686594" cy="794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единительная линия 180"/>
          <p:cNvCxnSpPr/>
          <p:nvPr/>
        </p:nvCxnSpPr>
        <p:spPr>
          <a:xfrm>
            <a:off x="4953000" y="6096000"/>
            <a:ext cx="2286000" cy="1588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Прямая соединительная линия 194"/>
          <p:cNvCxnSpPr/>
          <p:nvPr/>
        </p:nvCxnSpPr>
        <p:spPr>
          <a:xfrm rot="5400000" flipH="1" flipV="1">
            <a:off x="5638800" y="4343400"/>
            <a:ext cx="457200" cy="457200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Прямая соединительная линия 195"/>
          <p:cNvCxnSpPr/>
          <p:nvPr/>
        </p:nvCxnSpPr>
        <p:spPr>
          <a:xfrm rot="5400000">
            <a:off x="6629400" y="4648200"/>
            <a:ext cx="609600" cy="1588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Прямая соединительная линия 196"/>
          <p:cNvCxnSpPr/>
          <p:nvPr/>
        </p:nvCxnSpPr>
        <p:spPr>
          <a:xfrm rot="5400000">
            <a:off x="6172200" y="5105400"/>
            <a:ext cx="610394" cy="794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Прямая соединительная линия 197"/>
          <p:cNvCxnSpPr/>
          <p:nvPr/>
        </p:nvCxnSpPr>
        <p:spPr>
          <a:xfrm>
            <a:off x="5638800" y="4800600"/>
            <a:ext cx="838200" cy="1588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Прямая соединительная линия 211"/>
          <p:cNvCxnSpPr/>
          <p:nvPr/>
        </p:nvCxnSpPr>
        <p:spPr>
          <a:xfrm rot="5400000" flipH="1" flipV="1">
            <a:off x="6477000" y="4953000"/>
            <a:ext cx="457200" cy="457200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Прямая соединительная линия 212"/>
          <p:cNvCxnSpPr/>
          <p:nvPr/>
        </p:nvCxnSpPr>
        <p:spPr>
          <a:xfrm>
            <a:off x="6096000" y="4343400"/>
            <a:ext cx="838200" cy="1588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Прямая соединительная линия 213"/>
          <p:cNvCxnSpPr/>
          <p:nvPr/>
        </p:nvCxnSpPr>
        <p:spPr>
          <a:xfrm rot="5400000" flipH="1" flipV="1">
            <a:off x="6477000" y="4343400"/>
            <a:ext cx="457200" cy="457200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Прямая соединительная линия 222"/>
          <p:cNvCxnSpPr/>
          <p:nvPr/>
        </p:nvCxnSpPr>
        <p:spPr>
          <a:xfrm rot="5400000" flipH="1" flipV="1">
            <a:off x="4953000" y="4953000"/>
            <a:ext cx="457200" cy="457200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Прямая соединительная линия 223"/>
          <p:cNvCxnSpPr/>
          <p:nvPr/>
        </p:nvCxnSpPr>
        <p:spPr>
          <a:xfrm>
            <a:off x="5410200" y="4953000"/>
            <a:ext cx="228600" cy="1588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Прямая соединительная линия 224"/>
          <p:cNvCxnSpPr/>
          <p:nvPr/>
        </p:nvCxnSpPr>
        <p:spPr>
          <a:xfrm>
            <a:off x="6934200" y="4953000"/>
            <a:ext cx="762000" cy="1588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Прямая соединительная линия 229"/>
          <p:cNvCxnSpPr/>
          <p:nvPr/>
        </p:nvCxnSpPr>
        <p:spPr>
          <a:xfrm rot="5400000" flipH="1" flipV="1">
            <a:off x="7239000" y="4953000"/>
            <a:ext cx="457200" cy="457200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Прямая соединительная линия 230"/>
          <p:cNvCxnSpPr/>
          <p:nvPr/>
        </p:nvCxnSpPr>
        <p:spPr>
          <a:xfrm rot="5400000">
            <a:off x="7392194" y="5257006"/>
            <a:ext cx="609600" cy="1588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Прямая соединительная линия 237"/>
          <p:cNvCxnSpPr/>
          <p:nvPr/>
        </p:nvCxnSpPr>
        <p:spPr>
          <a:xfrm rot="5400000" flipH="1" flipV="1">
            <a:off x="7200900" y="5600700"/>
            <a:ext cx="533400" cy="457200"/>
          </a:xfrm>
          <a:prstGeom prst="line">
            <a:avLst/>
          </a:prstGeom>
          <a:ln w="25400">
            <a:solidFill>
              <a:srgbClr val="CC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Прямая соединительная линия 244"/>
          <p:cNvCxnSpPr/>
          <p:nvPr/>
        </p:nvCxnSpPr>
        <p:spPr>
          <a:xfrm rot="5400000" flipH="1" flipV="1">
            <a:off x="5638800" y="4953000"/>
            <a:ext cx="457200" cy="457200"/>
          </a:xfrm>
          <a:prstGeom prst="line">
            <a:avLst/>
          </a:prstGeom>
          <a:ln w="25400">
            <a:solidFill>
              <a:srgbClr val="CC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Прямая соединительная линия 245"/>
          <p:cNvCxnSpPr/>
          <p:nvPr/>
        </p:nvCxnSpPr>
        <p:spPr>
          <a:xfrm>
            <a:off x="5638800" y="4953000"/>
            <a:ext cx="381000" cy="1588"/>
          </a:xfrm>
          <a:prstGeom prst="line">
            <a:avLst/>
          </a:prstGeom>
          <a:ln w="25400">
            <a:solidFill>
              <a:srgbClr val="CC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Прямая соединительная линия 249"/>
          <p:cNvCxnSpPr/>
          <p:nvPr/>
        </p:nvCxnSpPr>
        <p:spPr>
          <a:xfrm rot="5400000">
            <a:off x="5791994" y="4648200"/>
            <a:ext cx="608806" cy="794"/>
          </a:xfrm>
          <a:prstGeom prst="line">
            <a:avLst/>
          </a:prstGeom>
          <a:ln w="25400">
            <a:solidFill>
              <a:srgbClr val="CC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Прямая соединительная линия 255"/>
          <p:cNvCxnSpPr/>
          <p:nvPr/>
        </p:nvCxnSpPr>
        <p:spPr>
          <a:xfrm rot="5400000">
            <a:off x="5105400" y="5257800"/>
            <a:ext cx="609600" cy="1588"/>
          </a:xfrm>
          <a:prstGeom prst="line">
            <a:avLst/>
          </a:prstGeom>
          <a:ln w="25400">
            <a:solidFill>
              <a:srgbClr val="CC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Прямая соединительная линия 257"/>
          <p:cNvCxnSpPr/>
          <p:nvPr/>
        </p:nvCxnSpPr>
        <p:spPr>
          <a:xfrm>
            <a:off x="5410200" y="5562600"/>
            <a:ext cx="2286000" cy="1588"/>
          </a:xfrm>
          <a:prstGeom prst="line">
            <a:avLst/>
          </a:prstGeom>
          <a:ln w="25400">
            <a:solidFill>
              <a:srgbClr val="CC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Прямая соединительная линия 259"/>
          <p:cNvCxnSpPr/>
          <p:nvPr/>
        </p:nvCxnSpPr>
        <p:spPr>
          <a:xfrm rot="5400000" flipH="1" flipV="1">
            <a:off x="4914900" y="5600700"/>
            <a:ext cx="533400" cy="457200"/>
          </a:xfrm>
          <a:prstGeom prst="line">
            <a:avLst/>
          </a:prstGeom>
          <a:ln w="25400">
            <a:solidFill>
              <a:srgbClr val="CC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Прямоугольник 262"/>
          <p:cNvSpPr/>
          <p:nvPr/>
        </p:nvSpPr>
        <p:spPr>
          <a:xfrm>
            <a:off x="1600200" y="16764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50800"/>
                <a:effectLst/>
              </a:rPr>
              <a:t>1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64" name="Прямоугольник 263"/>
          <p:cNvSpPr/>
          <p:nvPr/>
        </p:nvSpPr>
        <p:spPr>
          <a:xfrm>
            <a:off x="1524000" y="32004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50800"/>
                <a:effectLst/>
              </a:rPr>
              <a:t>1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65" name="Прямоугольник 264"/>
          <p:cNvSpPr/>
          <p:nvPr/>
        </p:nvSpPr>
        <p:spPr>
          <a:xfrm>
            <a:off x="1905000" y="11430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dirty="0" smtClean="0">
                <a:ln w="50800"/>
              </a:rPr>
              <a:t>3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66" name="Прямоугольник 265"/>
          <p:cNvSpPr/>
          <p:nvPr/>
        </p:nvSpPr>
        <p:spPr>
          <a:xfrm>
            <a:off x="381000" y="26670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dirty="0" smtClean="0">
                <a:ln w="50800"/>
              </a:rPr>
              <a:t>3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67" name="Прямоугольник 266"/>
          <p:cNvSpPr/>
          <p:nvPr/>
        </p:nvSpPr>
        <p:spPr>
          <a:xfrm>
            <a:off x="762000" y="16764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dirty="0" smtClean="0">
                <a:ln w="50800"/>
              </a:rPr>
              <a:t>4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68" name="Прямоугольник 267"/>
          <p:cNvSpPr/>
          <p:nvPr/>
        </p:nvSpPr>
        <p:spPr>
          <a:xfrm>
            <a:off x="2667000" y="41910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dirty="0" smtClean="0">
                <a:ln w="50800"/>
              </a:rPr>
              <a:t>2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69" name="Прямоугольник 268"/>
          <p:cNvSpPr/>
          <p:nvPr/>
        </p:nvSpPr>
        <p:spPr>
          <a:xfrm>
            <a:off x="3200400" y="46482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dirty="0" smtClean="0">
                <a:ln w="50800"/>
              </a:rPr>
              <a:t>2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70" name="Прямоугольник 269"/>
          <p:cNvSpPr/>
          <p:nvPr/>
        </p:nvSpPr>
        <p:spPr>
          <a:xfrm>
            <a:off x="2971800" y="52578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dirty="0" smtClean="0">
                <a:ln w="50800"/>
              </a:rPr>
              <a:t>2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71" name="Прямоугольник 270"/>
          <p:cNvSpPr/>
          <p:nvPr/>
        </p:nvSpPr>
        <p:spPr>
          <a:xfrm>
            <a:off x="1981200" y="60960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50800"/>
                <a:effectLst/>
              </a:rPr>
              <a:t>5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72" name="Прямоугольник 271"/>
          <p:cNvSpPr/>
          <p:nvPr/>
        </p:nvSpPr>
        <p:spPr>
          <a:xfrm>
            <a:off x="1447800" y="42672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50800"/>
                <a:effectLst/>
              </a:rPr>
              <a:t>5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73" name="Прямоугольник 272"/>
          <p:cNvSpPr/>
          <p:nvPr/>
        </p:nvSpPr>
        <p:spPr>
          <a:xfrm>
            <a:off x="1066800" y="53340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dirty="0" smtClean="0">
                <a:ln w="50800"/>
              </a:rPr>
              <a:t>4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74" name="Прямоугольник 273"/>
          <p:cNvSpPr/>
          <p:nvPr/>
        </p:nvSpPr>
        <p:spPr>
          <a:xfrm>
            <a:off x="5867400" y="60960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dirty="0" smtClean="0">
                <a:ln w="50800"/>
              </a:rPr>
              <a:t>3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75" name="Прямоугольник 274"/>
          <p:cNvSpPr/>
          <p:nvPr/>
        </p:nvSpPr>
        <p:spPr>
          <a:xfrm>
            <a:off x="7543800" y="56388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dirty="0" smtClean="0">
                <a:ln w="50800"/>
              </a:rPr>
              <a:t>3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76" name="Прямоугольник 275"/>
          <p:cNvSpPr/>
          <p:nvPr/>
        </p:nvSpPr>
        <p:spPr>
          <a:xfrm>
            <a:off x="6324600" y="39624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50800"/>
                <a:effectLst/>
              </a:rPr>
              <a:t>1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77" name="Прямоугольник 276"/>
          <p:cNvSpPr/>
          <p:nvPr/>
        </p:nvSpPr>
        <p:spPr>
          <a:xfrm>
            <a:off x="7239000" y="45720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50800"/>
                <a:effectLst/>
              </a:rPr>
              <a:t>1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78" name="Прямоугольник 277"/>
          <p:cNvSpPr/>
          <p:nvPr/>
        </p:nvSpPr>
        <p:spPr>
          <a:xfrm>
            <a:off x="6934200" y="44196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50800"/>
                <a:effectLst/>
              </a:rPr>
              <a:t>1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79" name="Прямоугольник 278"/>
          <p:cNvSpPr/>
          <p:nvPr/>
        </p:nvSpPr>
        <p:spPr>
          <a:xfrm>
            <a:off x="7696200" y="502920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50800"/>
                <a:effectLst/>
              </a:rPr>
              <a:t>1</a:t>
            </a:r>
            <a:endParaRPr lang="ru-RU" sz="2000" b="1" cap="none" spc="0" dirty="0">
              <a:ln w="50800"/>
              <a:effectLst/>
            </a:endParaRPr>
          </a:p>
        </p:txBody>
      </p:sp>
      <p:sp>
        <p:nvSpPr>
          <p:cNvPr id="281" name="Прямоугольник 280"/>
          <p:cNvSpPr/>
          <p:nvPr/>
        </p:nvSpPr>
        <p:spPr>
          <a:xfrm>
            <a:off x="3810000" y="1524000"/>
            <a:ext cx="46589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вычислить объем </a:t>
            </a:r>
          </a:p>
          <a:p>
            <a:pPr algn="just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следующих тел? </a:t>
            </a:r>
          </a:p>
          <a:p>
            <a:pPr algn="just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(ЕГЭ из части В)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5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24499" y="3238499"/>
            <a:ext cx="6858001" cy="381001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3923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64077"/>
            <a:ext cx="9144000" cy="3939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438400" y="457200"/>
            <a:ext cx="4017896" cy="98488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РЕФЛЕКСИЯ</a:t>
            </a:r>
            <a:endParaRPr lang="ru-RU" sz="5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447800"/>
            <a:ext cx="33329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УРОКЕ: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0" y="2438400"/>
            <a:ext cx="5301451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FontTx/>
              <a:buChar char="-"/>
            </a:pP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Я узнал…</a:t>
            </a:r>
          </a:p>
          <a:p>
            <a:pPr>
              <a:buFontTx/>
              <a:buChar char="-"/>
            </a:pPr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Я научился…</a:t>
            </a:r>
          </a:p>
          <a:p>
            <a:pPr>
              <a:buFontTx/>
              <a:buChar char="-"/>
            </a:pP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Мне понравилось…</a:t>
            </a:r>
          </a:p>
          <a:p>
            <a:pPr>
              <a:buFontTx/>
              <a:buChar char="-"/>
            </a:pPr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Я затруднялся…</a:t>
            </a:r>
          </a:p>
          <a:p>
            <a:pPr>
              <a:buFontTx/>
              <a:buChar char="-"/>
            </a:pPr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Моё настроение…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122" name="Picture 2" descr="C:\Users\Компьютер\Desktop\ура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2286000"/>
            <a:ext cx="3048000" cy="3913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24499" y="3238500"/>
            <a:ext cx="6858001" cy="381001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3923"/>
          </a:xfrm>
          <a:prstGeom prst="rect">
            <a:avLst/>
          </a:prstGeom>
          <a:noFill/>
        </p:spPr>
      </p:pic>
      <p:pic>
        <p:nvPicPr>
          <p:cNvPr id="8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64077"/>
            <a:ext cx="9144000" cy="39392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819400" y="609600"/>
            <a:ext cx="29551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РЕСУРСЫ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0" y="1676400"/>
            <a:ext cx="8113952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Зубарева И.И., Мордкович А.Г., Математика. 5 класс: учебник для </a:t>
            </a:r>
          </a:p>
          <a:p>
            <a:pPr marL="914400" indent="-914400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учащихся общеобразовательных учреждений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/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М.: Мнемозина 2010.</a:t>
            </a:r>
          </a:p>
          <a:p>
            <a:pPr marL="914400" indent="-914400"/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914400" indent="-914400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Тестовые материалы для оценки качества обучения. Математика. </a:t>
            </a:r>
          </a:p>
          <a:p>
            <a:pPr marL="914400" indent="-914400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 класс: (учебное пособие)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/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под общей редакцией А.О. Татура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;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 М.:</a:t>
            </a:r>
          </a:p>
          <a:p>
            <a:pPr marL="914400" indent="-914400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Интеллект-Центр, 2011. – 88 с.</a:t>
            </a:r>
          </a:p>
          <a:p>
            <a:pPr marL="914400" indent="-914400"/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914400" indent="-914400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Колеченко А.К., Энциклопедия педагогических технологий: Пособие</a:t>
            </a:r>
          </a:p>
          <a:p>
            <a:pPr marL="914400" indent="-914400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ля преподавателей. – СПб.: КАРО, 2011 – 368 с. </a:t>
            </a:r>
          </a:p>
          <a:p>
            <a:pPr marL="914400" indent="-914400"/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914400" indent="-914400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http://office.microsoft.com/ru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7" name="Picture 3" descr="C:\Users\Компьютер\Desktop\учебник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4724400"/>
            <a:ext cx="2427287" cy="1433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5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24499" y="3238500"/>
            <a:ext cx="6858001" cy="381001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3923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64077"/>
            <a:ext cx="9144000" cy="3939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04800" y="533400"/>
            <a:ext cx="8153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Благодарю </a:t>
            </a:r>
          </a:p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урок!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C:\Users\Компьютер\Desktop\цветы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2971800"/>
            <a:ext cx="2637019" cy="315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5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24499" y="3238499"/>
            <a:ext cx="6858001" cy="381001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123"/>
            <a:ext cx="9144000" cy="393923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64077"/>
            <a:ext cx="9144000" cy="3939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09600" y="304800"/>
            <a:ext cx="8077200" cy="60016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"Предмет математики настолько серьезен, что полезно не упускать случая делать его 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не-</a:t>
            </a:r>
          </a:p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много </a:t>
            </a:r>
            <a:r>
              <a:rPr lang="ru-RU" sz="4800" b="1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занима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-</a:t>
            </a:r>
          </a:p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тельным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". </a:t>
            </a:r>
            <a:endParaRPr lang="ru-RU" sz="48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sz="48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ru-RU" sz="4800" b="1" i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Блез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800" b="1" i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Паскаль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218" name="Picture 2" descr="C:\Users\Компьютер\Desktop\паскаль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590800"/>
            <a:ext cx="3505200" cy="3671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24499" y="3238500"/>
            <a:ext cx="6858001" cy="381001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3923"/>
          </a:xfrm>
          <a:prstGeom prst="rect">
            <a:avLst/>
          </a:prstGeom>
          <a:noFill/>
        </p:spPr>
      </p:pic>
      <p:pic>
        <p:nvPicPr>
          <p:cNvPr id="8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64077"/>
            <a:ext cx="9144000" cy="39392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381000"/>
            <a:ext cx="8991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solidFill>
                  <a:srgbClr val="00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Геометрические тела </a:t>
            </a:r>
          </a:p>
          <a:p>
            <a:pPr algn="ctr"/>
            <a:r>
              <a:rPr lang="ru-RU" sz="5400" b="1" i="1" cap="none" spc="0" dirty="0" smtClean="0">
                <a:ln w="11430"/>
                <a:solidFill>
                  <a:srgbClr val="00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фигуры</a:t>
            </a:r>
            <a:endParaRPr lang="ru-RU" sz="5400" b="1" i="1" cap="none" spc="0" dirty="0">
              <a:ln w="11430"/>
              <a:solidFill>
                <a:srgbClr val="00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62000" y="1600200"/>
            <a:ext cx="1981200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629400" y="4419600"/>
            <a:ext cx="1524000" cy="1752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3429000" y="2286000"/>
            <a:ext cx="1905000" cy="19812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400800" y="2286000"/>
            <a:ext cx="16764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Цилиндр 13"/>
          <p:cNvSpPr/>
          <p:nvPr/>
        </p:nvSpPr>
        <p:spPr>
          <a:xfrm>
            <a:off x="838200" y="4114800"/>
            <a:ext cx="1676400" cy="20574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уб 14"/>
          <p:cNvSpPr/>
          <p:nvPr/>
        </p:nvSpPr>
        <p:spPr>
          <a:xfrm>
            <a:off x="3200400" y="4419600"/>
            <a:ext cx="2819400" cy="18288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5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24499" y="3238499"/>
            <a:ext cx="6858001" cy="381001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3923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64077"/>
            <a:ext cx="9144000" cy="3939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7200" y="381000"/>
            <a:ext cx="403924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Геометрические</a:t>
            </a:r>
          </a:p>
          <a:p>
            <a:pPr algn="ctr"/>
            <a:r>
              <a:rPr lang="ru-RU" sz="4000" b="1" i="1" cap="none" spc="0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фигуры</a:t>
            </a:r>
            <a:endParaRPr lang="ru-RU" sz="4000" b="1" i="1" cap="none" spc="0" dirty="0">
              <a:ln w="11430"/>
              <a:solidFill>
                <a:srgbClr val="FF006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24400" y="381000"/>
            <a:ext cx="394601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i="1" cap="none" spc="0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Геометрические</a:t>
            </a:r>
          </a:p>
          <a:p>
            <a:pPr algn="ctr"/>
            <a:r>
              <a:rPr lang="ru-RU" sz="4000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тела</a:t>
            </a:r>
            <a:endParaRPr lang="ru-RU" sz="4000" b="1" i="1" cap="none" spc="0" dirty="0">
              <a:ln w="11430"/>
              <a:solidFill>
                <a:srgbClr val="FF006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2209800" y="3962400"/>
            <a:ext cx="4724400" cy="1588"/>
          </a:xfrm>
          <a:prstGeom prst="line">
            <a:avLst/>
          </a:prstGeom>
          <a:ln w="111125" cap="rnd" cmpd="tri">
            <a:solidFill>
              <a:srgbClr val="00FF00"/>
            </a:solidFill>
            <a:prstDash val="sysDot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Равнобедренный треугольник 14"/>
          <p:cNvSpPr/>
          <p:nvPr/>
        </p:nvSpPr>
        <p:spPr>
          <a:xfrm>
            <a:off x="685800" y="2057400"/>
            <a:ext cx="1524000" cy="1676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600200" y="4191000"/>
            <a:ext cx="17526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667000" y="2057400"/>
            <a:ext cx="1524000" cy="1752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уб 17"/>
          <p:cNvSpPr/>
          <p:nvPr/>
        </p:nvSpPr>
        <p:spPr>
          <a:xfrm>
            <a:off x="5334000" y="4343400"/>
            <a:ext cx="2895600" cy="16764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уб 18"/>
          <p:cNvSpPr/>
          <p:nvPr/>
        </p:nvSpPr>
        <p:spPr>
          <a:xfrm>
            <a:off x="5029200" y="2133600"/>
            <a:ext cx="1676400" cy="16764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Цилиндр 19"/>
          <p:cNvSpPr/>
          <p:nvPr/>
        </p:nvSpPr>
        <p:spPr>
          <a:xfrm>
            <a:off x="7010400" y="2057400"/>
            <a:ext cx="1447800" cy="18288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5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24499" y="3238500"/>
            <a:ext cx="6858001" cy="381001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3923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64077"/>
            <a:ext cx="9144000" cy="3939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7200" y="381000"/>
            <a:ext cx="82428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Разминка для повторения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Куб 19"/>
          <p:cNvSpPr/>
          <p:nvPr/>
        </p:nvSpPr>
        <p:spPr>
          <a:xfrm>
            <a:off x="5638800" y="1752600"/>
            <a:ext cx="2667000" cy="3886200"/>
          </a:xfrm>
          <a:prstGeom prst="cub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6324600" y="4953000"/>
            <a:ext cx="1981200" cy="1588"/>
          </a:xfrm>
          <a:prstGeom prst="line">
            <a:avLst/>
          </a:prstGeom>
          <a:ln w="31750">
            <a:solidFill>
              <a:schemeClr val="accent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5638800" y="4953000"/>
            <a:ext cx="685800" cy="685800"/>
          </a:xfrm>
          <a:prstGeom prst="line">
            <a:avLst/>
          </a:prstGeom>
          <a:ln w="31750">
            <a:solidFill>
              <a:schemeClr val="accent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4763294" y="3390106"/>
            <a:ext cx="3124200" cy="1588"/>
          </a:xfrm>
          <a:prstGeom prst="line">
            <a:avLst/>
          </a:prstGeom>
          <a:ln w="31750">
            <a:solidFill>
              <a:schemeClr val="accent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5181600" y="5181600"/>
            <a:ext cx="4572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4000" b="1" i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867400" y="4419600"/>
            <a:ext cx="4572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endParaRPr lang="ru-RU" sz="4000" b="1" i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848600" y="4343400"/>
            <a:ext cx="4572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4000" b="1" i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696200" y="5105400"/>
            <a:ext cx="4572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i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</a:t>
            </a:r>
            <a:endParaRPr lang="ru-RU" sz="4000" b="1" i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105400" y="1905000"/>
            <a:ext cx="762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en-US" sz="2000" b="1" i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2400" b="1" i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2400" b="1" i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715000" y="1219200"/>
            <a:ext cx="6858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en-US" sz="2000" b="1" i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2</a:t>
            </a:r>
            <a:endParaRPr lang="ru-RU" sz="4000" b="1" i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772400" y="1143000"/>
            <a:ext cx="6858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en-US" sz="2000" b="1" i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2</a:t>
            </a:r>
            <a:endParaRPr lang="ru-RU" sz="4000" b="1" i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543800" y="1981200"/>
            <a:ext cx="8382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i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</a:t>
            </a:r>
            <a:r>
              <a:rPr lang="en-US" sz="2000" b="1" i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2</a:t>
            </a:r>
            <a:endParaRPr lang="ru-RU" sz="4000" b="1" i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 rot="10800000" flipV="1">
            <a:off x="457200" y="1294657"/>
            <a:ext cx="4953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i="1" dirty="0" smtClean="0"/>
              <a:t>1) Сколько граней имеет</a:t>
            </a:r>
          </a:p>
          <a:p>
            <a:r>
              <a:rPr lang="ru-RU" sz="2500" b="1" i="1" dirty="0" smtClean="0"/>
              <a:t>п</a:t>
            </a:r>
            <a:r>
              <a:rPr lang="ru-RU" sz="2500" b="1" i="1" dirty="0" smtClean="0"/>
              <a:t>рямой параллелепипед?</a:t>
            </a:r>
          </a:p>
          <a:p>
            <a:endParaRPr lang="ru-RU" sz="400" b="1" i="1" dirty="0" smtClean="0"/>
          </a:p>
          <a:p>
            <a:r>
              <a:rPr lang="ru-RU" sz="2500" b="1" i="1" dirty="0" smtClean="0"/>
              <a:t>2) Какой фигурой является</a:t>
            </a:r>
          </a:p>
          <a:p>
            <a:r>
              <a:rPr lang="ru-RU" sz="2500" b="1" i="1" dirty="0" smtClean="0"/>
              <a:t>грань прямого параллелепипеда?</a:t>
            </a:r>
          </a:p>
          <a:p>
            <a:endParaRPr lang="ru-RU" sz="400" b="1" i="1" dirty="0" smtClean="0"/>
          </a:p>
          <a:p>
            <a:r>
              <a:rPr lang="ru-RU" sz="2500" b="1" i="1" dirty="0" smtClean="0"/>
              <a:t>3) Сколько прямоугольников являются гранями прямого параллелепипеда?</a:t>
            </a:r>
          </a:p>
          <a:p>
            <a:endParaRPr lang="ru-RU" sz="400" b="1" i="1" dirty="0" smtClean="0"/>
          </a:p>
          <a:p>
            <a:r>
              <a:rPr lang="ru-RU" sz="2500" b="1" i="1" dirty="0" smtClean="0"/>
              <a:t>4) Какие грани одинаковые?</a:t>
            </a:r>
          </a:p>
          <a:p>
            <a:endParaRPr lang="ru-RU" sz="400" b="1" i="1" dirty="0" smtClean="0"/>
          </a:p>
          <a:p>
            <a:r>
              <a:rPr lang="ru-RU" sz="2500" b="1" i="1" dirty="0" smtClean="0"/>
              <a:t>5) Сколько вершин имеет прямоугольный параллелепипед?</a:t>
            </a:r>
          </a:p>
          <a:p>
            <a:endParaRPr lang="ru-RU" sz="400" b="1" i="1" dirty="0" smtClean="0"/>
          </a:p>
          <a:p>
            <a:r>
              <a:rPr lang="ru-RU" sz="2500" b="1" i="1" dirty="0" smtClean="0"/>
              <a:t>6) Сколько ребер имеет прямоугольный параллелепипед?</a:t>
            </a:r>
            <a:endParaRPr lang="ru-RU" sz="25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5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24499" y="3238499"/>
            <a:ext cx="6858001" cy="381001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3923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64077"/>
            <a:ext cx="9144000" cy="3939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81200" y="304800"/>
            <a:ext cx="49711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УСТНАЯ РАБОТА</a:t>
            </a:r>
            <a:endParaRPr lang="ru-RU" sz="5400" b="1" cap="none" spc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228600" y="1066800"/>
            <a:ext cx="9601200" cy="95410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700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Вычислите и расположите десятичные  дроби в</a:t>
            </a:r>
          </a:p>
          <a:p>
            <a:pPr algn="ctr"/>
            <a:r>
              <a:rPr lang="ru-RU" sz="2700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 порядке  убывания и прочитайте полученный ответ: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219200" y="1828800"/>
            <a:ext cx="1600200" cy="46166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1,25 </a:t>
            </a:r>
            <a:r>
              <a:rPr lang="ru-RU" sz="2800" b="1" i="1" cap="none" spc="0" dirty="0" err="1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ru-RU" sz="2800" b="1" i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10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0,6 : 10</a:t>
            </a:r>
          </a:p>
          <a:p>
            <a:pPr algn="ctr">
              <a:lnSpc>
                <a:spcPct val="150000"/>
              </a:lnSpc>
            </a:pPr>
            <a:r>
              <a:rPr lang="ru-RU" sz="2800" b="1" i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1,2 + 3,4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8,6 - 0,9</a:t>
            </a:r>
          </a:p>
          <a:p>
            <a:pPr algn="ctr">
              <a:lnSpc>
                <a:spcPct val="150000"/>
              </a:lnSpc>
            </a:pPr>
            <a:r>
              <a:rPr lang="ru-RU" sz="2800" b="1" i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18 </a:t>
            </a:r>
            <a:r>
              <a:rPr lang="ru-RU" sz="2800" b="1" i="1" cap="none" spc="0" dirty="0" err="1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ru-RU" sz="2800" b="1" i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0,1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198 </a:t>
            </a:r>
            <a:r>
              <a:rPr lang="ru-RU" sz="2800" b="1" i="1" dirty="0" err="1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ru-RU" sz="2800" b="1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0,1</a:t>
            </a:r>
          </a:p>
          <a:p>
            <a:pPr algn="ctr">
              <a:lnSpc>
                <a:spcPct val="150000"/>
              </a:lnSpc>
            </a:pPr>
            <a:r>
              <a:rPr lang="ru-RU" sz="2800" b="1" i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17 + 0,3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71800" y="1981200"/>
            <a:ext cx="137160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     </a:t>
            </a:r>
            <a:r>
              <a:rPr lang="ru-RU" sz="28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Ъ</a:t>
            </a:r>
            <a:endParaRPr lang="ru-RU" sz="2800" b="1" i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     К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    М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     Ё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     А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     О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     Б</a:t>
            </a:r>
          </a:p>
        </p:txBody>
      </p:sp>
      <p:pic>
        <p:nvPicPr>
          <p:cNvPr id="1026" name="Picture 2" descr="C:\Users\Компьютер\Desktop\счет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362200"/>
            <a:ext cx="3581400" cy="3472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3923"/>
          </a:xfrm>
          <a:prstGeom prst="rect">
            <a:avLst/>
          </a:prstGeom>
          <a:noFill/>
        </p:spPr>
      </p:pic>
      <p:pic>
        <p:nvPicPr>
          <p:cNvPr id="5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64077"/>
            <a:ext cx="9144000" cy="393923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24499" y="3238500"/>
            <a:ext cx="6858001" cy="3810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19200" y="533400"/>
            <a:ext cx="6689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u="sng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ПОЛУЧЕННЫЙ </a:t>
            </a:r>
            <a:r>
              <a:rPr lang="ru-RU" sz="5400" b="1" i="1" u="sng" cap="none" spc="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ОТВЕТ:</a:t>
            </a:r>
            <a:endParaRPr lang="ru-RU" sz="5400" b="1" i="1" u="sng" cap="none" spc="0" dirty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5800" y="1676400"/>
            <a:ext cx="785343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19,8 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&gt; 17,3 &gt; 12,5 &gt; 7,7 &gt; 4,6 &gt; 1,8 &gt; 0,06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14400" y="2438400"/>
            <a:ext cx="6096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     б     </a:t>
            </a:r>
            <a:r>
              <a:rPr lang="ru-RU" sz="5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ъ</a:t>
            </a: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ё     м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1" name="Picture 3" descr="C:\Users\Компьютер\Desktop\да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3962400"/>
            <a:ext cx="3223523" cy="196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3923"/>
          </a:xfrm>
          <a:prstGeom prst="rect">
            <a:avLst/>
          </a:prstGeom>
          <a:noFill/>
        </p:spPr>
      </p:pic>
      <p:pic>
        <p:nvPicPr>
          <p:cNvPr id="5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64077"/>
            <a:ext cx="9144000" cy="393923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24499" y="3238499"/>
            <a:ext cx="6858001" cy="3810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04800" y="3505200"/>
            <a:ext cx="85344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ИСТОРИЧЕСКАЯ СПРАВКА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" y="457200"/>
            <a:ext cx="8305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r>
              <a:rPr lang="ru-RU" sz="28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старину жидкости мерили бочками и ведрами:</a:t>
            </a:r>
            <a:endParaRPr lang="ru-RU" sz="2800" b="1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C:\Users\Компьютер\Desktop\бочка 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143000"/>
            <a:ext cx="1447539" cy="1905000"/>
          </a:xfrm>
          <a:prstGeom prst="rect">
            <a:avLst/>
          </a:prstGeom>
          <a:noFill/>
        </p:spPr>
      </p:pic>
      <p:pic>
        <p:nvPicPr>
          <p:cNvPr id="3080" name="Picture 8" descr="C:\Users\Компьютер\Desktop\ведро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1143000"/>
            <a:ext cx="1958831" cy="1866900"/>
          </a:xfrm>
          <a:prstGeom prst="rect">
            <a:avLst/>
          </a:prstGeom>
          <a:noFill/>
        </p:spPr>
      </p:pic>
      <p:pic>
        <p:nvPicPr>
          <p:cNvPr id="3081" name="Picture 9" descr="C:\Users\Компьютер\Desktop\кружище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90800" y="990600"/>
            <a:ext cx="1524000" cy="2069028"/>
          </a:xfrm>
          <a:prstGeom prst="rect">
            <a:avLst/>
          </a:prstGeom>
          <a:noFill/>
        </p:spPr>
      </p:pic>
      <p:pic>
        <p:nvPicPr>
          <p:cNvPr id="3082" name="Picture 10" descr="C:\Users\Компьютер\Desktop\бочка 2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29400" y="1143000"/>
            <a:ext cx="1981199" cy="2023277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457200" y="4267200"/>
            <a:ext cx="84582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905"/>
                <a:solidFill>
                  <a:srgbClr val="00C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Ушат – 2 ведра (22-25 литров), штор – десятая часть ведра .  В других странах объемы измеряются в </a:t>
            </a:r>
            <a:r>
              <a:rPr lang="ru-RU" sz="2800" b="1" dirty="0" err="1" smtClean="0">
                <a:ln w="1905"/>
                <a:solidFill>
                  <a:srgbClr val="00C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сле</a:t>
            </a:r>
            <a:r>
              <a:rPr lang="ru-RU" sz="2800" b="1" dirty="0" smtClean="0">
                <a:ln w="1905"/>
                <a:solidFill>
                  <a:srgbClr val="00C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дующих единицах: баррель – 159 л, галлон – 4 л, бушель – 36 л, пинта – 470-568 см</a:t>
            </a:r>
            <a:r>
              <a:rPr lang="ru-RU" sz="2800" dirty="0" smtClean="0">
                <a:solidFill>
                  <a:srgbClr val="00CC00"/>
                </a:solidFill>
              </a:rPr>
              <a:t> </a:t>
            </a:r>
            <a:r>
              <a:rPr lang="ru-RU" sz="2800" baseline="30000" dirty="0" smtClean="0">
                <a:solidFill>
                  <a:srgbClr val="00CC00"/>
                </a:solidFill>
              </a:rPr>
              <a:t>3</a:t>
            </a:r>
            <a:r>
              <a:rPr lang="ru-RU" sz="2800" dirty="0" smtClean="0">
                <a:solidFill>
                  <a:srgbClr val="00CC00"/>
                </a:solidFill>
              </a:rPr>
              <a:t> .</a:t>
            </a:r>
            <a:endParaRPr lang="ru-RU" sz="2800" dirty="0" smtClean="0">
              <a:solidFill>
                <a:srgbClr val="00CC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3923"/>
          </a:xfrm>
          <a:prstGeom prst="rect">
            <a:avLst/>
          </a:prstGeom>
          <a:noFill/>
        </p:spPr>
      </p:pic>
      <p:pic>
        <p:nvPicPr>
          <p:cNvPr id="5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64077"/>
            <a:ext cx="9144000" cy="393923"/>
          </a:xfrm>
          <a:prstGeom prst="rect">
            <a:avLst/>
          </a:prstGeom>
          <a:noFill/>
        </p:spPr>
      </p:pic>
      <p:pic>
        <p:nvPicPr>
          <p:cNvPr id="6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3238503" y="3238499"/>
            <a:ext cx="6858001" cy="381001"/>
          </a:xfrm>
          <a:prstGeom prst="rect">
            <a:avLst/>
          </a:prstGeom>
          <a:noFill/>
        </p:spPr>
      </p:pic>
      <p:pic>
        <p:nvPicPr>
          <p:cNvPr id="7" name="Picture 5" descr="C:\Program Files\Microsoft Office\MEDIA\OFFICE12\Lines\BD2130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24499" y="3238500"/>
            <a:ext cx="6858001" cy="3810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8600" y="457200"/>
            <a:ext cx="8763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Прямоугольный параллелепипед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652</TotalTime>
  <Words>497</Words>
  <PresentationFormat>Экран (4:3)</PresentationFormat>
  <Paragraphs>132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Компьютер</cp:lastModifiedBy>
  <cp:revision>59</cp:revision>
  <dcterms:created xsi:type="dcterms:W3CDTF">2013-03-21T08:05:27Z</dcterms:created>
  <dcterms:modified xsi:type="dcterms:W3CDTF">2013-03-21T19:21:14Z</dcterms:modified>
</cp:coreProperties>
</file>