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</p:sldMasterIdLst>
  <p:notesMasterIdLst>
    <p:notesMasterId r:id="rId18"/>
  </p:notesMasterIdLst>
  <p:sldIdLst>
    <p:sldId id="256" r:id="rId2"/>
    <p:sldId id="258" r:id="rId3"/>
    <p:sldId id="259" r:id="rId4"/>
    <p:sldId id="260" r:id="rId5"/>
    <p:sldId id="257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3399"/>
    <a:srgbClr val="FF99FF"/>
    <a:srgbClr val="FF00FF"/>
    <a:srgbClr val="FF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5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27F89E-FF42-4420-B571-D7A637B4C478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37908-1D20-4E7B-AACD-26E4B4211F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37908-1D20-4E7B-AACD-26E4B4211F8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37908-1D20-4E7B-AACD-26E4B4211F82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37908-1D20-4E7B-AACD-26E4B4211F82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37908-1D20-4E7B-AACD-26E4B4211F82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37908-1D20-4E7B-AACD-26E4B4211F82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37908-1D20-4E7B-AACD-26E4B4211F82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37908-1D20-4E7B-AACD-26E4B4211F82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37908-1D20-4E7B-AACD-26E4B4211F82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C2CE5-557F-452E-B8B3-3E14CF5F341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C2CE5-557F-452E-B8B3-3E14CF5F341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37908-1D20-4E7B-AACD-26E4B4211F8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37908-1D20-4E7B-AACD-26E4B4211F8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37908-1D20-4E7B-AACD-26E4B4211F8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37908-1D20-4E7B-AACD-26E4B4211F82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37908-1D20-4E7B-AACD-26E4B4211F8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37908-1D20-4E7B-AACD-26E4B4211F8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21DDE66-BC79-4F5E-BA28-48341BDD9B27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2A39237-A667-4103-A634-2530030E8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1DDE66-BC79-4F5E-BA28-48341BDD9B27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A39237-A667-4103-A634-2530030E8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21DDE66-BC79-4F5E-BA28-48341BDD9B27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2A39237-A667-4103-A634-2530030E8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E5DDCC-7687-4CA5-8B5F-EFBDDF1BA2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1DDE66-BC79-4F5E-BA28-48341BDD9B27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A39237-A667-4103-A634-2530030E8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21DDE66-BC79-4F5E-BA28-48341BDD9B27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2A39237-A667-4103-A634-2530030E8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1DDE66-BC79-4F5E-BA28-48341BDD9B27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A39237-A667-4103-A634-2530030E8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1DDE66-BC79-4F5E-BA28-48341BDD9B27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A39237-A667-4103-A634-2530030E8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1DDE66-BC79-4F5E-BA28-48341BDD9B27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A39237-A667-4103-A634-2530030E8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21DDE66-BC79-4F5E-BA28-48341BDD9B27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A39237-A667-4103-A634-2530030E8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1DDE66-BC79-4F5E-BA28-48341BDD9B27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A39237-A667-4103-A634-2530030E8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1DDE66-BC79-4F5E-BA28-48341BDD9B27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A39237-A667-4103-A634-2530030E80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4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21DDE66-BC79-4F5E-BA28-48341BDD9B27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2A39237-A667-4103-A634-2530030E80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85728"/>
            <a:ext cx="2214578" cy="10001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356" y="785794"/>
            <a:ext cx="7286644" cy="4643470"/>
          </a:xfrm>
        </p:spPr>
        <p:txBody>
          <a:bodyPr/>
          <a:lstStyle/>
          <a:p>
            <a:pPr algn="ctr"/>
            <a:r>
              <a:rPr lang="en-US" sz="6000" i="1" dirty="0" smtClean="0">
                <a:solidFill>
                  <a:srgbClr val="FFFF00"/>
                </a:solidFill>
              </a:rPr>
              <a:t>   </a:t>
            </a:r>
            <a:r>
              <a:rPr lang="en-US" sz="6000" i="1" dirty="0" smtClean="0">
                <a:solidFill>
                  <a:srgbClr val="FFFF00"/>
                </a:solidFill>
              </a:rPr>
              <a:t>What do you know about </a:t>
            </a:r>
            <a:r>
              <a:rPr lang="en-US" sz="6000" i="1" dirty="0" err="1" smtClean="0">
                <a:solidFill>
                  <a:srgbClr val="FFFF00"/>
                </a:solidFill>
              </a:rPr>
              <a:t>e</a:t>
            </a:r>
            <a:r>
              <a:rPr lang="en-US" sz="6000" i="1" dirty="0" err="1" smtClean="0">
                <a:solidFill>
                  <a:srgbClr val="FFFF00"/>
                </a:solidFill>
              </a:rPr>
              <a:t>nglish</a:t>
            </a:r>
            <a:r>
              <a:rPr lang="en-US" sz="6000" i="1" smtClean="0">
                <a:solidFill>
                  <a:srgbClr val="FFFF00"/>
                </a:solidFill>
              </a:rPr>
              <a:t>- </a:t>
            </a:r>
            <a:r>
              <a:rPr lang="en-US" sz="6000" i="1" smtClean="0">
                <a:solidFill>
                  <a:srgbClr val="FFFF00"/>
                </a:solidFill>
              </a:rPr>
              <a:t>speaking </a:t>
            </a:r>
            <a:r>
              <a:rPr lang="en-US" sz="6000" i="1" smtClean="0">
                <a:solidFill>
                  <a:srgbClr val="FFFF00"/>
                </a:solidFill>
              </a:rPr>
              <a:t>countries?</a:t>
            </a:r>
            <a:endParaRPr lang="en-US" sz="6000" i="1" dirty="0" smtClean="0">
              <a:solidFill>
                <a:srgbClr val="FFFF00"/>
              </a:solidFill>
            </a:endParaRPr>
          </a:p>
          <a:p>
            <a:pPr algn="ctr"/>
            <a:endParaRPr lang="en-US" sz="3600" b="1" i="1" dirty="0" smtClean="0">
              <a:solidFill>
                <a:srgbClr val="FF0000"/>
              </a:solidFill>
            </a:endParaRPr>
          </a:p>
          <a:p>
            <a:pPr algn="ctr"/>
            <a:r>
              <a:rPr lang="en-US" sz="4200" b="1" i="1" dirty="0" smtClean="0">
                <a:solidFill>
                  <a:srgbClr val="FF0000"/>
                </a:solidFill>
              </a:rPr>
              <a:t>Quiz - game</a:t>
            </a:r>
            <a:endParaRPr lang="ru-RU" sz="42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43504" y="0"/>
            <a:ext cx="4286280" cy="1785926"/>
          </a:xfrm>
        </p:spPr>
        <p:txBody>
          <a:bodyPr/>
          <a:lstStyle/>
          <a:p>
            <a:r>
              <a:rPr lang="en-US" i="1" dirty="0" smtClean="0"/>
              <a:t>9) What is the capital of </a:t>
            </a:r>
            <a:r>
              <a:rPr lang="en-US" i="1" u="sng" dirty="0" smtClean="0"/>
              <a:t>Australia?</a:t>
            </a:r>
            <a:r>
              <a:rPr lang="en-US" i="1" dirty="0" smtClean="0"/>
              <a:t> </a:t>
            </a:r>
            <a:endParaRPr lang="ru-RU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5389098" y="2214554"/>
            <a:ext cx="3429000" cy="3714776"/>
          </a:xfrm>
        </p:spPr>
        <p:txBody>
          <a:bodyPr>
            <a:normAutofit/>
          </a:bodyPr>
          <a:lstStyle/>
          <a:p>
            <a:pPr marL="342900" indent="-342900">
              <a:buAutoNum type="arabicParenR"/>
            </a:pPr>
            <a:r>
              <a:rPr lang="en-US" sz="3600" b="1" i="1" dirty="0" smtClean="0">
                <a:solidFill>
                  <a:srgbClr val="002060"/>
                </a:solidFill>
              </a:rPr>
              <a:t>Sidney</a:t>
            </a:r>
          </a:p>
          <a:p>
            <a:pPr marL="342900" indent="-342900">
              <a:buAutoNum type="arabicParenR"/>
            </a:pPr>
            <a:r>
              <a:rPr lang="en-US" sz="3600" b="1" i="1" dirty="0" smtClean="0">
                <a:solidFill>
                  <a:srgbClr val="002060"/>
                </a:solidFill>
              </a:rPr>
              <a:t>Canberra</a:t>
            </a:r>
          </a:p>
          <a:p>
            <a:pPr marL="342900" indent="-342900">
              <a:buAutoNum type="arabicParenR"/>
            </a:pPr>
            <a:r>
              <a:rPr lang="en-US" sz="3600" b="1" i="1" dirty="0" err="1" smtClean="0">
                <a:solidFill>
                  <a:srgbClr val="002060"/>
                </a:solidFill>
              </a:rPr>
              <a:t>Melbourn</a:t>
            </a:r>
            <a:endParaRPr lang="en-US" sz="3600" b="1" i="1" dirty="0" smtClean="0">
              <a:solidFill>
                <a:srgbClr val="002060"/>
              </a:solidFill>
            </a:endParaRPr>
          </a:p>
          <a:p>
            <a:pPr marL="342900" indent="-342900">
              <a:buAutoNum type="arabicParenR"/>
            </a:pPr>
            <a:r>
              <a:rPr lang="en-US" sz="3600" b="1" i="1" dirty="0" smtClean="0">
                <a:solidFill>
                  <a:srgbClr val="002060"/>
                </a:solidFill>
              </a:rPr>
              <a:t>Adelaide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pic>
        <p:nvPicPr>
          <p:cNvPr id="32770" name="Picture 2" descr="Montage of Sydney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/>
          <a:srcRect t="10748" b="10748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0" i="1" dirty="0" smtClean="0">
                <a:solidFill>
                  <a:srgbClr val="002060"/>
                </a:solidFill>
              </a:rPr>
              <a:t>10) Who wasn’t the member of famous “The </a:t>
            </a:r>
            <a:r>
              <a:rPr lang="en-US" b="0" i="1" dirty="0" err="1" smtClean="0">
                <a:solidFill>
                  <a:srgbClr val="002060"/>
                </a:solidFill>
              </a:rPr>
              <a:t>beatles</a:t>
            </a:r>
            <a:r>
              <a:rPr lang="en-US" b="0" i="1" dirty="0" smtClean="0">
                <a:solidFill>
                  <a:srgbClr val="002060"/>
                </a:solidFill>
              </a:rPr>
              <a:t>”?</a:t>
            </a:r>
            <a:endParaRPr lang="ru-RU" b="0" i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2071678"/>
            <a:ext cx="4038600" cy="4054485"/>
          </a:xfrm>
        </p:spPr>
        <p:txBody>
          <a:bodyPr>
            <a:normAutofit/>
          </a:bodyPr>
          <a:lstStyle/>
          <a:p>
            <a:r>
              <a:rPr lang="en-US" sz="3200" i="1" dirty="0" smtClean="0">
                <a:solidFill>
                  <a:schemeClr val="accent6">
                    <a:lumMod val="75000"/>
                  </a:schemeClr>
                </a:solidFill>
              </a:rPr>
              <a:t>1) Paul McCartney</a:t>
            </a:r>
          </a:p>
          <a:p>
            <a:r>
              <a:rPr lang="en-US" sz="3200" i="1" dirty="0" smtClean="0">
                <a:solidFill>
                  <a:schemeClr val="accent6">
                    <a:lumMod val="75000"/>
                  </a:schemeClr>
                </a:solidFill>
              </a:rPr>
              <a:t>2) John Lennon</a:t>
            </a:r>
          </a:p>
          <a:p>
            <a:r>
              <a:rPr lang="en-US" sz="3200" i="1" dirty="0" smtClean="0">
                <a:solidFill>
                  <a:schemeClr val="accent6">
                    <a:lumMod val="75000"/>
                  </a:schemeClr>
                </a:solidFill>
              </a:rPr>
              <a:t>3) Phil Collins</a:t>
            </a:r>
          </a:p>
          <a:p>
            <a:r>
              <a:rPr lang="en-US" sz="3200" i="1" dirty="0" smtClean="0">
                <a:solidFill>
                  <a:schemeClr val="accent6">
                    <a:lumMod val="75000"/>
                  </a:schemeClr>
                </a:solidFill>
              </a:rPr>
              <a:t>4) </a:t>
            </a:r>
            <a:r>
              <a:rPr lang="en-US" sz="3200" i="1" dirty="0" err="1" smtClean="0">
                <a:solidFill>
                  <a:schemeClr val="accent6">
                    <a:lumMod val="75000"/>
                  </a:schemeClr>
                </a:solidFill>
              </a:rPr>
              <a:t>Ringo</a:t>
            </a:r>
            <a:r>
              <a:rPr lang="en-US" sz="3200" i="1" dirty="0" smtClean="0">
                <a:solidFill>
                  <a:schemeClr val="accent6">
                    <a:lumMod val="75000"/>
                  </a:schemeClr>
                </a:solidFill>
              </a:rPr>
              <a:t> Starr</a:t>
            </a:r>
            <a:endParaRPr lang="ru-RU" sz="3200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6866" name="Picture 2" descr="http://im7-tub-ru.yandex.net/i?id=360965037-15-72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357686" y="1928802"/>
            <a:ext cx="4000528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533400"/>
            <a:ext cx="5543342" cy="2181220"/>
          </a:xfrm>
        </p:spPr>
        <p:txBody>
          <a:bodyPr/>
          <a:lstStyle/>
          <a:p>
            <a:pPr algn="l"/>
            <a:r>
              <a:rPr lang="en-US" i="1" dirty="0" smtClean="0">
                <a:solidFill>
                  <a:srgbClr val="FF0000"/>
                </a:solidFill>
              </a:rPr>
              <a:t>11) British taxi-cars are usually </a:t>
            </a:r>
            <a:r>
              <a:rPr lang="en-US" i="1" dirty="0" err="1" smtClean="0">
                <a:solidFill>
                  <a:srgbClr val="FF0000"/>
                </a:solidFill>
              </a:rPr>
              <a:t>coloured</a:t>
            </a:r>
            <a:r>
              <a:rPr lang="en-US" i="1" dirty="0" smtClean="0">
                <a:solidFill>
                  <a:srgbClr val="FF0000"/>
                </a:solidFill>
              </a:rPr>
              <a:t> in…</a:t>
            </a:r>
            <a:endParaRPr lang="ru-RU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214686"/>
            <a:ext cx="7969186" cy="3000396"/>
          </a:xfrm>
        </p:spPr>
        <p:txBody>
          <a:bodyPr>
            <a:normAutofit/>
          </a:bodyPr>
          <a:lstStyle/>
          <a:p>
            <a:pPr marL="457200" indent="-457200" algn="l">
              <a:buAutoNum type="arabicParenR"/>
            </a:pPr>
            <a:r>
              <a:rPr lang="en-US" sz="4000" b="1" i="1" dirty="0" smtClean="0">
                <a:solidFill>
                  <a:srgbClr val="FF0000"/>
                </a:solidFill>
              </a:rPr>
              <a:t>red	</a:t>
            </a:r>
            <a:r>
              <a:rPr lang="en-US" sz="4000" b="1" i="1" dirty="0" smtClean="0"/>
              <a:t>		3) </a:t>
            </a:r>
            <a:r>
              <a:rPr lang="en-US" sz="4000" b="1" i="1" dirty="0" smtClean="0">
                <a:solidFill>
                  <a:srgbClr val="FFFF00"/>
                </a:solidFill>
              </a:rPr>
              <a:t>yellow</a:t>
            </a:r>
          </a:p>
          <a:p>
            <a:pPr marL="457200" indent="-457200" algn="l">
              <a:buAutoNum type="arabicParenR"/>
            </a:pPr>
            <a:r>
              <a:rPr lang="en-US" sz="4000" b="1" i="1" dirty="0" smtClean="0">
                <a:solidFill>
                  <a:schemeClr val="tx1"/>
                </a:solidFill>
              </a:rPr>
              <a:t>black</a:t>
            </a:r>
            <a:r>
              <a:rPr lang="en-US" sz="4000" b="1" i="1" dirty="0" smtClean="0"/>
              <a:t>			4) white</a:t>
            </a:r>
            <a:endParaRPr lang="ru-RU" sz="40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rgbClr val="0070C0"/>
                </a:solidFill>
              </a:rPr>
              <a:t>12) The  national  symbol  of northern  </a:t>
            </a:r>
            <a:r>
              <a:rPr lang="en-US" i="1" dirty="0" err="1" smtClean="0">
                <a:solidFill>
                  <a:srgbClr val="0070C0"/>
                </a:solidFill>
              </a:rPr>
              <a:t>ireland</a:t>
            </a:r>
            <a:r>
              <a:rPr lang="en-US" i="1" dirty="0" smtClean="0">
                <a:solidFill>
                  <a:srgbClr val="0070C0"/>
                </a:solidFill>
              </a:rPr>
              <a:t>  Is…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2828916" cy="4846320"/>
          </a:xfrm>
        </p:spPr>
        <p:txBody>
          <a:bodyPr>
            <a:normAutofit/>
          </a:bodyPr>
          <a:lstStyle/>
          <a:p>
            <a:r>
              <a:rPr lang="en-US" sz="3200" i="1" dirty="0" smtClean="0">
                <a:solidFill>
                  <a:srgbClr val="FF0066"/>
                </a:solidFill>
              </a:rPr>
              <a:t>1) shamrock</a:t>
            </a:r>
          </a:p>
          <a:p>
            <a:r>
              <a:rPr lang="en-US" sz="3200" i="1" dirty="0" smtClean="0">
                <a:solidFill>
                  <a:srgbClr val="FF0066"/>
                </a:solidFill>
              </a:rPr>
              <a:t>2) red rose</a:t>
            </a:r>
          </a:p>
          <a:p>
            <a:r>
              <a:rPr lang="en-US" sz="3200" i="1" dirty="0" smtClean="0">
                <a:solidFill>
                  <a:srgbClr val="FF0066"/>
                </a:solidFill>
              </a:rPr>
              <a:t>3) thistle</a:t>
            </a:r>
          </a:p>
          <a:p>
            <a:r>
              <a:rPr lang="en-US" sz="3200" i="1" dirty="0" smtClean="0">
                <a:solidFill>
                  <a:srgbClr val="FF0066"/>
                </a:solidFill>
              </a:rPr>
              <a:t>4) daffodil</a:t>
            </a:r>
            <a:endParaRPr lang="ru-RU" sz="3200" i="1" dirty="0">
              <a:solidFill>
                <a:srgbClr val="FF0066"/>
              </a:solidFill>
            </a:endParaRPr>
          </a:p>
        </p:txBody>
      </p:sp>
      <p:pic>
        <p:nvPicPr>
          <p:cNvPr id="38914" name="Picture 2" descr="алуя роз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571612"/>
            <a:ext cx="2286016" cy="1785950"/>
          </a:xfrm>
          <a:prstGeom prst="rect">
            <a:avLst/>
          </a:prstGeom>
          <a:noFill/>
        </p:spPr>
      </p:pic>
      <p:pic>
        <p:nvPicPr>
          <p:cNvPr id="38916" name="Picture 4" descr="Шотландский чертополох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2214554"/>
            <a:ext cx="3143240" cy="2505076"/>
          </a:xfrm>
          <a:prstGeom prst="rect">
            <a:avLst/>
          </a:prstGeom>
          <a:noFill/>
        </p:spPr>
      </p:pic>
      <p:pic>
        <p:nvPicPr>
          <p:cNvPr id="38918" name="Picture 6" descr="символ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50" y="3929067"/>
            <a:ext cx="3357586" cy="2428892"/>
          </a:xfrm>
          <a:prstGeom prst="rect">
            <a:avLst/>
          </a:prstGeom>
          <a:noFill/>
        </p:spPr>
      </p:pic>
      <p:pic>
        <p:nvPicPr>
          <p:cNvPr id="38920" name="Picture 8" descr="трилистник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4143380"/>
            <a:ext cx="3333750" cy="2285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rgbClr val="0070C0"/>
                </a:solidFill>
              </a:rPr>
              <a:t>13) The  national  symbol  of </a:t>
            </a:r>
            <a:r>
              <a:rPr lang="en-US" i="1" dirty="0" err="1" smtClean="0">
                <a:solidFill>
                  <a:srgbClr val="0070C0"/>
                </a:solidFill>
              </a:rPr>
              <a:t>wales</a:t>
            </a:r>
            <a:r>
              <a:rPr lang="en-US" i="1" dirty="0" smtClean="0">
                <a:solidFill>
                  <a:srgbClr val="0070C0"/>
                </a:solidFill>
              </a:rPr>
              <a:t>  Is…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2828916" cy="4846320"/>
          </a:xfrm>
        </p:spPr>
        <p:txBody>
          <a:bodyPr>
            <a:normAutofit/>
          </a:bodyPr>
          <a:lstStyle/>
          <a:p>
            <a:r>
              <a:rPr lang="en-US" sz="3200" i="1" dirty="0" smtClean="0">
                <a:solidFill>
                  <a:srgbClr val="FF0066"/>
                </a:solidFill>
              </a:rPr>
              <a:t>1) shamrock</a:t>
            </a:r>
          </a:p>
          <a:p>
            <a:r>
              <a:rPr lang="en-US" sz="3200" i="1" dirty="0" smtClean="0">
                <a:solidFill>
                  <a:srgbClr val="FF0066"/>
                </a:solidFill>
              </a:rPr>
              <a:t>2) red rose</a:t>
            </a:r>
          </a:p>
          <a:p>
            <a:r>
              <a:rPr lang="en-US" sz="3200" i="1" dirty="0" smtClean="0">
                <a:solidFill>
                  <a:srgbClr val="FF0066"/>
                </a:solidFill>
              </a:rPr>
              <a:t>3) thistle</a:t>
            </a:r>
          </a:p>
          <a:p>
            <a:r>
              <a:rPr lang="en-US" sz="3200" i="1" dirty="0" smtClean="0">
                <a:solidFill>
                  <a:srgbClr val="FF0066"/>
                </a:solidFill>
              </a:rPr>
              <a:t>4) daffodil</a:t>
            </a:r>
            <a:endParaRPr lang="ru-RU" sz="3200" i="1" dirty="0">
              <a:solidFill>
                <a:srgbClr val="FF0066"/>
              </a:solidFill>
            </a:endParaRPr>
          </a:p>
        </p:txBody>
      </p:sp>
      <p:pic>
        <p:nvPicPr>
          <p:cNvPr id="38914" name="Picture 2" descr="алуя роз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571612"/>
            <a:ext cx="2286016" cy="1785950"/>
          </a:xfrm>
          <a:prstGeom prst="rect">
            <a:avLst/>
          </a:prstGeom>
          <a:noFill/>
        </p:spPr>
      </p:pic>
      <p:pic>
        <p:nvPicPr>
          <p:cNvPr id="38916" name="Picture 4" descr="Шотландский чертополох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1928802"/>
            <a:ext cx="3143240" cy="2505076"/>
          </a:xfrm>
          <a:prstGeom prst="rect">
            <a:avLst/>
          </a:prstGeom>
          <a:noFill/>
        </p:spPr>
      </p:pic>
      <p:pic>
        <p:nvPicPr>
          <p:cNvPr id="38918" name="Picture 6" descr="символ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50" y="3929067"/>
            <a:ext cx="3357586" cy="2428892"/>
          </a:xfrm>
          <a:prstGeom prst="rect">
            <a:avLst/>
          </a:prstGeom>
          <a:noFill/>
        </p:spPr>
      </p:pic>
      <p:pic>
        <p:nvPicPr>
          <p:cNvPr id="38920" name="Picture 8" descr="трилистник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4143380"/>
            <a:ext cx="3333750" cy="2285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926" y="533400"/>
            <a:ext cx="5543342" cy="2181220"/>
          </a:xfrm>
        </p:spPr>
        <p:txBody>
          <a:bodyPr/>
          <a:lstStyle/>
          <a:p>
            <a:pPr algn="l"/>
            <a:r>
              <a:rPr lang="en-US" i="1" dirty="0" smtClean="0">
                <a:solidFill>
                  <a:schemeClr val="bg1"/>
                </a:solidFill>
                <a:latin typeface="Algerian" pitchFamily="82" charset="0"/>
              </a:rPr>
              <a:t>14) Royal person, who was married last year</a:t>
            </a:r>
            <a:endParaRPr lang="ru-RU" i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214686"/>
            <a:ext cx="8469220" cy="3000396"/>
          </a:xfrm>
        </p:spPr>
        <p:txBody>
          <a:bodyPr>
            <a:normAutofit/>
          </a:bodyPr>
          <a:lstStyle/>
          <a:p>
            <a:pPr marL="457200" indent="-457200" algn="l">
              <a:buAutoNum type="arabicParenR"/>
            </a:pPr>
            <a:r>
              <a:rPr lang="en-US" sz="4800" b="1" i="1" dirty="0" smtClean="0">
                <a:solidFill>
                  <a:srgbClr val="00B0F0"/>
                </a:solidFill>
                <a:latin typeface="Academy Engraved LET" pitchFamily="2" charset="0"/>
              </a:rPr>
              <a:t>Charles		3) Harry</a:t>
            </a:r>
          </a:p>
          <a:p>
            <a:pPr marL="457200" indent="-457200" algn="l">
              <a:buAutoNum type="arabicParenR"/>
            </a:pPr>
            <a:r>
              <a:rPr lang="en-US" sz="4800" b="1" i="1" dirty="0" smtClean="0">
                <a:solidFill>
                  <a:srgbClr val="00B0F0"/>
                </a:solidFill>
                <a:latin typeface="Academy Engraved LET" pitchFamily="2" charset="0"/>
              </a:rPr>
              <a:t>William		4) James</a:t>
            </a:r>
            <a:endParaRPr lang="ru-RU" sz="4800" b="1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dirty="0" smtClean="0">
                <a:solidFill>
                  <a:srgbClr val="0070C0"/>
                </a:solidFill>
              </a:rPr>
              <a:t>15) What </a:t>
            </a:r>
            <a:r>
              <a:rPr lang="en-US" i="1" dirty="0" err="1" smtClean="0">
                <a:solidFill>
                  <a:srgbClr val="0070C0"/>
                </a:solidFill>
              </a:rPr>
              <a:t>celtic</a:t>
            </a:r>
            <a:r>
              <a:rPr lang="en-US" i="1" dirty="0" smtClean="0">
                <a:solidFill>
                  <a:srgbClr val="0070C0"/>
                </a:solidFill>
              </a:rPr>
              <a:t> word gave the name to the river </a:t>
            </a:r>
            <a:r>
              <a:rPr lang="en-US" i="1" dirty="0" err="1" smtClean="0">
                <a:solidFill>
                  <a:srgbClr val="0070C0"/>
                </a:solidFill>
              </a:rPr>
              <a:t>thames</a:t>
            </a:r>
            <a:r>
              <a:rPr lang="en-US" i="1" dirty="0" smtClean="0">
                <a:solidFill>
                  <a:srgbClr val="0070C0"/>
                </a:solidFill>
              </a:rPr>
              <a:t>?</a:t>
            </a:r>
            <a:endParaRPr lang="ru-RU" i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43438" y="2285992"/>
            <a:ext cx="3071834" cy="4169744"/>
          </a:xfrm>
        </p:spPr>
        <p:txBody>
          <a:bodyPr>
            <a:normAutofit/>
          </a:bodyPr>
          <a:lstStyle/>
          <a:p>
            <a:r>
              <a:rPr lang="en-US" sz="4400" b="1" i="1" dirty="0" smtClean="0">
                <a:solidFill>
                  <a:srgbClr val="FF9900"/>
                </a:solidFill>
              </a:rPr>
              <a:t>1) deep</a:t>
            </a:r>
          </a:p>
          <a:p>
            <a:r>
              <a:rPr lang="en-US" sz="4400" b="1" i="1" dirty="0" smtClean="0">
                <a:solidFill>
                  <a:srgbClr val="FF9900"/>
                </a:solidFill>
              </a:rPr>
              <a:t>2) fast</a:t>
            </a:r>
          </a:p>
          <a:p>
            <a:r>
              <a:rPr lang="en-US" sz="4400" b="1" i="1" dirty="0" smtClean="0">
                <a:solidFill>
                  <a:srgbClr val="FF9900"/>
                </a:solidFill>
              </a:rPr>
              <a:t>3) dark</a:t>
            </a:r>
          </a:p>
          <a:p>
            <a:r>
              <a:rPr lang="en-US" sz="4400" b="1" i="1" dirty="0" smtClean="0">
                <a:solidFill>
                  <a:srgbClr val="FF9900"/>
                </a:solidFill>
              </a:rPr>
              <a:t>4) black</a:t>
            </a:r>
            <a:endParaRPr lang="ru-RU" sz="4400" b="1" i="1" dirty="0">
              <a:solidFill>
                <a:srgbClr val="FF9900"/>
              </a:solidFill>
            </a:endParaRPr>
          </a:p>
        </p:txBody>
      </p:sp>
      <p:pic>
        <p:nvPicPr>
          <p:cNvPr id="43010" name="Picture 2" descr="http://im4-tub-ru.yandex.net/i?id=105925967-63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785926"/>
            <a:ext cx="3786214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1"/>
            <a:ext cx="8643998" cy="1417638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sz="3200" i="1" dirty="0" smtClean="0">
                <a:solidFill>
                  <a:srgbClr val="00B050"/>
                </a:solidFill>
              </a:rPr>
              <a:t>1) The British Prime Minister lives at…</a:t>
            </a:r>
            <a:endParaRPr lang="ru-RU" sz="3200" i="1" dirty="0" smtClean="0">
              <a:solidFill>
                <a:srgbClr val="00B050"/>
              </a:solidFill>
            </a:endParaRPr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68313" y="1916113"/>
            <a:ext cx="3817935" cy="3155961"/>
          </a:xfrm>
        </p:spPr>
        <p:txBody>
          <a:bodyPr>
            <a:noAutofit/>
          </a:bodyPr>
          <a:lstStyle/>
          <a:p>
            <a:pPr marL="533400" indent="-533400" eaLnBrk="1" hangingPunct="1">
              <a:buNone/>
              <a:defRPr/>
            </a:pPr>
            <a:r>
              <a:rPr lang="en-US" sz="3200" i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Aharoni" pitchFamily="2" charset="-79"/>
              </a:rPr>
              <a:t>1)</a:t>
            </a:r>
            <a:r>
              <a:rPr lang="en-US" sz="3200" i="1" dirty="0" smtClean="0">
                <a:latin typeface="+mj-lt"/>
                <a:cs typeface="Aharoni" pitchFamily="2" charset="-79"/>
              </a:rPr>
              <a:t> 12 Whitehall</a:t>
            </a:r>
          </a:p>
          <a:p>
            <a:pPr marL="533400" indent="-533400" eaLnBrk="1" hangingPunct="1">
              <a:buNone/>
              <a:defRPr/>
            </a:pPr>
            <a:r>
              <a:rPr lang="en-US" sz="3200" i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Aharoni" pitchFamily="2" charset="-79"/>
              </a:rPr>
              <a:t>2)</a:t>
            </a:r>
            <a:r>
              <a:rPr lang="en-US" sz="3200" i="1" dirty="0" smtClean="0">
                <a:latin typeface="+mj-lt"/>
                <a:cs typeface="Aharoni" pitchFamily="2" charset="-79"/>
              </a:rPr>
              <a:t> 10 Downing Street</a:t>
            </a:r>
          </a:p>
          <a:p>
            <a:pPr marL="533400" indent="-533400" eaLnBrk="1" hangingPunct="1">
              <a:buNone/>
              <a:defRPr/>
            </a:pPr>
            <a:r>
              <a:rPr lang="en-US" sz="3200" i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Aharoni" pitchFamily="2" charset="-79"/>
              </a:rPr>
              <a:t>3) </a:t>
            </a:r>
            <a:r>
              <a:rPr lang="en-US" sz="3200" i="1" dirty="0" smtClean="0">
                <a:latin typeface="+mj-lt"/>
                <a:cs typeface="Aharoni" pitchFamily="2" charset="-79"/>
              </a:rPr>
              <a:t>7 </a:t>
            </a:r>
            <a:r>
              <a:rPr lang="en-US" sz="3200" i="1" dirty="0" err="1" smtClean="0">
                <a:latin typeface="+mj-lt"/>
                <a:cs typeface="Aharoni" pitchFamily="2" charset="-79"/>
              </a:rPr>
              <a:t>Russel</a:t>
            </a:r>
            <a:r>
              <a:rPr lang="en-US" sz="3200" i="1" dirty="0" smtClean="0">
                <a:latin typeface="+mj-lt"/>
                <a:cs typeface="Aharoni" pitchFamily="2" charset="-79"/>
              </a:rPr>
              <a:t> Street </a:t>
            </a:r>
          </a:p>
          <a:p>
            <a:pPr marL="533400" indent="-533400" eaLnBrk="1" hangingPunct="1">
              <a:buNone/>
              <a:defRPr/>
            </a:pPr>
            <a:r>
              <a:rPr lang="en-US" sz="3200" i="1" dirty="0" smtClean="0">
                <a:solidFill>
                  <a:schemeClr val="tx2">
                    <a:lumMod val="50000"/>
                  </a:schemeClr>
                </a:solidFill>
                <a:latin typeface="+mj-lt"/>
                <a:cs typeface="Aharoni" pitchFamily="2" charset="-79"/>
              </a:rPr>
              <a:t>4) </a:t>
            </a:r>
            <a:r>
              <a:rPr lang="en-US" sz="3200" i="1" dirty="0" smtClean="0">
                <a:latin typeface="+mj-lt"/>
                <a:cs typeface="Aharoni" pitchFamily="2" charset="-79"/>
              </a:rPr>
              <a:t>15 Oxford Street</a:t>
            </a:r>
            <a:endParaRPr lang="ru-RU" sz="3200" i="1" dirty="0" smtClean="0">
              <a:latin typeface="+mj-lt"/>
              <a:cs typeface="Aharoni" pitchFamily="2" charset="-79"/>
            </a:endParaRPr>
          </a:p>
        </p:txBody>
      </p:sp>
      <p:pic>
        <p:nvPicPr>
          <p:cNvPr id="5124" name="Picture 6" descr="David-Cameron-uk-minister[1]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4572000" y="1412875"/>
            <a:ext cx="3455988" cy="46656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0" name="Rectangle 10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i="1" dirty="0" smtClean="0">
                <a:solidFill>
                  <a:srgbClr val="00B050"/>
                </a:solidFill>
              </a:rPr>
              <a:t>2) Sir Christopher Wren built…  </a:t>
            </a:r>
            <a:endParaRPr lang="ru-RU" sz="4000" i="1" dirty="0" smtClean="0">
              <a:solidFill>
                <a:srgbClr val="00B050"/>
              </a:solidFill>
            </a:endParaRPr>
          </a:p>
        </p:txBody>
      </p:sp>
      <p:sp>
        <p:nvSpPr>
          <p:cNvPr id="71691" name="Rectangle 11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2565400"/>
            <a:ext cx="3606794" cy="3221054"/>
          </a:xfrm>
        </p:spPr>
        <p:txBody>
          <a:bodyPr>
            <a:noAutofit/>
          </a:bodyPr>
          <a:lstStyle/>
          <a:p>
            <a:pPr marL="533400" indent="-533400" eaLnBrk="1" hangingPunct="1">
              <a:buFont typeface="Wingdings" pitchFamily="2" charset="2"/>
              <a:buAutoNum type="alphaLcParenR"/>
              <a:defRPr/>
            </a:pPr>
            <a:r>
              <a:rPr lang="en-US" sz="2400" i="1" dirty="0" smtClean="0"/>
              <a:t>Buckingham Palace</a:t>
            </a:r>
          </a:p>
          <a:p>
            <a:pPr marL="533400" indent="-533400" eaLnBrk="1" hangingPunct="1">
              <a:buFont typeface="Wingdings" pitchFamily="2" charset="2"/>
              <a:buAutoNum type="alphaLcParenR"/>
              <a:defRPr/>
            </a:pPr>
            <a:r>
              <a:rPr lang="en-US" sz="2400" i="1" dirty="0" smtClean="0"/>
              <a:t>Westminster Abbey</a:t>
            </a:r>
          </a:p>
          <a:p>
            <a:pPr marL="533400" indent="-533400" eaLnBrk="1" hangingPunct="1">
              <a:buFont typeface="Wingdings" pitchFamily="2" charset="2"/>
              <a:buAutoNum type="alphaLcParenR"/>
              <a:defRPr/>
            </a:pPr>
            <a:r>
              <a:rPr lang="en-US" sz="2400" i="1" dirty="0" smtClean="0"/>
              <a:t>St. Paul’s Cathedral </a:t>
            </a:r>
          </a:p>
          <a:p>
            <a:pPr marL="533400" indent="-533400" eaLnBrk="1" hangingPunct="1">
              <a:buFont typeface="Wingdings" pitchFamily="2" charset="2"/>
              <a:buAutoNum type="alphaLcParenR"/>
              <a:defRPr/>
            </a:pPr>
            <a:r>
              <a:rPr lang="en-US" sz="2400" i="1" dirty="0" smtClean="0"/>
              <a:t>the Tower of London</a:t>
            </a:r>
            <a:endParaRPr lang="ru-RU" sz="2400" i="1" dirty="0" smtClean="0"/>
          </a:p>
        </p:txBody>
      </p:sp>
      <p:pic>
        <p:nvPicPr>
          <p:cNvPr id="8196" name="Picture 13" descr="St-Paul-s-Cathedral_St-Paul-s-Cathedral-view_3041[1]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3995738" y="2133600"/>
            <a:ext cx="5003800" cy="309721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857232"/>
            <a:ext cx="2214578" cy="53578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500042"/>
            <a:ext cx="6715172" cy="4929222"/>
          </a:xfrm>
        </p:spPr>
        <p:txBody>
          <a:bodyPr/>
          <a:lstStyle/>
          <a:p>
            <a:pPr algn="l"/>
            <a:r>
              <a:rPr lang="en-US" sz="3600" i="1" dirty="0" smtClean="0">
                <a:solidFill>
                  <a:srgbClr val="FFFF00"/>
                </a:solidFill>
              </a:rPr>
              <a:t>3) How many states are there in the USA?</a:t>
            </a:r>
          </a:p>
          <a:p>
            <a:pPr marL="514350" indent="-514350" algn="l">
              <a:buAutoNum type="arabicParenR"/>
            </a:pPr>
            <a:endParaRPr lang="en-US" sz="2800" b="1" i="1" dirty="0" smtClean="0">
              <a:solidFill>
                <a:srgbClr val="FF0000"/>
              </a:solidFill>
            </a:endParaRPr>
          </a:p>
          <a:p>
            <a:pPr marL="514350" indent="-514350" algn="l">
              <a:buAutoNum type="arabicParenR"/>
            </a:pPr>
            <a:r>
              <a:rPr lang="en-US" sz="2800" b="1" i="1" dirty="0" smtClean="0">
                <a:solidFill>
                  <a:srgbClr val="FF0000"/>
                </a:solidFill>
              </a:rPr>
              <a:t>51 states</a:t>
            </a:r>
          </a:p>
          <a:p>
            <a:pPr marL="514350" indent="-514350" algn="l">
              <a:buAutoNum type="arabicParenR"/>
            </a:pPr>
            <a:r>
              <a:rPr lang="en-US" sz="2800" b="1" i="1" dirty="0" smtClean="0">
                <a:solidFill>
                  <a:srgbClr val="FF0000"/>
                </a:solidFill>
              </a:rPr>
              <a:t>50 states and 1 independent district</a:t>
            </a:r>
          </a:p>
          <a:p>
            <a:pPr marL="514350" indent="-514350" algn="l">
              <a:buAutoNum type="arabicParenR"/>
            </a:pPr>
            <a:r>
              <a:rPr lang="en-US" sz="2800" b="1" i="1" dirty="0" smtClean="0">
                <a:solidFill>
                  <a:srgbClr val="FF0000"/>
                </a:solidFill>
              </a:rPr>
              <a:t>49 states and 1 independent district</a:t>
            </a:r>
          </a:p>
          <a:p>
            <a:pPr marL="514350" indent="-514350" algn="l">
              <a:buAutoNum type="arabicParenR"/>
            </a:pPr>
            <a:r>
              <a:rPr lang="en-US" sz="2800" b="1" i="1" dirty="0" smtClean="0">
                <a:solidFill>
                  <a:srgbClr val="FF0000"/>
                </a:solidFill>
              </a:rPr>
              <a:t>50 states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20040"/>
            <a:ext cx="7858180" cy="1465886"/>
          </a:xfrm>
        </p:spPr>
        <p:txBody>
          <a:bodyPr>
            <a:normAutofit/>
          </a:bodyPr>
          <a:lstStyle/>
          <a:p>
            <a:pPr algn="ctr"/>
            <a:r>
              <a:rPr lang="en-US" sz="3200" i="1" dirty="0" smtClean="0">
                <a:solidFill>
                  <a:srgbClr val="00B050"/>
                </a:solidFill>
              </a:rPr>
              <a:t>4) HOW  MANY  </a:t>
            </a:r>
            <a:r>
              <a:rPr lang="en-US" sz="3200" i="1" smtClean="0">
                <a:solidFill>
                  <a:srgbClr val="00B050"/>
                </a:solidFill>
              </a:rPr>
              <a:t>STARS  are ON  </a:t>
            </a:r>
            <a:r>
              <a:rPr lang="en-US" sz="3200" i="1" dirty="0" smtClean="0">
                <a:solidFill>
                  <a:srgbClr val="00B050"/>
                </a:solidFill>
              </a:rPr>
              <a:t>THE AUSTRALIAN’S  FLAG?</a:t>
            </a:r>
            <a:endParaRPr lang="ru-RU" sz="3200" i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3116"/>
            <a:ext cx="3043230" cy="4312620"/>
          </a:xfrm>
        </p:spPr>
        <p:txBody>
          <a:bodyPr/>
          <a:lstStyle/>
          <a:p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</a:rPr>
              <a:t>1) 4 </a:t>
            </a:r>
          </a:p>
          <a:p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</a:rPr>
              <a:t>2) 5 </a:t>
            </a:r>
          </a:p>
          <a:p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</a:rPr>
              <a:t>3) 6</a:t>
            </a:r>
          </a:p>
          <a:p>
            <a:r>
              <a:rPr lang="en-US" b="1" i="1" dirty="0" smtClean="0">
                <a:solidFill>
                  <a:schemeClr val="accent6">
                    <a:lumMod val="75000"/>
                  </a:schemeClr>
                </a:solidFill>
              </a:rPr>
              <a:t>4) 7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1508" name="Picture 4" descr="Туры в Австралию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1857364"/>
            <a:ext cx="5715040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500174"/>
            <a:ext cx="7858180" cy="1857388"/>
          </a:xfrm>
        </p:spPr>
        <p:txBody>
          <a:bodyPr>
            <a:normAutofit/>
          </a:bodyPr>
          <a:lstStyle/>
          <a:p>
            <a:pPr algn="ctr"/>
            <a:r>
              <a:rPr lang="en-US" sz="3200" i="1" dirty="0" smtClean="0">
                <a:solidFill>
                  <a:srgbClr val="00B050"/>
                </a:solidFill>
              </a:rPr>
              <a:t>5) HOW  MANY  STARS  are ON  THE NEW ZEALAND’S  FLAG?</a:t>
            </a:r>
            <a:endParaRPr lang="ru-RU" sz="3200" i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488" y="3429000"/>
            <a:ext cx="2857520" cy="3026736"/>
          </a:xfrm>
        </p:spPr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chemeClr val="accent6">
                    <a:lumMod val="75000"/>
                  </a:schemeClr>
                </a:solidFill>
              </a:rPr>
              <a:t>1) 3</a:t>
            </a:r>
          </a:p>
          <a:p>
            <a:r>
              <a:rPr lang="en-US" sz="3200" b="1" i="1" dirty="0" smtClean="0">
                <a:solidFill>
                  <a:schemeClr val="accent6">
                    <a:lumMod val="75000"/>
                  </a:schemeClr>
                </a:solidFill>
              </a:rPr>
              <a:t>2) 4 </a:t>
            </a:r>
          </a:p>
          <a:p>
            <a:r>
              <a:rPr lang="en-US" sz="3200" b="1" i="1" dirty="0" smtClean="0">
                <a:solidFill>
                  <a:schemeClr val="accent6">
                    <a:lumMod val="75000"/>
                  </a:schemeClr>
                </a:solidFill>
              </a:rPr>
              <a:t>3) 5</a:t>
            </a:r>
          </a:p>
          <a:p>
            <a:r>
              <a:rPr lang="en-US" sz="3200" b="1" i="1" dirty="0" smtClean="0">
                <a:solidFill>
                  <a:schemeClr val="accent6">
                    <a:lumMod val="75000"/>
                  </a:schemeClr>
                </a:solidFill>
              </a:rPr>
              <a:t>4) 6</a:t>
            </a:r>
            <a:endParaRPr lang="ru-RU" sz="32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6626" name="Picture 2" descr="На краю света. Блог о Новой Зеландии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4290"/>
            <a:ext cx="9525000" cy="962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85728"/>
            <a:ext cx="8929718" cy="1714512"/>
          </a:xfrm>
        </p:spPr>
        <p:txBody>
          <a:bodyPr/>
          <a:lstStyle/>
          <a:p>
            <a:pPr algn="l"/>
            <a:r>
              <a:rPr lang="en-US" sz="3600" i="1" dirty="0" smtClean="0">
                <a:solidFill>
                  <a:srgbClr val="FFFF00"/>
                </a:solidFill>
              </a:rPr>
              <a:t>6) Place the Britain’s cities in order to reducing their population.</a:t>
            </a:r>
            <a:endParaRPr lang="ru-RU" sz="3600" i="1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2428868"/>
            <a:ext cx="7000892" cy="3000396"/>
          </a:xfrm>
        </p:spPr>
        <p:txBody>
          <a:bodyPr/>
          <a:lstStyle/>
          <a:p>
            <a:pPr marL="514350" indent="-514350" algn="l"/>
            <a:r>
              <a:rPr lang="en-US" sz="3200" b="1" i="1" dirty="0" smtClean="0">
                <a:solidFill>
                  <a:srgbClr val="00B0F0"/>
                </a:solidFill>
              </a:rPr>
              <a:t>1)  Liverpool</a:t>
            </a:r>
          </a:p>
          <a:p>
            <a:pPr marL="1143000" indent="-1143000" algn="l"/>
            <a:r>
              <a:rPr lang="en-US" sz="3200" b="1" i="1" dirty="0" smtClean="0">
                <a:solidFill>
                  <a:srgbClr val="00B0F0"/>
                </a:solidFill>
              </a:rPr>
              <a:t>2)  London </a:t>
            </a:r>
          </a:p>
          <a:p>
            <a:pPr marL="1143000" indent="-1143000" algn="l"/>
            <a:r>
              <a:rPr lang="en-US" sz="3200" b="1" i="1" dirty="0" smtClean="0">
                <a:solidFill>
                  <a:srgbClr val="00B0F0"/>
                </a:solidFill>
              </a:rPr>
              <a:t>3)  Manchester</a:t>
            </a:r>
          </a:p>
          <a:p>
            <a:pPr marL="1143000" indent="-1143000" algn="l"/>
            <a:r>
              <a:rPr lang="en-US" sz="3200" b="1" i="1" dirty="0" smtClean="0">
                <a:solidFill>
                  <a:srgbClr val="00B0F0"/>
                </a:solidFill>
              </a:rPr>
              <a:t>4)  Birmingham  </a:t>
            </a:r>
          </a:p>
        </p:txBody>
      </p:sp>
      <p:pic>
        <p:nvPicPr>
          <p:cNvPr id="28674" name="Picture 2" descr="На краю света. Блог о Новой Зеландии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5575" y="-457200"/>
            <a:ext cx="9525000" cy="962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20040"/>
            <a:ext cx="7929618" cy="1465886"/>
          </a:xfrm>
        </p:spPr>
        <p:txBody>
          <a:bodyPr>
            <a:normAutofit/>
          </a:bodyPr>
          <a:lstStyle/>
          <a:p>
            <a:r>
              <a:rPr lang="en-US" sz="3200" i="1" dirty="0" smtClean="0">
                <a:solidFill>
                  <a:srgbClr val="0000CC"/>
                </a:solidFill>
              </a:rPr>
              <a:t>7) What city is Nelson’s </a:t>
            </a:r>
            <a:r>
              <a:rPr lang="en-US" sz="3200" i="1" dirty="0" err="1" smtClean="0">
                <a:solidFill>
                  <a:srgbClr val="0000CC"/>
                </a:solidFill>
              </a:rPr>
              <a:t>colomn</a:t>
            </a:r>
            <a:r>
              <a:rPr lang="en-US" sz="3200" i="1" dirty="0" smtClean="0">
                <a:solidFill>
                  <a:srgbClr val="0000CC"/>
                </a:solidFill>
              </a:rPr>
              <a:t> situated in ?</a:t>
            </a:r>
            <a:endParaRPr lang="ru-RU" sz="3200" i="1" dirty="0">
              <a:solidFill>
                <a:srgbClr val="0000CC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8868"/>
            <a:ext cx="3114668" cy="4026868"/>
          </a:xfrm>
        </p:spPr>
        <p:txBody>
          <a:bodyPr/>
          <a:lstStyle/>
          <a:p>
            <a:r>
              <a:rPr lang="en-US" b="1" i="1" dirty="0" smtClean="0">
                <a:latin typeface="Arial Black" pitchFamily="34" charset="0"/>
              </a:rPr>
              <a:t>1) London</a:t>
            </a:r>
          </a:p>
          <a:p>
            <a:r>
              <a:rPr lang="en-US" b="1" i="1" dirty="0" smtClean="0">
                <a:latin typeface="Arial Black" pitchFamily="34" charset="0"/>
              </a:rPr>
              <a:t>2) Cambridge</a:t>
            </a:r>
          </a:p>
          <a:p>
            <a:r>
              <a:rPr lang="en-US" b="1" i="1" dirty="0" smtClean="0">
                <a:latin typeface="Arial Black" pitchFamily="34" charset="0"/>
              </a:rPr>
              <a:t>3) Edinburgh</a:t>
            </a:r>
          </a:p>
          <a:p>
            <a:r>
              <a:rPr lang="en-US" b="1" i="1" dirty="0" smtClean="0">
                <a:latin typeface="Arial Black" pitchFamily="34" charset="0"/>
              </a:rPr>
              <a:t>4) Birmingham</a:t>
            </a:r>
            <a:endParaRPr lang="ru-RU" b="1" i="1" dirty="0">
              <a:latin typeface="Arial Black" pitchFamily="34" charset="0"/>
            </a:endParaRPr>
          </a:p>
        </p:txBody>
      </p:sp>
      <p:pic>
        <p:nvPicPr>
          <p:cNvPr id="30722" name="Picture 2" descr="http://upload.wikimedia.org/wikipedia/commons/thumb/d/d0/Nelson%27s_Column_Looking_Towards_Westminster_-_Trafalgar_Square_-_London_-_240404.jpg/280px-Nelson%27s_Column_Looking_Towards_Westminster_-_Trafalgar_Square_-_London_-_2404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2071678"/>
            <a:ext cx="4929222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85728"/>
            <a:ext cx="2214578" cy="10001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74" y="785794"/>
            <a:ext cx="6500826" cy="4643470"/>
          </a:xfrm>
        </p:spPr>
        <p:txBody>
          <a:bodyPr/>
          <a:lstStyle/>
          <a:p>
            <a:pPr algn="l"/>
            <a:r>
              <a:rPr lang="en-US" sz="3600" b="1" i="1" dirty="0" smtClean="0">
                <a:solidFill>
                  <a:srgbClr val="FFFF00"/>
                </a:solidFill>
              </a:rPr>
              <a:t>8) What nickname was given to the state of Hawaii?</a:t>
            </a:r>
          </a:p>
          <a:p>
            <a:pPr algn="l"/>
            <a:endParaRPr lang="en-US" sz="3600" b="1" i="1" dirty="0" smtClean="0">
              <a:solidFill>
                <a:srgbClr val="FFFF00"/>
              </a:solidFill>
            </a:endParaRPr>
          </a:p>
          <a:p>
            <a:pPr marL="971550" lvl="1" indent="-514350" algn="l">
              <a:buAutoNum type="arabicParenR"/>
            </a:pPr>
            <a:r>
              <a:rPr lang="en-US" sz="33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Sugar state</a:t>
            </a:r>
          </a:p>
          <a:p>
            <a:pPr marL="971550" lvl="1" indent="-514350" algn="l">
              <a:buAutoNum type="arabicParenR"/>
            </a:pPr>
            <a:r>
              <a:rPr lang="en-US" sz="33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Coyote state</a:t>
            </a:r>
          </a:p>
          <a:p>
            <a:pPr marL="971550" lvl="1" indent="-514350" algn="l">
              <a:buAutoNum type="arabicParenR"/>
            </a:pPr>
            <a:r>
              <a:rPr lang="en-US" sz="33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Pineapple state</a:t>
            </a:r>
          </a:p>
          <a:p>
            <a:pPr marL="971550" lvl="1" indent="-514350" algn="l">
              <a:buAutoNum type="arabicParenR"/>
            </a:pPr>
            <a:r>
              <a:rPr lang="en-US" sz="3300" b="1" i="1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Diamond state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416</TotalTime>
  <Words>349</Words>
  <Application>Microsoft Office PowerPoint</Application>
  <PresentationFormat>Экран (4:3)</PresentationFormat>
  <Paragraphs>92</Paragraphs>
  <Slides>16</Slides>
  <Notes>16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Изящная</vt:lpstr>
      <vt:lpstr>Слайд 1</vt:lpstr>
      <vt:lpstr>1) The British Prime Minister lives at…</vt:lpstr>
      <vt:lpstr>2) Sir Christopher Wren built…  </vt:lpstr>
      <vt:lpstr>Слайд 4</vt:lpstr>
      <vt:lpstr>4) HOW  MANY  STARS  are ON  THE AUSTRALIAN’S  FLAG?</vt:lpstr>
      <vt:lpstr>5) HOW  MANY  STARS  are ON  THE NEW ZEALAND’S  FLAG?</vt:lpstr>
      <vt:lpstr>6) Place the Britain’s cities in order to reducing their population.</vt:lpstr>
      <vt:lpstr>7) What city is Nelson’s colomn situated in ?</vt:lpstr>
      <vt:lpstr>Слайд 9</vt:lpstr>
      <vt:lpstr>9) What is the capital of Australia? </vt:lpstr>
      <vt:lpstr>10) Who wasn’t the member of famous “The beatles”?</vt:lpstr>
      <vt:lpstr>11) British taxi-cars are usually coloured in…</vt:lpstr>
      <vt:lpstr>12) The  national  symbol  of northern  ireland  Is…</vt:lpstr>
      <vt:lpstr>13) The  national  symbol  of wales  Is…</vt:lpstr>
      <vt:lpstr>14) Royal person, who was married last year</vt:lpstr>
      <vt:lpstr>15) What celtic word gave the name to the river thames?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привет любимая!!!</dc:creator>
  <cp:lastModifiedBy>привет любимая!!!</cp:lastModifiedBy>
  <cp:revision>44</cp:revision>
  <dcterms:created xsi:type="dcterms:W3CDTF">2010-03-19T09:19:03Z</dcterms:created>
  <dcterms:modified xsi:type="dcterms:W3CDTF">2013-03-22T14:12:32Z</dcterms:modified>
</cp:coreProperties>
</file>