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33"/>
  </p:notesMasterIdLst>
  <p:sldIdLst>
    <p:sldId id="271" r:id="rId2"/>
    <p:sldId id="272" r:id="rId3"/>
    <p:sldId id="256" r:id="rId4"/>
    <p:sldId id="257" r:id="rId5"/>
    <p:sldId id="273" r:id="rId6"/>
    <p:sldId id="274" r:id="rId7"/>
    <p:sldId id="275" r:id="rId8"/>
    <p:sldId id="277" r:id="rId9"/>
    <p:sldId id="276" r:id="rId10"/>
    <p:sldId id="258" r:id="rId11"/>
    <p:sldId id="259" r:id="rId12"/>
    <p:sldId id="278" r:id="rId13"/>
    <p:sldId id="260" r:id="rId14"/>
    <p:sldId id="261" r:id="rId15"/>
    <p:sldId id="279" r:id="rId16"/>
    <p:sldId id="262" r:id="rId17"/>
    <p:sldId id="263" r:id="rId18"/>
    <p:sldId id="264" r:id="rId19"/>
    <p:sldId id="280" r:id="rId20"/>
    <p:sldId id="281" r:id="rId21"/>
    <p:sldId id="282" r:id="rId22"/>
    <p:sldId id="269" r:id="rId23"/>
    <p:sldId id="283" r:id="rId24"/>
    <p:sldId id="284" r:id="rId25"/>
    <p:sldId id="265" r:id="rId26"/>
    <p:sldId id="268" r:id="rId27"/>
    <p:sldId id="285" r:id="rId28"/>
    <p:sldId id="266" r:id="rId29"/>
    <p:sldId id="286" r:id="rId30"/>
    <p:sldId id="270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kiosk/>
    <p:sldRg st="1" end="31"/>
    <p:penClr>
      <a:srgbClr val="FF0000"/>
    </p:penClr>
  </p:showPr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29" autoAdjust="0"/>
    <p:restoredTop sz="94660"/>
  </p:normalViewPr>
  <p:slideViewPr>
    <p:cSldViewPr>
      <p:cViewPr>
        <p:scale>
          <a:sx n="60" d="100"/>
          <a:sy n="60" d="100"/>
        </p:scale>
        <p:origin x="-80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CC49D6-C242-4C3D-9823-FBAD9200D437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07C915-37C2-4C45-8647-28FAE95251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advClick="0" advTm="5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5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5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35EF98A-361B-4F44-9069-CEB88D1F684A}" type="datetimeFigureOut">
              <a:rPr lang="ru-RU" smtClean="0"/>
              <a:pPr/>
              <a:t>28.04.2012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B73BC88-FB8F-4755-9600-D463215CF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advClick="0" advTm="5000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63000">
              <a:srgbClr val="D6B19C">
                <a:alpha val="51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mcФото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566416" cy="3525839"/>
          </a:xfrm>
          <a:prstGeom prst="rect">
            <a:avLst/>
          </a:prstGeom>
          <a:noFill/>
        </p:spPr>
      </p:pic>
      <p:pic>
        <p:nvPicPr>
          <p:cNvPr id="5" name="Picture 7" descr="mcрисунок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2469571"/>
            <a:ext cx="2752715" cy="4170942"/>
          </a:xfrm>
          <a:prstGeom prst="rect">
            <a:avLst/>
          </a:prstGeom>
          <a:noFill/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643174" y="214290"/>
            <a:ext cx="7772400" cy="17367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Марина Цветаева</a:t>
            </a:r>
            <a:endParaRPr kumimoji="0" lang="ru-RU" sz="5400" b="1" i="0" u="sng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4400" b="1" i="0" u="sng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Очерк жизни</a:t>
            </a:r>
            <a:endParaRPr kumimoji="0" lang="ru-RU" sz="4400" b="1" i="0" u="sng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26 0.23148 C 0.00469 0.22963 -0.01337 0.22662 -0.0316 0.22084 C -0.04149 0.21412 -0.05156 0.21042 -0.06215 0.20579 C -0.07135 0.19746 -0.08299 0.19283 -0.09288 0.18634 C -0.09757 0.18334 -0.10278 0.18125 -0.10729 0.17778 C -0.12118 0.16736 -0.10729 0.17408 -0.11858 0.16922 C -0.12726 0.16134 -0.13385 0.15093 -0.13958 0.13912 C -0.14236 0.11968 -0.14583 0.10023 -0.14931 0.08102 C -0.14879 0.04445 -0.14931 0.00787 -0.14774 -0.0287 C -0.14757 -0.03217 -0.13837 -0.04328 -0.13802 -0.04375 C -0.13264 -0.05185 -0.13108 -0.05879 -0.12344 -0.06528 C -0.1092 -0.07708 -0.09583 -0.08194 -0.07986 -0.08889 C -0.05399 -0.08819 -0.0283 -0.08819 -0.00243 -0.0868 C 0.00833 -0.08634 0.01927 -0.07893 0.02969 -0.07592 C 0.05417 -0.06041 0.07795 -0.04305 0.10399 -0.03287 C 0.12014 -0.01828 0.11024 -0.02662 0.13455 -0.00926 C 0.14097 -0.00463 0.15069 0.00996 0.15069 0.00996 C 0.14965 0.03588 0.15 0.06181 0.14757 0.0875 C 0.14722 0.09097 0.14427 0.09306 0.14271 0.09607 C 0.1368 0.10695 0.13038 0.11482 0.12326 0.12408 C 0.11597 0.1338 0.10955 0.14445 0.10226 0.15417 C 0.09271 0.1669 0.07882 0.17732 0.0684 0.18843 C 0.06337 0.19375 0.05937 0.20093 0.05399 0.20579 C 0.05104 0.20857 0.04722 0.20949 0.04427 0.21227 C 0.03055 0.225 0.0441 0.21806 0.03299 0.22292 C 0.01753 0.23704 0.02917 0.22847 -0.01059 0.22084 C -0.01719 0.21968 -0.02986 0.21435 -0.02986 0.21435 C -0.03594 0.21042 -0.04149 0.20857 -0.04774 0.20579 C -0.05556 0.19769 -0.06476 0.19167 -0.07188 0.18218 C -0.08698 0.16204 -0.09722 0.14283 -0.10417 0.11551 C -0.10625 0.09884 -0.10955 0.08264 -0.11215 0.06597 C -0.11163 0.04653 -0.11198 0.02709 -0.11059 0.00787 C -0.11007 0.00185 -0.10504 0.00023 -0.10243 -0.00278 C -0.08611 -0.02176 -0.07899 -0.02338 -0.05729 -0.0287 C -0.03472 -0.02801 -0.01215 -0.0287 0.01042 -0.02662 C 0.0184 -0.02592 0.0283 -0.00648 0.03455 -0.00069 C 0.04045 0.01088 0.04479 0.02431 0.04757 0.03797 C 0.04809 0.04375 0.0493 0.04931 0.04913 0.05509 C 0.04844 0.09259 0.0533 0.17014 0.01528 0.18634 C 0.00399 0.18496 -0.00729 0.18403 -0.01858 0.18218 C -0.03195 0.17986 -0.03976 0.16644 -0.04931 0.15625 C -0.06302 0.14144 -0.0717 0.13496 -0.0783 0.1132 C -0.07726 0.10255 -0.07778 0.09121 -0.075 0.08102 C -0.07222 0.07107 -0.0507 0.06597 -0.04601 0.06389 C -0.03368 0.06459 -0.02118 0.06297 -0.00903 0.06597 C -0.00608 0.06667 -0.00399 0.07107 -0.00243 0.07454 C 0.00746 0.09584 0.01007 0.11528 0.01354 0.13912 C 0.00972 0.18658 0.01615 0.18195 -0.01545 0.1757 C -0.03455 0.15648 -0.04965 0.14422 -0.05903 0.1132 C -0.06042 0.10232 -0.06302 0.08681 -0.05903 0.07662 C -0.05747 0.07269 -0.0526 0.07384 -0.04931 0.07246 C -0.02135 0.07384 -0.00868 0.06366 0.00399 0.09167 C 0.00764 0.1125 0.01059 0.13472 0.00069 0.15417 C -0.00417 0.15347 -0.0092 0.1544 -0.01372 0.15209 C -0.02083 0.14838 -0.01927 0.14236 -0.02344 0.13681 C -0.02483 0.13496 -0.02726 0.13472 -0.0283 0.13264 C -0.02917 0.13079 -0.0283 0.12824 -0.0283 0.12616 " pathEditMode="relative" ptsTypes="ffffffffffffffffffffffffffffffffffffffffffffffffffffffffA">
                                      <p:cBhvr>
                                        <p:cTn id="38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7467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Юные годы М.Цветаевой, учеба в России и в Европе, увлечение музыкой, книгами и стихами.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2" descr="C:\Documents and Settings\Admin\Рабочий стол\Новая папка\08e7b9e592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7" y="2000240"/>
            <a:ext cx="2771259" cy="4214842"/>
          </a:xfrm>
          <a:prstGeom prst="rect">
            <a:avLst/>
          </a:prstGeom>
          <a:noFill/>
        </p:spPr>
      </p:pic>
      <p:pic>
        <p:nvPicPr>
          <p:cNvPr id="6" name="Picture 3" descr="C:\Documents and Settings\Admin\Рабочий стол\Новая папка\ВА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285991"/>
            <a:ext cx="2928958" cy="431947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8300"/>
                            </p:stCondLst>
                            <p:childTnLst>
                              <p:par>
                                <p:cTn id="10" presetID="19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3300"/>
                            </p:stCondLst>
                            <p:childTnLst>
                              <p:par>
                                <p:cTn id="15" presetID="3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285728"/>
            <a:ext cx="7467600" cy="4525963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1910 г.- годы ученичества. Выпуск первого сборника стихотворений«Вечерний альбом» </a:t>
            </a:r>
            <a:r>
              <a:rPr lang="ru-RU" sz="28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(500 экземпляров), посвященный Марии Башкирцевой.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Положительные отзывы В.Брюсова,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u="sng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Н.Гумилева,М.Волошина</a:t>
            </a:r>
            <a:r>
              <a:rPr lang="ru-RU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C:\Documents and Settings\Admin\Рабочий стол\М.И.Цветаева\978523502968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2071702" cy="32387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3786190"/>
            <a:ext cx="5643602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b="1" dirty="0"/>
          </a:p>
        </p:txBody>
      </p:sp>
      <p:pic>
        <p:nvPicPr>
          <p:cNvPr id="5" name="Picture 4" descr="Мария Башкирце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081322"/>
            <a:ext cx="2726180" cy="377667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2700338" y="277813"/>
            <a:ext cx="5986462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no Pro Smbd SmText" pitchFamily="18" charset="0"/>
              </a:rPr>
              <a:t>Коктебель</a:t>
            </a:r>
          </a:p>
        </p:txBody>
      </p:sp>
      <p:pic>
        <p:nvPicPr>
          <p:cNvPr id="5" name="Picture 6" descr="ВолошинКоктебель19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11413" cy="3311525"/>
          </a:xfrm>
          <a:prstGeom prst="rect">
            <a:avLst/>
          </a:prstGeom>
          <a:noFill/>
        </p:spPr>
      </p:pic>
      <p:pic>
        <p:nvPicPr>
          <p:cNvPr id="6" name="Picture 8" descr="Коктебель1900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52825" y="3608388"/>
            <a:ext cx="5591175" cy="32496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071802" y="114298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встретились 5 мая 1911 года на пустынном коктебельском побережье, куда Марина приехала вместе с Асей по приглашению </a:t>
            </a:r>
            <a:r>
              <a:rPr lang="ru-RU" b="1" u="sng" dirty="0" err="1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Максимильяна</a:t>
            </a:r>
            <a:r>
              <a:rPr lang="ru-RU" b="1" u="sng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Волошина. Удивительное время, проведенное с Максом, морские прогулки, творческие вдохновения, часы одиночества стали для Марины самыми счастливыми моментами жизни.</a:t>
            </a:r>
            <a:endParaRPr lang="ru-RU" b="1" u="sng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500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8596" y="428604"/>
            <a:ext cx="7467600" cy="6072230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1911 г. – </a:t>
            </a:r>
            <a:r>
              <a:rPr lang="ru-RU" dirty="0" smtClean="0"/>
              <a:t>знакомство в Коктебеле с Сергеем Эфроном.</a:t>
            </a:r>
          </a:p>
          <a:p>
            <a:pPr>
              <a:buNone/>
            </a:pPr>
            <a:r>
              <a:rPr lang="ru-RU" b="1" u="sng" dirty="0" smtClean="0"/>
              <a:t>1912-1913 гг. – </a:t>
            </a:r>
            <a:r>
              <a:rPr lang="ru-RU" dirty="0" smtClean="0"/>
              <a:t>сборник стихотворений «Волшебный фонарь» и «Из двух книг». Брак с С.Я.Эфроном(1912)</a:t>
            </a:r>
            <a:endParaRPr lang="ru-RU" b="1" u="sng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u="sng" dirty="0"/>
          </a:p>
        </p:txBody>
      </p:sp>
      <p:pic>
        <p:nvPicPr>
          <p:cNvPr id="9" name="Picture 3" descr="C:\Documents and Settings\Admin\Рабочий стол\Новая папка\М.И. Цветаева (1892-1941) с мужем С. В. Эфроном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643182"/>
            <a:ext cx="5005210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71472" y="500042"/>
            <a:ext cx="7467600" cy="5643602"/>
          </a:xfrm>
        </p:spPr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Рождение дочерей Ариадны и Ирины. Трагическая судьба старшей и смерть от голода младшей.</a:t>
            </a:r>
          </a:p>
          <a:p>
            <a:pPr>
              <a:buNone/>
            </a:pPr>
            <a:endParaRPr lang="ru-RU" dirty="0" smtClean="0"/>
          </a:p>
        </p:txBody>
      </p:sp>
      <p:pic>
        <p:nvPicPr>
          <p:cNvPr id="8" name="Picture 2" descr="C:\Documents and Settings\Admin\Рабочий стол\Новая папка\МЛАДШАЯ СЕСТРА ЦВЕТАЕВ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71744"/>
            <a:ext cx="4462945" cy="343646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ЦВ1916сАриадно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422775" cy="2947988"/>
          </a:xfrm>
          <a:prstGeom prst="rect">
            <a:avLst/>
          </a:prstGeom>
          <a:noFill/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4500563" y="333375"/>
            <a:ext cx="28797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Ариадной в 1916 году</a:t>
            </a:r>
          </a:p>
        </p:txBody>
      </p:sp>
      <p:pic>
        <p:nvPicPr>
          <p:cNvPr id="6" name="Picture 8" descr="ЦВ1924Прагас дочерью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429000"/>
            <a:ext cx="4730750" cy="3154362"/>
          </a:xfrm>
          <a:prstGeom prst="rect">
            <a:avLst/>
          </a:prstGeom>
          <a:noFill/>
        </p:spPr>
      </p:pic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0" y="3000372"/>
            <a:ext cx="39608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Праге с дочерью в 1924 году</a:t>
            </a:r>
          </a:p>
        </p:txBody>
      </p:sp>
      <p:pic>
        <p:nvPicPr>
          <p:cNvPr id="8" name="Picture 5" descr="Ариадна19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9863" y="1557338"/>
            <a:ext cx="5164137" cy="3441700"/>
          </a:xfrm>
          <a:prstGeom prst="rect">
            <a:avLst/>
          </a:prstGeom>
          <a:noFill/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580063" y="5373688"/>
            <a:ext cx="32400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Ариадна 1930 год (18 лет)</a:t>
            </a:r>
          </a:p>
        </p:txBody>
      </p:sp>
      <p:pic>
        <p:nvPicPr>
          <p:cNvPr id="10" name="Picture 5" descr="Ариадна19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79863" y="1541476"/>
            <a:ext cx="5164137" cy="3441700"/>
          </a:xfrm>
          <a:prstGeom prst="rect">
            <a:avLst/>
          </a:prstGeom>
          <a:noFill/>
        </p:spPr>
      </p:pic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5580063" y="5357826"/>
            <a:ext cx="324008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Ариадна 1930 год (18 лет)</a:t>
            </a:r>
          </a:p>
        </p:txBody>
      </p:sp>
    </p:spTree>
  </p:cSld>
  <p:clrMapOvr>
    <a:masterClrMapping/>
  </p:clrMapOvr>
  <p:transition spd="med" advClick="0" advTm="5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357166"/>
            <a:ext cx="7467600" cy="650083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Конец 10-х – начало 20-х годов – стремительный взлет поэтической деятельности. Создание пьес, поэмы- сказки «Царь-девица», стихотворений.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Documents and Settings\Admin\Рабочий стол\М.И.Цветаева\114014_image_larg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2643182"/>
            <a:ext cx="5715000" cy="3810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7467600" cy="6215106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1921-1922ГГ.-</a:t>
            </a:r>
            <a:r>
              <a:rPr lang="ru-RU" dirty="0" smtClean="0"/>
              <a:t>ВЫПУСК СБОРНИКОВ «Версты </a:t>
            </a:r>
            <a:r>
              <a:rPr lang="en-US" dirty="0" smtClean="0"/>
              <a:t>I</a:t>
            </a:r>
            <a:r>
              <a:rPr lang="ru-RU" dirty="0" smtClean="0"/>
              <a:t>» и «Версты </a:t>
            </a:r>
            <a:r>
              <a:rPr lang="en-US" dirty="0" smtClean="0"/>
              <a:t>II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b="1" u="sng" dirty="0" smtClean="0"/>
              <a:t>1922г.- </a:t>
            </a:r>
            <a:r>
              <a:rPr lang="ru-RU" dirty="0" smtClean="0"/>
              <a:t>отъезд М.Цветаевой к мужу С.Эфрону.</a:t>
            </a:r>
          </a:p>
          <a:p>
            <a:pPr>
              <a:buNone/>
            </a:pPr>
            <a:r>
              <a:rPr lang="ru-RU" b="1" u="sng" dirty="0" smtClean="0"/>
              <a:t>1922-1925 гг.- </a:t>
            </a:r>
            <a:r>
              <a:rPr lang="ru-RU" dirty="0" smtClean="0"/>
              <a:t>жизнь в пригородах Праги. «Поэма Горы», «Поэма Конца». «Это лучшие в мире поэмы о любви» (Борис Пастернак)</a:t>
            </a:r>
            <a:endParaRPr lang="ru-RU" b="1" u="sng" dirty="0"/>
          </a:p>
        </p:txBody>
      </p:sp>
      <p:pic>
        <p:nvPicPr>
          <p:cNvPr id="4" name="Picture 2" descr="C:\Documents and Settings\Admin\Рабочий стол\Новая папка\tjur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558688"/>
            <a:ext cx="5643571" cy="3299312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14290"/>
            <a:ext cx="7467600" cy="5911873"/>
          </a:xfrm>
        </p:spPr>
        <p:txBody>
          <a:bodyPr/>
          <a:lstStyle/>
          <a:p>
            <a:pPr>
              <a:buNone/>
            </a:pPr>
            <a:r>
              <a:rPr lang="ru-RU" b="1" u="sng" dirty="0" smtClean="0"/>
              <a:t>1925год-</a:t>
            </a:r>
            <a:r>
              <a:rPr lang="ru-RU" dirty="0" smtClean="0"/>
              <a:t>рождение сына Георгия. Переезд во Францию, где Цветаева проживет 13,5 лет. Творческая активность и в тоже  время глубочайшие расхождения между М.Цветаевой и буржуазно- эмигрантскими кругами.</a:t>
            </a:r>
            <a:endParaRPr lang="ru-RU" b="1" u="sng" dirty="0"/>
          </a:p>
        </p:txBody>
      </p:sp>
      <p:pic>
        <p:nvPicPr>
          <p:cNvPr id="9" name="Picture 2" descr="C:\Documents and Settings\Admin\Рабочий стол\Новая папка\731123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357430"/>
            <a:ext cx="3357586" cy="470061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900113" y="333374"/>
            <a:ext cx="7243787" cy="1523989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В поэтической манере Анны Ахматовой Цветаева почувствовала глубоко </a:t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dirty="0">
                <a:solidFill>
                  <a:srgbClr val="FF0000"/>
                </a:solidFill>
              </a:rPr>
              <a:t>родственную душу</a:t>
            </a:r>
          </a:p>
        </p:txBody>
      </p:sp>
      <p:pic>
        <p:nvPicPr>
          <p:cNvPr id="5" name="Picture 10" descr="ахмат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1844674"/>
            <a:ext cx="2697963" cy="4227531"/>
          </a:xfrm>
          <a:prstGeom prst="rect">
            <a:avLst/>
          </a:prstGeom>
          <a:noFill/>
        </p:spPr>
      </p:pic>
      <p:pic>
        <p:nvPicPr>
          <p:cNvPr id="6" name="Picture 12" descr="ахмат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60574"/>
            <a:ext cx="3531204" cy="412556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b="1" u="sng" dirty="0">
                <a:solidFill>
                  <a:srgbClr val="FF0000"/>
                </a:solidFill>
              </a:rPr>
              <a:t>« Я тоже </a:t>
            </a:r>
            <a:r>
              <a:rPr lang="ru-RU" sz="4000" b="1" i="1" u="sng" dirty="0">
                <a:solidFill>
                  <a:srgbClr val="FF0000"/>
                </a:solidFill>
              </a:rPr>
              <a:t>была</a:t>
            </a:r>
            <a:r>
              <a:rPr lang="ru-RU" sz="4000" b="1" u="sng" dirty="0">
                <a:solidFill>
                  <a:srgbClr val="FF0000"/>
                </a:solidFill>
              </a:rPr>
              <a:t>, прохожий!</a:t>
            </a:r>
            <a:br>
              <a:rPr lang="ru-RU" sz="4000" b="1" u="sng" dirty="0">
                <a:solidFill>
                  <a:srgbClr val="FF0000"/>
                </a:solidFill>
              </a:rPr>
            </a:br>
            <a:r>
              <a:rPr lang="ru-RU" sz="4000" b="1" u="sng" dirty="0">
                <a:solidFill>
                  <a:srgbClr val="FF0000"/>
                </a:solidFill>
              </a:rPr>
              <a:t>Прохожий, остановись!...»</a:t>
            </a:r>
          </a:p>
        </p:txBody>
      </p:sp>
      <p:pic>
        <p:nvPicPr>
          <p:cNvPr id="5" name="Picture 8" descr="mcФото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00213"/>
            <a:ext cx="4070350" cy="3952875"/>
          </a:xfrm>
          <a:prstGeom prst="rect">
            <a:avLst/>
          </a:prstGeom>
          <a:noFill/>
        </p:spPr>
      </p:pic>
      <p:pic>
        <p:nvPicPr>
          <p:cNvPr id="6" name="Picture 11" descr="mcФото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2363" y="1628775"/>
            <a:ext cx="3663950" cy="50546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7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42912" y="260366"/>
            <a:ext cx="8315367" cy="1454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«Если существует Бог поэзии,- писала Марина Цветаева,- то Мандельштам – </a:t>
            </a:r>
            <a:b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его гонец»</a:t>
            </a:r>
          </a:p>
        </p:txBody>
      </p:sp>
      <p:pic>
        <p:nvPicPr>
          <p:cNvPr id="5" name="Picture 5" descr="Ахматова и Мандельшта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6763" y="1827228"/>
            <a:ext cx="4616450" cy="3313113"/>
          </a:xfrm>
          <a:prstGeom prst="rect">
            <a:avLst/>
          </a:prstGeom>
          <a:noFill/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857488" y="5643578"/>
            <a:ext cx="33845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Анна Ахматова и Осип Мандельштам</a:t>
            </a:r>
          </a:p>
        </p:txBody>
      </p:sp>
    </p:spTree>
  </p:cSld>
  <p:clrMapOvr>
    <a:masterClrMapping/>
  </p:clrMapOvr>
  <p:transition spd="med" advClick="0" advTm="50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title"/>
          </p:nvPr>
        </p:nvSpPr>
        <p:spPr>
          <a:xfrm>
            <a:off x="468312" y="214290"/>
            <a:ext cx="8318529" cy="2000263"/>
          </a:xfrm>
        </p:spPr>
        <p:txBody>
          <a:bodyPr>
            <a:noAutofit/>
          </a:bodyPr>
          <a:lstStyle/>
          <a:p>
            <a:r>
              <a:rPr lang="ru-RU" sz="2800" dirty="0"/>
              <a:t>Александр Блок </a:t>
            </a:r>
            <a:br>
              <a:rPr lang="ru-RU" sz="2800" dirty="0"/>
            </a:br>
            <a:r>
              <a:rPr lang="ru-RU" sz="2800" dirty="0"/>
              <a:t>в жизни Цветаевой был единственным поэтом, которого она чтила не как собрата по ремеслу, а божество от поэзии и которому, как божеству, поклонялась.</a:t>
            </a:r>
          </a:p>
        </p:txBody>
      </p:sp>
      <p:pic>
        <p:nvPicPr>
          <p:cNvPr id="5" name="Picture 10" descr="bl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6238" y="2276474"/>
            <a:ext cx="3229134" cy="422435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Новая папка\7311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857500" cy="3714750"/>
          </a:xfrm>
          <a:prstGeom prst="rect">
            <a:avLst/>
          </a:prstGeom>
          <a:noFill/>
        </p:spPr>
      </p:pic>
      <p:pic>
        <p:nvPicPr>
          <p:cNvPr id="6147" name="Picture 3" descr="C:\Documents and Settings\Admin\Рабочий стол\Новая папка\7311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0"/>
            <a:ext cx="4762500" cy="3114675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Новая папка\СОФЬЯ ПАРНОК ПОДРУГА ЦВЕ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488" y="3143248"/>
            <a:ext cx="2714644" cy="344093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215074" y="3857628"/>
            <a:ext cx="214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rgbClr val="FF0000"/>
                </a:solidFill>
              </a:rPr>
              <a:t>Письма своей подруге Софье Парнок.</a:t>
            </a:r>
            <a:endParaRPr lang="ru-RU" sz="20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555602" y="26512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Марина в послевоенные годы (1917-1920)</a:t>
            </a:r>
          </a:p>
        </p:txBody>
      </p:sp>
      <p:pic>
        <p:nvPicPr>
          <p:cNvPr id="5" name="Picture 8" descr="ЦВ1925Париж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9452" y="1616086"/>
            <a:ext cx="4659313" cy="31051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28794" y="5072074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u="sng" dirty="0" smtClean="0">
                <a:solidFill>
                  <a:srgbClr val="FF0000"/>
                </a:solidFill>
              </a:rPr>
              <a:t>« Я вся закутана в печаль. Я живу печалью…»</a:t>
            </a:r>
            <a:endParaRPr lang="ru-RU" sz="2400" b="1" u="sng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6000768"/>
            <a:ext cx="30003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«Разлука»</a:t>
            </a:r>
            <a:endParaRPr lang="ru-RU" sz="24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rgbClr val="D6B19C">
                <a:alpha val="51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 txBox="1">
            <a:spLocks noChangeArrowheads="1"/>
          </p:cNvSpPr>
          <p:nvPr/>
        </p:nvSpPr>
        <p:spPr bwMode="auto">
          <a:xfrm>
            <a:off x="646083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Годы эмиграции (1922-1939)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85720" y="3643314"/>
            <a:ext cx="396081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«Поэма Горы»,</a:t>
            </a:r>
          </a:p>
          <a:p>
            <a:pPr>
              <a:spcBef>
                <a:spcPct val="50000"/>
              </a:spcBef>
            </a:pPr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«Поэма Конца».</a:t>
            </a:r>
          </a:p>
          <a:p>
            <a:pPr>
              <a:spcBef>
                <a:spcPct val="50000"/>
              </a:spcBef>
            </a:pPr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 стихов</a:t>
            </a:r>
          </a:p>
          <a:p>
            <a:pPr>
              <a:spcBef>
                <a:spcPct val="50000"/>
              </a:spcBef>
            </a:pPr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«Стихи Пушкину»</a:t>
            </a:r>
          </a:p>
          <a:p>
            <a:pPr>
              <a:spcBef>
                <a:spcPct val="50000"/>
              </a:spcBef>
            </a:pPr>
            <a:r>
              <a:rPr lang="ru-RU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Проза - «Дом у старого Пимена», «Сказка матери»</a:t>
            </a:r>
          </a:p>
          <a:p>
            <a:pPr>
              <a:spcBef>
                <a:spcPct val="50000"/>
              </a:spcBef>
            </a:pPr>
            <a:endParaRPr lang="ru-RU" b="1" dirty="0"/>
          </a:p>
        </p:txBody>
      </p:sp>
      <p:pic>
        <p:nvPicPr>
          <p:cNvPr id="6" name="Picture 10" descr="СынГеоргийМ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052512"/>
            <a:ext cx="3990974" cy="2660649"/>
          </a:xfrm>
          <a:prstGeom prst="rect">
            <a:avLst/>
          </a:prstGeom>
          <a:noFill/>
        </p:spPr>
      </p:pic>
      <p:pic>
        <p:nvPicPr>
          <p:cNvPr id="7" name="Picture 13" descr="ЦВисы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0995" y="3571876"/>
            <a:ext cx="4648199" cy="309879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D6B19C">
                <a:alpha val="51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14282" y="428604"/>
            <a:ext cx="8143932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u="sng" dirty="0" smtClean="0"/>
              <a:t>1937 год- </a:t>
            </a:r>
            <a:r>
              <a:rPr lang="ru-RU" dirty="0" smtClean="0"/>
              <a:t>возвращение в Россию вслед за мужем С.Эфроном и дочерью Ариадной.</a:t>
            </a:r>
          </a:p>
          <a:p>
            <a:pPr>
              <a:buNone/>
            </a:pPr>
            <a:r>
              <a:rPr lang="ru-RU" b="1" u="sng" dirty="0" smtClean="0"/>
              <a:t>1939 год- </a:t>
            </a:r>
            <a:r>
              <a:rPr lang="ru-RU" dirty="0" smtClean="0"/>
              <a:t>арест дочери Ариадны и ссылка на 16 лет. Арест С.Я.Эфрона (расстрелян 16 октября 1941 года)</a:t>
            </a:r>
          </a:p>
          <a:p>
            <a:pPr>
              <a:buNone/>
            </a:pPr>
            <a:r>
              <a:rPr lang="ru-RU" b="1" u="sng" dirty="0" smtClean="0"/>
              <a:t>1941 год- </a:t>
            </a:r>
            <a:r>
              <a:rPr lang="ru-RU" dirty="0" smtClean="0"/>
              <a:t>эвакуация в Елабугу. </a:t>
            </a:r>
            <a:endParaRPr lang="ru-RU" b="1" u="sng" dirty="0"/>
          </a:p>
        </p:txBody>
      </p:sp>
      <p:pic>
        <p:nvPicPr>
          <p:cNvPr id="3" name="Picture 5" descr="Эфрон19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7804" y="3214686"/>
            <a:ext cx="4536196" cy="3025233"/>
          </a:xfrm>
          <a:prstGeom prst="rect">
            <a:avLst/>
          </a:prstGeom>
          <a:noFill/>
        </p:spPr>
      </p:pic>
      <p:pic>
        <p:nvPicPr>
          <p:cNvPr id="4" name="Picture 6" descr="Эфрони Ариадн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929042"/>
            <a:ext cx="4392447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Admin\Рабочий стол\Новая папка\7311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73990">
            <a:off x="285720" y="0"/>
            <a:ext cx="3214710" cy="6429420"/>
          </a:xfrm>
          <a:prstGeom prst="rect">
            <a:avLst/>
          </a:prstGeom>
          <a:noFill/>
        </p:spPr>
      </p:pic>
      <p:pic>
        <p:nvPicPr>
          <p:cNvPr id="5124" name="Picture 4" descr="C:\Documents and Settings\Admin\Рабочий стол\Новая папка\ly1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29295">
            <a:off x="5304118" y="919416"/>
            <a:ext cx="3143240" cy="519780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3000">
              <a:srgbClr val="D6B19C">
                <a:alpha val="51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Возвращение на Родину 1939 год</a:t>
            </a:r>
          </a:p>
        </p:txBody>
      </p:sp>
      <p:pic>
        <p:nvPicPr>
          <p:cNvPr id="6" name="Picture 9" descr="ЦВ19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450" y="1206500"/>
            <a:ext cx="3270250" cy="4457700"/>
          </a:xfrm>
          <a:prstGeom prst="rect">
            <a:avLst/>
          </a:prstGeom>
          <a:noFill/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3862388" y="1350962"/>
            <a:ext cx="4824412" cy="443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/>
              <a:t>Встреча с читающей Россией не состоялась…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Что без страданий жизнь поэта?</a:t>
            </a:r>
          </a:p>
          <a:p>
            <a:pPr>
              <a:spcBef>
                <a:spcPct val="50000"/>
              </a:spcBef>
            </a:pPr>
            <a:r>
              <a:rPr lang="ru-RU" sz="2400" dirty="0"/>
              <a:t>И что без бури океан?</a:t>
            </a:r>
          </a:p>
          <a:p>
            <a:pPr>
              <a:spcBef>
                <a:spcPct val="50000"/>
              </a:spcBef>
            </a:pPr>
            <a:r>
              <a:rPr lang="ru-RU" sz="2400" dirty="0" smtClean="0"/>
              <a:t>31 августа 1941 года М.Цветаева покончила с собой (под гнетом личных несчастий, в состоянии депрессии, в одиночестве).</a:t>
            </a:r>
            <a:endParaRPr lang="ru-RU" sz="2400" b="1" u="sng" dirty="0" smtClean="0"/>
          </a:p>
          <a:p>
            <a:pPr>
              <a:spcBef>
                <a:spcPct val="50000"/>
              </a:spcBef>
            </a:pPr>
            <a:r>
              <a:rPr lang="ru-RU" sz="3600" b="1" dirty="0" smtClean="0"/>
              <a:t>«</a:t>
            </a:r>
            <a:r>
              <a:rPr lang="ru-RU" sz="3600" b="1" dirty="0"/>
              <a:t>Ответ один – отказ»</a:t>
            </a:r>
          </a:p>
        </p:txBody>
      </p:sp>
    </p:spTree>
  </p:cSld>
  <p:clrMapOvr>
    <a:masterClrMapping/>
  </p:clrMapOvr>
  <p:transition spd="med" advClick="0" advTm="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Новая папка\памятни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786454" cy="385763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Новая папка\памятный камень Цветаевой в Тарусе, фото Двамала, 2008 г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8050" y="2581275"/>
            <a:ext cx="5695950" cy="427672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CEBF5"/>
            </a:gs>
            <a:gs pos="8000">
              <a:srgbClr val="83A7C3"/>
            </a:gs>
            <a:gs pos="13000">
              <a:srgbClr val="768FB9"/>
            </a:gs>
            <a:gs pos="21001">
              <a:srgbClr val="83A7C3"/>
            </a:gs>
            <a:gs pos="52000">
              <a:srgbClr val="FFFFFF"/>
            </a:gs>
            <a:gs pos="56000">
              <a:srgbClr val="9C6563"/>
            </a:gs>
            <a:gs pos="58000">
              <a:srgbClr val="80302D"/>
            </a:gs>
            <a:gs pos="71001">
              <a:srgbClr val="C0524E"/>
            </a:gs>
            <a:gs pos="94000">
              <a:srgbClr val="EBDAD4"/>
            </a:gs>
            <a:gs pos="100000">
              <a:srgbClr val="55261C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u="sng" dirty="0">
                <a:solidFill>
                  <a:srgbClr val="7030A0"/>
                </a:solidFill>
              </a:rPr>
              <a:t>Память</a:t>
            </a:r>
          </a:p>
        </p:txBody>
      </p:sp>
      <p:pic>
        <p:nvPicPr>
          <p:cNvPr id="5" name="Picture 6" descr="портретМЦ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1844675"/>
            <a:ext cx="2670175" cy="3933825"/>
          </a:xfrm>
          <a:prstGeom prst="rect">
            <a:avLst/>
          </a:prstGeom>
          <a:noFill/>
        </p:spPr>
      </p:pic>
      <p:pic>
        <p:nvPicPr>
          <p:cNvPr id="6" name="Picture 7" descr="силуе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33375"/>
            <a:ext cx="2073275" cy="2808288"/>
          </a:xfrm>
          <a:prstGeom prst="rect">
            <a:avLst/>
          </a:prstGeom>
          <a:noFill/>
        </p:spPr>
      </p:pic>
      <p:pic>
        <p:nvPicPr>
          <p:cNvPr id="7" name="Picture 11" descr="CVET08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3663" y="188913"/>
            <a:ext cx="2165350" cy="2997200"/>
          </a:xfrm>
          <a:prstGeom prst="rect">
            <a:avLst/>
          </a:prstGeom>
          <a:noFill/>
        </p:spPr>
      </p:pic>
      <p:pic>
        <p:nvPicPr>
          <p:cNvPr id="8" name="Picture 14" descr="CVET1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0788" y="3429000"/>
            <a:ext cx="2608262" cy="3213100"/>
          </a:xfrm>
          <a:prstGeom prst="rect">
            <a:avLst/>
          </a:prstGeom>
          <a:noFill/>
        </p:spPr>
      </p:pic>
      <p:pic>
        <p:nvPicPr>
          <p:cNvPr id="9" name="Picture 15" descr="mcрисуно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3573463"/>
            <a:ext cx="1849437" cy="29241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357166"/>
            <a:ext cx="6929486" cy="2571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и творчество М.И.Цветаевой</a:t>
            </a:r>
            <a:r>
              <a:rPr lang="ru-RU" dirty="0" smtClean="0"/>
              <a:t>!</a:t>
            </a:r>
            <a:br>
              <a:rPr lang="ru-RU" dirty="0" smtClean="0"/>
            </a:br>
            <a:r>
              <a:rPr lang="ru-RU" dirty="0" smtClean="0"/>
              <a:t>1892 год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Admin\Рабочий стол\Новая папка\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500306"/>
            <a:ext cx="3857652" cy="38576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3504" y="2643182"/>
            <a:ext cx="2500330" cy="385765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Красною кистью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Рябина зажглась.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Падали листья,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 родилась.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Спорили сотни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Колоколов.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День был субботний: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Иоанн Богослов.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Мне и доныне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Хочется грызть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Жаркой рябины</a:t>
            </a:r>
          </a:p>
          <a:p>
            <a:r>
              <a:rPr lang="ru-RU" sz="20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Горькую кисть.</a:t>
            </a:r>
            <a:endParaRPr lang="ru-RU" sz="2000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FF0000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Новая папка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358346" cy="631505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FF200">
                <a:alpha val="9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1214422"/>
            <a:ext cx="7143800" cy="1569660"/>
          </a:xfrm>
          <a:prstGeom prst="rect">
            <a:avLst/>
          </a:prstGeom>
          <a:noFill/>
        </p:spPr>
        <p:txBody>
          <a:bodyPr wrap="square" rtlCol="0">
            <a:prstTxWarp prst="textWave1">
              <a:avLst/>
            </a:prstTxWarp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rgbClr val="0000FF"/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60000" dist="60007" dir="5400000" sy="-100000" algn="bl" rotWithShape="0"/>
                </a:effectLst>
              </a:rPr>
              <a:t>СПАСИБО ЗА ВНИМАНИЕ!!!</a:t>
            </a:r>
            <a:endParaRPr lang="ru-RU" sz="4800" b="1" dirty="0">
              <a:ln w="31550" cmpd="sng">
                <a:solidFill>
                  <a:srgbClr val="0000FF"/>
                </a:solidFill>
                <a:prstDash val="solid"/>
              </a:ln>
              <a:solidFill>
                <a:srgbClr val="FF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71934" y="4286256"/>
            <a:ext cx="47863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Презентацию подготовила Евдокимова </a:t>
            </a:r>
            <a:r>
              <a:rPr lang="ru-RU" sz="2800" dirty="0" err="1" smtClean="0"/>
              <a:t>Е.П,учитель</a:t>
            </a:r>
            <a:r>
              <a:rPr lang="ru-RU" sz="2800" dirty="0" smtClean="0"/>
              <a:t> русского языка и литературы МБОУ «Шаралдайская СОШ»</a:t>
            </a:r>
            <a:endParaRPr lang="ru-RU" sz="2800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715404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u="sng" dirty="0" smtClean="0"/>
              <a:t>8 октября (26 сентября) 1892 г.-</a:t>
            </a:r>
          </a:p>
          <a:p>
            <a:pPr>
              <a:buNone/>
            </a:pPr>
            <a:r>
              <a:rPr lang="ru-RU" dirty="0" smtClean="0"/>
              <a:t>Родилась М.Цветаева. Место</a:t>
            </a:r>
          </a:p>
          <a:p>
            <a:pPr>
              <a:buNone/>
            </a:pPr>
            <a:r>
              <a:rPr lang="ru-RU" dirty="0" smtClean="0"/>
              <a:t>рождения Москва. Родители: отец</a:t>
            </a:r>
          </a:p>
          <a:p>
            <a:pPr>
              <a:buNone/>
            </a:pPr>
            <a:r>
              <a:rPr lang="ru-RU" dirty="0" smtClean="0"/>
              <a:t>Иван Владимирович Цветаев,</a:t>
            </a:r>
          </a:p>
          <a:p>
            <a:pPr>
              <a:buNone/>
            </a:pPr>
            <a:r>
              <a:rPr lang="ru-RU" dirty="0" smtClean="0"/>
              <a:t>профессор Московского</a:t>
            </a:r>
          </a:p>
          <a:p>
            <a:pPr>
              <a:buNone/>
            </a:pPr>
            <a:r>
              <a:rPr lang="ru-RU" dirty="0" smtClean="0"/>
              <a:t>университета, впоследствии</a:t>
            </a:r>
          </a:p>
          <a:p>
            <a:pPr>
              <a:buNone/>
            </a:pPr>
            <a:r>
              <a:rPr lang="ru-RU" dirty="0" smtClean="0"/>
              <a:t>основатель и первый директор </a:t>
            </a:r>
          </a:p>
          <a:p>
            <a:pPr>
              <a:buNone/>
            </a:pPr>
            <a:r>
              <a:rPr lang="ru-RU" dirty="0" smtClean="0"/>
              <a:t>Музея изящных искусств.</a:t>
            </a:r>
          </a:p>
          <a:p>
            <a:pPr>
              <a:buNone/>
            </a:pPr>
            <a:r>
              <a:rPr lang="ru-RU" dirty="0" smtClean="0"/>
              <a:t>Мать Мария Александровна </a:t>
            </a:r>
            <a:r>
              <a:rPr lang="ru-RU" dirty="0" err="1" smtClean="0"/>
              <a:t>Мейн</a:t>
            </a:r>
            <a:r>
              <a:rPr lang="ru-RU" dirty="0" smtClean="0"/>
              <a:t>- талантливая пианистка.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14290"/>
            <a:ext cx="88583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Биохроника М.И.Цветаевой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16465" y="2967335"/>
            <a:ext cx="48397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                     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Рабочий стол\Новая папка\Мария Александровна и Иван Владимирович Цветаевы. Жизнь на высокий лад.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1928802"/>
            <a:ext cx="2209304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2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700"/>
                            </p:stCondLst>
                            <p:childTnLst>
                              <p:par>
                                <p:cTn id="6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 descr="ИВ19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205038"/>
            <a:ext cx="2973387" cy="4049712"/>
          </a:xfrm>
          <a:prstGeom prst="rect">
            <a:avLst/>
          </a:prstGeom>
          <a:noFill/>
        </p:spPr>
      </p:pic>
      <p:sp>
        <p:nvSpPr>
          <p:cNvPr id="8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0" dirty="0">
                <a:solidFill>
                  <a:schemeClr val="tx1"/>
                </a:solidFill>
              </a:rPr>
              <a:t/>
            </a:r>
            <a:br>
              <a:rPr lang="ru-RU" sz="4000" b="0" dirty="0">
                <a:solidFill>
                  <a:schemeClr val="tx1"/>
                </a:solidFill>
              </a:rPr>
            </a:br>
            <a:r>
              <a:rPr lang="ru-RU" sz="4400" b="1" u="sng" dirty="0">
                <a:solidFill>
                  <a:srgbClr val="FF0000"/>
                </a:solidFill>
              </a:rPr>
              <a:t>Иван Владимирович Цветаев</a:t>
            </a:r>
            <a:br>
              <a:rPr lang="ru-RU" sz="4400" b="1" u="sng" dirty="0">
                <a:solidFill>
                  <a:srgbClr val="FF0000"/>
                </a:solidFill>
              </a:rPr>
            </a:br>
            <a:r>
              <a:rPr lang="ru-RU" sz="4400" b="1" u="sng" dirty="0">
                <a:solidFill>
                  <a:srgbClr val="FF0000"/>
                </a:solidFill>
              </a:rPr>
              <a:t> (1847-1913)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9" name="Picture 14" descr="мар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738" y="2276475"/>
            <a:ext cx="4589462" cy="348456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Ма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989137"/>
            <a:ext cx="3927504" cy="4714079"/>
          </a:xfrm>
          <a:prstGeom prst="rect">
            <a:avLst/>
          </a:prstGeom>
          <a:noFill/>
        </p:spPr>
      </p:pic>
      <p:sp>
        <p:nvSpPr>
          <p:cNvPr id="5" name="Rectangle 8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8686800" cy="1143000"/>
          </a:xfrm>
          <a:noFill/>
          <a:ln/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/>
              <a:t>Мария Александровна Мейн </a:t>
            </a:r>
            <a:br>
              <a:rPr lang="ru-RU" sz="4000" b="1" u="sng" dirty="0"/>
            </a:br>
            <a:r>
              <a:rPr lang="ru-RU" sz="4000" b="1" u="sng" dirty="0"/>
              <a:t>(</a:t>
            </a:r>
            <a:r>
              <a:rPr lang="ru-RU" sz="4000" b="1" u="sng" dirty="0" smtClean="0"/>
              <a:t>1868-1906)</a:t>
            </a:r>
            <a:endParaRPr lang="ru-RU" sz="4000" b="1" u="sng" dirty="0"/>
          </a:p>
        </p:txBody>
      </p:sp>
      <p:pic>
        <p:nvPicPr>
          <p:cNvPr id="6" name="Picture 9" descr="МАМейн188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916112"/>
            <a:ext cx="3552911" cy="458472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>
          <a:gsLst>
            <a:gs pos="63000">
              <a:srgbClr val="D6B19C">
                <a:alpha val="51000"/>
              </a:srgbClr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>
                <a:solidFill>
                  <a:srgbClr val="7030A0"/>
                </a:solidFill>
              </a:rPr>
              <a:t>Марина Цветаева с сестрой Анастасией</a:t>
            </a:r>
          </a:p>
        </p:txBody>
      </p:sp>
      <p:pic>
        <p:nvPicPr>
          <p:cNvPr id="5" name="Picture 8" descr="ЦвиАнастас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49" y="1700212"/>
            <a:ext cx="3353845" cy="4657745"/>
          </a:xfrm>
          <a:prstGeom prst="rect">
            <a:avLst/>
          </a:prstGeom>
          <a:noFill/>
        </p:spPr>
      </p:pic>
      <p:pic>
        <p:nvPicPr>
          <p:cNvPr id="6" name="Picture 9" descr="МарАнастасия19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1773238"/>
            <a:ext cx="3281389" cy="460884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в Тарусе</a:t>
            </a:r>
          </a:p>
        </p:txBody>
      </p:sp>
      <p:pic>
        <p:nvPicPr>
          <p:cNvPr id="5" name="Picture 8" descr="домик в Тарусс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268413"/>
            <a:ext cx="6034088" cy="3565525"/>
          </a:xfrm>
          <a:prstGeom prst="rect">
            <a:avLst/>
          </a:prstGeom>
          <a:noFill/>
        </p:spPr>
      </p:pic>
      <p:pic>
        <p:nvPicPr>
          <p:cNvPr id="6" name="Picture 5" descr="марина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3789363"/>
            <a:ext cx="3203575" cy="27590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Бывшая детская</a:t>
            </a:r>
            <a:br>
              <a:rPr lang="ru-RU" sz="4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sz="4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в Трехпрудном переулке</a:t>
            </a:r>
          </a:p>
        </p:txBody>
      </p:sp>
      <p:pic>
        <p:nvPicPr>
          <p:cNvPr id="5" name="Picture 4" descr="марина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1844675"/>
            <a:ext cx="4824413" cy="4664075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329</TotalTime>
  <Words>560</Words>
  <Application>Microsoft Office PowerPoint</Application>
  <PresentationFormat>Экран (4:3)</PresentationFormat>
  <Paragraphs>76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Апекс</vt:lpstr>
      <vt:lpstr>Слайд 1</vt:lpstr>
      <vt:lpstr>« Я тоже была, прохожий! Прохожий, остановись!...»</vt:lpstr>
      <vt:lpstr>    Жизнь и творчество М.И.Цветаевой! 1892 год </vt:lpstr>
      <vt:lpstr>Слайд 4</vt:lpstr>
      <vt:lpstr> Иван Владимирович Цветаев  (1847-1913) </vt:lpstr>
      <vt:lpstr>Мария Александровна Мейн  (1868-1906)</vt:lpstr>
      <vt:lpstr>Марина Цветаева с сестрой Анастасией</vt:lpstr>
      <vt:lpstr>Дом в Тарусе</vt:lpstr>
      <vt:lpstr>Бывшая детская в Трехпрудном переулке</vt:lpstr>
      <vt:lpstr>Слайд 10</vt:lpstr>
      <vt:lpstr>Слайд 11</vt:lpstr>
      <vt:lpstr>Коктебель</vt:lpstr>
      <vt:lpstr>Слайд 13</vt:lpstr>
      <vt:lpstr>Слайд 14</vt:lpstr>
      <vt:lpstr>Слайд 15</vt:lpstr>
      <vt:lpstr>Слайд 16</vt:lpstr>
      <vt:lpstr>Слайд 17</vt:lpstr>
      <vt:lpstr>Слайд 18</vt:lpstr>
      <vt:lpstr>В поэтической манере Анны Ахматовой Цветаева почувствовала глубоко  родственную душу</vt:lpstr>
      <vt:lpstr>Слайд 20</vt:lpstr>
      <vt:lpstr>Александр Блок  в жизни Цветаевой был единственным поэтом, которого она чтила не как собрата по ремеслу, а божество от поэзии и которому, как божеству, поклонялась.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Память</vt:lpstr>
      <vt:lpstr>Слайд 30</vt:lpstr>
      <vt:lpstr>Слайд 31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М.И.Цветаевой! 1892 год    </dc:title>
  <dc:creator>Admin</dc:creator>
  <cp:lastModifiedBy>Admin</cp:lastModifiedBy>
  <cp:revision>41</cp:revision>
  <dcterms:created xsi:type="dcterms:W3CDTF">2010-05-06T03:08:24Z</dcterms:created>
  <dcterms:modified xsi:type="dcterms:W3CDTF">2012-04-27T21:23:41Z</dcterms:modified>
</cp:coreProperties>
</file>