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9" r:id="rId2"/>
    <p:sldId id="263" r:id="rId3"/>
    <p:sldId id="258" r:id="rId4"/>
    <p:sldId id="257" r:id="rId5"/>
    <p:sldId id="260" r:id="rId6"/>
    <p:sldId id="262" r:id="rId7"/>
    <p:sldId id="267" r:id="rId8"/>
    <p:sldId id="265" r:id="rId9"/>
    <p:sldId id="271" r:id="rId10"/>
    <p:sldId id="268" r:id="rId11"/>
    <p:sldId id="276" r:id="rId12"/>
    <p:sldId id="270" r:id="rId13"/>
    <p:sldId id="274" r:id="rId14"/>
    <p:sldId id="261" r:id="rId15"/>
    <p:sldId id="266" r:id="rId16"/>
    <p:sldId id="256" r:id="rId17"/>
    <p:sldId id="264" r:id="rId18"/>
    <p:sldId id="272" r:id="rId19"/>
    <p:sldId id="277" r:id="rId20"/>
    <p:sldId id="278" r:id="rId21"/>
    <p:sldId id="279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Какие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прически вам больше всего нравятся</a:t>
            </a:r>
            <a:r>
              <a:rPr lang="ru-RU" baseline="0" dirty="0" smtClean="0"/>
              <a:t>?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Percent val="1"/>
          </c:dLbls>
          <c:cat>
            <c:strRef>
              <c:f>Лист1!$A$2:$A$5</c:f>
              <c:strCache>
                <c:ptCount val="3"/>
                <c:pt idx="0">
                  <c:v>"Хвостик"</c:v>
                </c:pt>
                <c:pt idx="1">
                  <c:v>"Плетение кос"</c:v>
                </c:pt>
                <c:pt idx="2">
                  <c:v>"Распущенные волосы"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9</c:v>
                </c:pt>
                <c:pt idx="2">
                  <c:v>15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Какая</a:t>
            </a:r>
            <a:r>
              <a:rPr lang="ru-RU" sz="2400" baseline="0" dirty="0" smtClean="0">
                <a:latin typeface="Times New Roman" pitchFamily="18" charset="0"/>
                <a:cs typeface="Times New Roman" pitchFamily="18" charset="0"/>
              </a:rPr>
              <a:t> прическа на ваш взгляд должна быть у школьницы?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короткая стрижка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косы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0.65000000000000124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распущенные волосы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0.25</c:v>
                </c:pt>
              </c:numCache>
            </c:numRef>
          </c:val>
        </c:ser>
        <c:axId val="96470528"/>
        <c:axId val="96935296"/>
      </c:barChart>
      <c:catAx>
        <c:axId val="96470528"/>
        <c:scaling>
          <c:orientation val="minMax"/>
        </c:scaling>
        <c:delete val="1"/>
        <c:axPos val="b"/>
        <c:majorTickMark val="none"/>
        <c:tickLblPos val="nextTo"/>
        <c:crossAx val="96935296"/>
        <c:crosses val="autoZero"/>
        <c:auto val="1"/>
        <c:lblAlgn val="ctr"/>
        <c:lblOffset val="100"/>
      </c:catAx>
      <c:valAx>
        <c:axId val="9693529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4705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358021653543423"/>
          <c:y val="0.27080684055118109"/>
          <c:w val="0.28391978346456764"/>
          <c:h val="0.65129232283464566"/>
        </c:manualLayout>
      </c:layout>
      <c:txPr>
        <a:bodyPr/>
        <a:lstStyle/>
        <a:p>
          <a:pPr>
            <a:defRPr sz="2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FE455-7E2E-4D8C-A442-A3A9B66D1658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448B5-4522-4775-8B57-63187DE03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448B5-4522-4775-8B57-63187DE03EF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0A5F3-349F-4E10-8EC3-A2283174BFB0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04499-7F5D-427D-B264-EB7CB9EA1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18" Type="http://schemas.openxmlformats.org/officeDocument/2006/relationships/image" Target="../media/image3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jpeg"/><Relationship Id="rId2" Type="http://schemas.openxmlformats.org/officeDocument/2006/relationships/image" Target="../media/image15.gif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8810688" cy="671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71868" y="1857364"/>
            <a:ext cx="5000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«Коса – 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девичья краса»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4786322"/>
            <a:ext cx="4500594" cy="1428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Выполнила:Мороз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Светлана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учащаяся 8 «Б» класса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Назарук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Н.А.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учитель технологии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артинка 7 из 1000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071546"/>
            <a:ext cx="1785949" cy="250033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14290"/>
            <a:ext cx="3714776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Уход за волосами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643050"/>
            <a:ext cx="2000264" cy="6429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Мытье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428868"/>
            <a:ext cx="3000396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Расчесывание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071810"/>
            <a:ext cx="3571900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Мягкое высушивание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786190"/>
            <a:ext cx="4714908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Защита волос от солнца летом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572008"/>
            <a:ext cx="5214974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Защита волос от мороза зимой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286388"/>
            <a:ext cx="7643866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Правильное использование всех средств укладки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6000768"/>
            <a:ext cx="8358246" cy="6429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Питание волос с помощью масок и обертываний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857488" y="785794"/>
            <a:ext cx="142876" cy="857256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Картинка 48 из 625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142853"/>
            <a:ext cx="1411920" cy="1928826"/>
          </a:xfrm>
          <a:prstGeom prst="rect">
            <a:avLst/>
          </a:prstGeom>
          <a:noFill/>
        </p:spPr>
      </p:pic>
      <p:pic>
        <p:nvPicPr>
          <p:cNvPr id="14" name="Рисунок 13" descr="Картинка 1 из 1080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071546"/>
            <a:ext cx="1200146" cy="1857388"/>
          </a:xfrm>
          <a:prstGeom prst="rect">
            <a:avLst/>
          </a:prstGeom>
          <a:noFill/>
        </p:spPr>
      </p:pic>
      <p:pic>
        <p:nvPicPr>
          <p:cNvPr id="15" name="Рисунок 14" descr="Картинка 45 из 33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2786058"/>
            <a:ext cx="1214446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357166"/>
            <a:ext cx="5143536" cy="14287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Консультация медицинского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работника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МОАУ СОШ №11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7158" y="2357430"/>
            <a:ext cx="8501122" cy="304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Факторы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влияющие на состояние волос: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- уход за волосами;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- образ жизни;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- особенности питания;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- действие температурных изменений;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- состояние нервной системы;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- 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остояние эндокринной системы;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- нарушение обменных процессов в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организме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1258" y="214289"/>
            <a:ext cx="2288439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7554" y="214290"/>
            <a:ext cx="5429288" cy="29289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Наука 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трихология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 Врач-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трихолог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занимается изучением структуры волос, отслеживанием их роста и состояния, а также разработкой мероприятий по восстановлению жизненной силы волос</a:t>
            </a:r>
          </a:p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85852" y="3286124"/>
            <a:ext cx="6357982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состояние волос влияют факторы: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000636"/>
            <a:ext cx="2500330" cy="92869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Имеющиеся заболевания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5072074"/>
            <a:ext cx="3000396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Наследственность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00826" y="5072074"/>
            <a:ext cx="2357454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Неправильный образ жизни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stCxn id="3" idx="2"/>
          </p:cNvCxnSpPr>
          <p:nvPr/>
        </p:nvCxnSpPr>
        <p:spPr>
          <a:xfrm rot="5400000">
            <a:off x="2553877" y="3018232"/>
            <a:ext cx="1000132" cy="28218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2"/>
            <a:endCxn id="7" idx="0"/>
          </p:cNvCxnSpPr>
          <p:nvPr/>
        </p:nvCxnSpPr>
        <p:spPr>
          <a:xfrm rot="16200000" flipH="1">
            <a:off x="5500694" y="2893215"/>
            <a:ext cx="1143008" cy="321471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2"/>
          </p:cNvCxnSpPr>
          <p:nvPr/>
        </p:nvCxnSpPr>
        <p:spPr>
          <a:xfrm rot="16200000" flipH="1">
            <a:off x="3911198" y="4482710"/>
            <a:ext cx="1143008" cy="357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714356"/>
            <a:ext cx="211409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dmin\Desktop\Панченко Маша\DSC00778.JPG"/>
          <p:cNvPicPr/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>
            <a:off x="642910" y="3643314"/>
            <a:ext cx="2786082" cy="1928826"/>
          </a:xfrm>
          <a:prstGeom prst="rect">
            <a:avLst/>
          </a:prstGeom>
          <a:noFill/>
          <a:ln w="1905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C:\Users\Admin\Desktop\Панченко Маша\DSC00779.JPG"/>
          <p:cNvPicPr/>
          <p:nvPr/>
        </p:nvPicPr>
        <p:blipFill>
          <a:blip r:embed="rId3" cstate="email">
            <a:lum bright="20000" contrast="30000"/>
          </a:blip>
          <a:srcRect/>
          <a:stretch>
            <a:fillRect/>
          </a:stretch>
        </p:blipFill>
        <p:spPr bwMode="auto">
          <a:xfrm>
            <a:off x="1071538" y="357166"/>
            <a:ext cx="285752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Панченко Маша\DSC00780.JPG"/>
          <p:cNvPicPr/>
          <p:nvPr/>
        </p:nvPicPr>
        <p:blipFill>
          <a:blip r:embed="rId4" cstate="email">
            <a:lum bright="20000" contrast="40000"/>
          </a:blip>
          <a:srcRect/>
          <a:stretch>
            <a:fillRect/>
          </a:stretch>
        </p:blipFill>
        <p:spPr bwMode="auto">
          <a:xfrm>
            <a:off x="5857884" y="500042"/>
            <a:ext cx="288060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28728" y="2714620"/>
            <a:ext cx="6429420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Салон красоты «Облака»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5857892"/>
            <a:ext cx="8858312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Красота – целостный эффект,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который может разрушить любая дисгармоничная деталь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3357562"/>
            <a:ext cx="5000660" cy="23574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Наращивание волос от 11000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системе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HAIR TALK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Германия 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ленточное наращивание волос</a:t>
            </a: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(коррекция наращенных волос от 4500 рублей)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357166"/>
            <a:ext cx="5357850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Мода   2013 года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142984"/>
            <a:ext cx="23717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214422"/>
            <a:ext cx="592935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286124"/>
            <a:ext cx="549116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857760"/>
            <a:ext cx="566261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857628"/>
            <a:ext cx="156009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esktop\Панченко Маша\DSC0076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4071942"/>
            <a:ext cx="180022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Панченко Маша\DSC0076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4071942"/>
            <a:ext cx="321471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Панченко Маша\DSC0076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00892" y="214290"/>
            <a:ext cx="19145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Панченко Маша\DSC0076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214290"/>
            <a:ext cx="220503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Панченко Маша\DSC0076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58082" y="4071942"/>
            <a:ext cx="160496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2928934"/>
            <a:ext cx="4286280" cy="10715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тоже хотим быть красивыми!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4071942"/>
            <a:ext cx="1714512" cy="245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Admin\Desktop\Панченко Маша\DSC00770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00232" y="285728"/>
            <a:ext cx="25003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Admin\Desktop\Панченко Маша\DSC00771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42844" y="285728"/>
            <a:ext cx="17859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1 из 629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285728"/>
            <a:ext cx="2000264" cy="277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content.foto.mail.ru/mail/ronniefcb/_answers/i-11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4000504"/>
            <a:ext cx="21431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alena.s36.ru/nonstd/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714752"/>
            <a:ext cx="221457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дборка нестандартных причесок (44 фото)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4143380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одборка нестандартных причесок (44 фото)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214290"/>
            <a:ext cx="214314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yk.su/uploads/posts/2008-05/1211441614_unusual-2dhairdresses-2d4-resize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6314" y="285728"/>
            <a:ext cx="2119142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1.liveinternet.ru/images/foto/b/3/649/1394649/f_14576988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43768" y="214290"/>
            <a:ext cx="1785950" cy="279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00298" y="3214686"/>
            <a:ext cx="535785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Необычные прически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 2 из 174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357298"/>
            <a:ext cx="408427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57290" y="428604"/>
            <a:ext cx="6929486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Интересные факты о волосах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амые длинные волосы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16" y="1357298"/>
            <a:ext cx="189055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Рабочий стол\тран вай хай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1214422"/>
            <a:ext cx="228601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2844" y="4929198"/>
            <a:ext cx="2786082" cy="16430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Самые длинные волосы в мире у жителя Вьетнама.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Длина волос 6,3 м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верх 8"/>
          <p:cNvSpPr/>
          <p:nvPr/>
        </p:nvSpPr>
        <p:spPr>
          <a:xfrm flipH="1">
            <a:off x="1403009" y="4286256"/>
            <a:ext cx="168595" cy="642942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4929198"/>
            <a:ext cx="5786478" cy="15716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Самые длинные волосы в России у жительницы города Волгограда,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длина ее волос 2,5 метра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stCxn id="10" idx="0"/>
            <a:endCxn id="4" idx="2"/>
          </p:cNvCxnSpPr>
          <p:nvPr/>
        </p:nvCxnSpPr>
        <p:spPr>
          <a:xfrm rot="16200000" flipV="1">
            <a:off x="4896550" y="3860706"/>
            <a:ext cx="785818" cy="135116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0" idx="0"/>
          </p:cNvCxnSpPr>
          <p:nvPr/>
        </p:nvCxnSpPr>
        <p:spPr>
          <a:xfrm rot="5400000" flipH="1" flipV="1">
            <a:off x="6482966" y="3625455"/>
            <a:ext cx="785818" cy="182166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esktop\Панченко Маша\DSC0075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1214422"/>
            <a:ext cx="370048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00100" y="428604"/>
            <a:ext cx="7286676" cy="6429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Результаты анкетирования, опрошено 37 человек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1643050"/>
            <a:ext cx="4714908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хвостик - 13 человек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плетение кос- 9 человек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распущенные волосы- 15 человек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71472" y="3286124"/>
          <a:ext cx="7048528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429684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Хотели бы вы изменить свою прическу обрезав длинные волосы?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"Да" - 12 человек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"Нет" - 25 человек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500306"/>
            <a:ext cx="8358246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 считаете прическу плетение кос модной в настоящее время?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"Да" - 22 человека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"Нет" - 15 человек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4643446"/>
            <a:ext cx="8715436" cy="18158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Знаете ли вы значение выражения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"Коса-девичья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краса"?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"Да"-   37 человек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"Нет" - 0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58312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357422" y="4357694"/>
            <a:ext cx="5643602" cy="207170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«Девушка с косой,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трава с росой,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 косы – нет красоты»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071538" y="428605"/>
            <a:ext cx="4714908" cy="350865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«Подарок женщине»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 ослепительно прекрасны!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 этом деле знаю толк.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Прическа ваша безупречна!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А, ваши волосы – как шёлк!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Евгения Меркулова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714356"/>
            <a:ext cx="1988445" cy="1894510"/>
          </a:xfrm>
          <a:prstGeom prst="rect">
            <a:avLst/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142852"/>
            <a:ext cx="8286808" cy="64940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Знаете ли вы правила ухода за волосами?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"Да"-   29 человек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"Нет" -  8 человек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Используете ли вы народные средства по уходу за волосами?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"Да" -  9 человек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"Нет"- 28 человек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28604"/>
            <a:ext cx="8215370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чувства вы испытываете увидев девушку с длинной косой?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"Восхищение" - 12 человек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"Зависть"  -        15 человек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"Безразличие"- 10 человек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571876"/>
            <a:ext cx="8572560" cy="23698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Хотели бы вы отрастить длинные волосы?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"Да"- 15 человек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"Нет, не нравится"- 0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"Нет, трудно ухаживать"  -12 человек 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714348" y="1214422"/>
          <a:ext cx="8001056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71538" y="285728"/>
            <a:ext cx="7072362" cy="7858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Социологический опрос мальчиков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357166"/>
            <a:ext cx="8858312" cy="60016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 было предложено продолжить фразу: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endParaRPr kumimoji="0" lang="ru-RU" sz="3200" b="1" i="0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Косы у девушки это</a:t>
            </a: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«…красиво, модно»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ответили 27 человек (67%).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«…несовременно»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ответили 9 человек (23%).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«…затрудняюсь ответить»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ответили 4 человека (10%).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1571612"/>
            <a:ext cx="6643734" cy="1071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волосы</a:t>
            </a:r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прически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857496"/>
            <a:ext cx="8143932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4357694"/>
            <a:ext cx="7429552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00100" y="3143248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процесс ухода за волосами,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выбор прически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4357694"/>
            <a:ext cx="7429552" cy="2379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dirty="0" smtClean="0"/>
              <a:t>: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социологический опрос,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наблюдение,                                  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сравнение и сопоставление,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сбор и обработка полученных результатов.</a:t>
            </a:r>
          </a:p>
          <a:p>
            <a:pPr marL="342900" indent="-342900">
              <a:buAutoNum type="arabicPeriod"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858312" cy="6420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928926" y="285728"/>
            <a:ext cx="5429288" cy="1785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876675" algn="l"/>
              </a:tabLst>
            </a:pPr>
            <a:endParaRPr lang="ru-RU" sz="28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876675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 выяснить, почему так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876675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говорят: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876675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«Коса – девичья краса?»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57166"/>
            <a:ext cx="1500198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User\Мои документы\Мои рисунки\малыщ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3000372"/>
            <a:ext cx="21399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14414" y="3000372"/>
            <a:ext cx="5500726" cy="25717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876675" algn="l"/>
              </a:tabLst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возможно, что коса до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876675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сих пор является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876675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девичьей красой?</a:t>
            </a:r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688" y="0"/>
            <a:ext cx="8858312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571736" y="642918"/>
            <a:ext cx="1710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32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 rot="10800000" flipV="1">
            <a:off x="1357290" y="74885"/>
            <a:ext cx="721523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изучить факторы, влияющие 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состояние волос;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выяснить какую роль играла коса 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жителей Древней Руси;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провести анкетирование среди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учащихся 8-ых классов школы.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85728"/>
            <a:ext cx="7643866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«Волосы – источник космической силы»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429132"/>
            <a:ext cx="1600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>
            <a:lum bright="10000" contrast="20000"/>
          </a:blip>
          <a:srcRect/>
          <a:stretch>
            <a:fillRect/>
          </a:stretch>
        </p:blipFill>
        <p:spPr bwMode="auto">
          <a:xfrm>
            <a:off x="2500298" y="4357694"/>
            <a:ext cx="428628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1285860"/>
            <a:ext cx="171451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29520" y="1285860"/>
            <a:ext cx="146684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15206" y="4500570"/>
            <a:ext cx="166687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214546" y="1643050"/>
            <a:ext cx="5000660" cy="6429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Наши волосы-хранители магической силы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2428868"/>
            <a:ext cx="5000660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Волосы – носители информации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3000372"/>
            <a:ext cx="5000660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Ежедневное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расчесавание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магический обряд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3643314"/>
            <a:ext cx="5000660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Обрезать волосы – изменить свою жизнь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572000" y="1142984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545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71802" y="214290"/>
            <a:ext cx="535785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Причёска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форма, придаваемая волосам стрижкой, расчёсыванием, завивкой, укладкой.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214554"/>
            <a:ext cx="7500990" cy="71438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способу изготовления прически подразделяют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357562"/>
            <a:ext cx="3286148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Горячие завивки с помощью щипцов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3357562"/>
            <a:ext cx="3714776" cy="9286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Холодные укладки пальцами,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бигудями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клипсами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5000636"/>
            <a:ext cx="2928958" cy="11430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Воздушные посредством фена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5000636"/>
            <a:ext cx="2786082" cy="11430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Комбинированные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5072074"/>
            <a:ext cx="2357454" cy="1071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Посредством стрижки ножницами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2071670" y="2928934"/>
            <a:ext cx="857256" cy="4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429388" y="2928934"/>
            <a:ext cx="571504" cy="4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393273" y="3964785"/>
            <a:ext cx="207170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357554" y="3714752"/>
            <a:ext cx="157163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2143108" y="4500570"/>
            <a:ext cx="200026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1893075" y="4750603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5" idx="2"/>
          </p:cNvCxnSpPr>
          <p:nvPr/>
        </p:nvCxnSpPr>
        <p:spPr>
          <a:xfrm rot="16200000" flipH="1">
            <a:off x="3875479" y="3732611"/>
            <a:ext cx="1643075" cy="357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714876" y="4572008"/>
            <a:ext cx="271464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7179487" y="4822041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202919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214446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http://girls.mosoblast-vostok.ru/images/31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214290"/>
            <a:ext cx="1357322" cy="168592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571604" y="2071678"/>
            <a:ext cx="135732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XII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girls.mosoblast-vostok.ru/images/3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214290"/>
            <a:ext cx="1271587" cy="17145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7" name="Рисунок 6" descr="http://girls.mosoblast-vostok.ru/images/33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214290"/>
            <a:ext cx="1404937" cy="17145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3143240" y="2071678"/>
            <a:ext cx="2928958" cy="3571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 (Рококо)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girls.mosoblast-vostok.ru/images/335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2571744"/>
            <a:ext cx="1543050" cy="16859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0" name="Рисунок 9" descr="http://girls.mosoblast-vostok.ru/images/336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00232" y="2571744"/>
            <a:ext cx="1285884" cy="16668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571472" y="4357694"/>
            <a:ext cx="2500330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1804-1815 годы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girls.mosoblast-vostok.ru/images/33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28992" y="2571744"/>
            <a:ext cx="1227454" cy="16430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3" name="Рисунок 12" descr="http://girls.mosoblast-vostok.ru/images/339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4" y="2571744"/>
            <a:ext cx="1000132" cy="16430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4" name="Рисунок 13" descr="http://girls.mosoblast-vostok.ru/images/338.jp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57884" y="2571744"/>
            <a:ext cx="1042670" cy="16430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3428992" y="4357694"/>
            <a:ext cx="3357586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1820-1840 годы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http://girls.mosoblast-vostok.ru/images/341.jpg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643834" y="2643182"/>
            <a:ext cx="981075" cy="1524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7" name="Прямоугольник 16"/>
          <p:cNvSpPr/>
          <p:nvPr/>
        </p:nvSpPr>
        <p:spPr>
          <a:xfrm>
            <a:off x="7072330" y="4357694"/>
            <a:ext cx="1928826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Конец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XVIII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века  (модерн)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http://girls.mosoblast-vostok.ru/images/342.jpg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5787" y="5000636"/>
            <a:ext cx="1000132" cy="12858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9" name="Прямоугольник 18"/>
          <p:cNvSpPr/>
          <p:nvPr/>
        </p:nvSpPr>
        <p:spPr>
          <a:xfrm>
            <a:off x="142844" y="6357958"/>
            <a:ext cx="2214578" cy="3571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Конец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http://girls.mosoblast-vostok.ru/images/343.jpg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786050" y="5000636"/>
            <a:ext cx="928694" cy="12858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21" name="Прямоугольник 20"/>
          <p:cNvSpPr/>
          <p:nvPr/>
        </p:nvSpPr>
        <p:spPr>
          <a:xfrm>
            <a:off x="2714612" y="6357958"/>
            <a:ext cx="1214446" cy="3571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1920 год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http://girls.mosoblast-vostok.ru/images/329a.jpg"/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429388" y="285728"/>
            <a:ext cx="1157287" cy="15716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23" name="Прямоугольник 22"/>
          <p:cNvSpPr/>
          <p:nvPr/>
        </p:nvSpPr>
        <p:spPr>
          <a:xfrm>
            <a:off x="6429388" y="2071678"/>
            <a:ext cx="1214446" cy="3571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1680 год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/>
          <p:cNvPicPr/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715272" y="285728"/>
            <a:ext cx="1214446" cy="157163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softEdge rad="112500"/>
          </a:effectLst>
        </p:spPr>
      </p:pic>
      <p:sp>
        <p:nvSpPr>
          <p:cNvPr id="25" name="Прямоугольник 24"/>
          <p:cNvSpPr/>
          <p:nvPr/>
        </p:nvSpPr>
        <p:spPr>
          <a:xfrm>
            <a:off x="7786710" y="2071678"/>
            <a:ext cx="1214446" cy="3571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/>
          <p:cNvPicPr/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4429124" y="4929198"/>
            <a:ext cx="1076324" cy="14287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Рисунок 26"/>
          <p:cNvPicPr/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5715008" y="4929198"/>
            <a:ext cx="1083308" cy="14287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Прямоугольник 27"/>
          <p:cNvSpPr/>
          <p:nvPr/>
        </p:nvSpPr>
        <p:spPr>
          <a:xfrm>
            <a:off x="4572000" y="6429396"/>
            <a:ext cx="2143140" cy="2857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397126" y="5000636"/>
            <a:ext cx="994417" cy="12858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9" name="Прямоугольник 28"/>
          <p:cNvSpPr/>
          <p:nvPr/>
        </p:nvSpPr>
        <p:spPr>
          <a:xfrm>
            <a:off x="6858016" y="6357958"/>
            <a:ext cx="2285984" cy="3571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Начало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42852"/>
            <a:ext cx="356769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4071966" cy="3124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86050" y="3429000"/>
            <a:ext cx="3143272" cy="7858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волос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286256"/>
            <a:ext cx="8001056" cy="1938992"/>
          </a:xfrm>
          <a:prstGeom prst="rect">
            <a:avLst/>
          </a:prstGeom>
          <a:solidFill>
            <a:srgbClr val="FFFF99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3% влаги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97% белковое вещество кератин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Часть волоса под кожей называется стержнем.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Часть скрытая в толще кожи называется корнем.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Корень заканчивается волосяной луковицей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745</Words>
  <Application>Microsoft Office PowerPoint</Application>
  <PresentationFormat>Экран (4:3)</PresentationFormat>
  <Paragraphs>161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140</cp:revision>
  <dcterms:created xsi:type="dcterms:W3CDTF">2013-02-05T10:20:20Z</dcterms:created>
  <dcterms:modified xsi:type="dcterms:W3CDTF">2013-03-23T08:14:58Z</dcterms:modified>
</cp:coreProperties>
</file>