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1F28BBA-FAED-463F-8484-41088A551804}" type="datetimeFigureOut">
              <a:rPr lang="ru-RU" smtClean="0"/>
              <a:t>29.08.2012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1F28BBA-FAED-463F-8484-41088A551804}" type="datetimeFigureOut">
              <a:rPr lang="ru-RU" smtClean="0"/>
              <a:t>29.08.2012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1F28BBA-FAED-463F-8484-41088A551804}" type="datetimeFigureOut">
              <a:rPr lang="ru-RU" smtClean="0"/>
              <a:t>29.08.2012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1F28BBA-FAED-463F-8484-41088A551804}" type="datetimeFigureOut">
              <a:rPr lang="ru-RU" smtClean="0"/>
              <a:t>29.08.2012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1F28BBA-FAED-463F-8484-41088A551804}" type="datetimeFigureOut">
              <a:rPr lang="ru-RU" smtClean="0"/>
              <a:t>29.08.2012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1F28BBA-FAED-463F-8484-41088A551804}" type="datetimeFigureOut">
              <a:rPr lang="ru-RU" smtClean="0"/>
              <a:t>29.08.2012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1F28BBA-FAED-463F-8484-41088A551804}" type="datetimeFigureOut">
              <a:rPr lang="ru-RU" smtClean="0"/>
              <a:t>29.08.2012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1F28BBA-FAED-463F-8484-41088A551804}" type="datetimeFigureOut">
              <a:rPr lang="ru-RU" smtClean="0"/>
              <a:t>29.08.2012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1F28BBA-FAED-463F-8484-41088A551804}" type="datetimeFigureOut">
              <a:rPr lang="ru-RU" smtClean="0"/>
              <a:t>29.08.2012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1F28BBA-FAED-463F-8484-41088A551804}" type="datetimeFigureOut">
              <a:rPr lang="ru-RU" smtClean="0"/>
              <a:t>29.08.2012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1F28BBA-FAED-463F-8484-41088A551804}" type="datetimeFigureOut">
              <a:rPr lang="ru-RU" smtClean="0"/>
              <a:t>29.08.2012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86B57DC-37F1-4EBF-9866-C5271CEAEBA4}"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F28BBA-FAED-463F-8484-41088A551804}" type="datetimeFigureOut">
              <a:rPr lang="ru-RU" smtClean="0"/>
              <a:t>29.08.2012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B57DC-37F1-4EBF-9866-C5271CEAEBA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1266" name="Picture 2" descr="Картинка 56 из 2043"/>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2071670" y="642918"/>
            <a:ext cx="5697842" cy="1508105"/>
          </a:xfrm>
          <a:prstGeom prst="rect">
            <a:avLst/>
          </a:prstGeom>
          <a:noFill/>
        </p:spPr>
        <p:txBody>
          <a:bodyPr wrap="none" rtlCol="0">
            <a:spAutoFit/>
          </a:bodyPr>
          <a:lstStyle/>
          <a:p>
            <a:r>
              <a:rPr lang="ru-RU" sz="6000" b="1" dirty="0" smtClean="0">
                <a:solidFill>
                  <a:srgbClr val="FFFF00"/>
                </a:solidFill>
              </a:rPr>
              <a:t>МБОУСОШ №1</a:t>
            </a:r>
          </a:p>
          <a:p>
            <a:r>
              <a:rPr lang="ru-RU" sz="3200" b="1" dirty="0" smtClean="0">
                <a:solidFill>
                  <a:srgbClr val="FFFF00"/>
                </a:solidFill>
              </a:rPr>
              <a:t>Г. Королёв московская область</a:t>
            </a:r>
            <a:endParaRPr lang="ru-RU" sz="3200" b="1" dirty="0">
              <a:solidFill>
                <a:srgbClr val="FFFF00"/>
              </a:solidFill>
            </a:endParaRPr>
          </a:p>
        </p:txBody>
      </p:sp>
      <p:sp>
        <p:nvSpPr>
          <p:cNvPr id="9" name="TextBox 8"/>
          <p:cNvSpPr txBox="1"/>
          <p:nvPr/>
        </p:nvSpPr>
        <p:spPr>
          <a:xfrm>
            <a:off x="1428728" y="2714620"/>
            <a:ext cx="6800323" cy="1354217"/>
          </a:xfrm>
          <a:prstGeom prst="rect">
            <a:avLst/>
          </a:prstGeom>
          <a:noFill/>
        </p:spPr>
        <p:txBody>
          <a:bodyPr wrap="square" rtlCol="0">
            <a:spAutoFit/>
          </a:bodyPr>
          <a:lstStyle/>
          <a:p>
            <a:r>
              <a:rPr lang="ru-RU" sz="3200" b="1" dirty="0" smtClean="0">
                <a:solidFill>
                  <a:srgbClr val="FFC000"/>
                </a:solidFill>
                <a:latin typeface="Times New Roman" pitchFamily="18" charset="0"/>
                <a:cs typeface="Times New Roman" pitchFamily="18" charset="0"/>
              </a:rPr>
              <a:t>Существуют ли вампиры в современном мире?</a:t>
            </a:r>
          </a:p>
          <a:p>
            <a:endParaRPr lang="ru-RU" dirty="0"/>
          </a:p>
        </p:txBody>
      </p:sp>
      <p:sp>
        <p:nvSpPr>
          <p:cNvPr id="10" name="TextBox 9"/>
          <p:cNvSpPr txBox="1"/>
          <p:nvPr/>
        </p:nvSpPr>
        <p:spPr>
          <a:xfrm>
            <a:off x="5134954" y="4857760"/>
            <a:ext cx="4009046" cy="1508105"/>
          </a:xfrm>
          <a:prstGeom prst="rect">
            <a:avLst/>
          </a:prstGeom>
          <a:noFill/>
        </p:spPr>
        <p:txBody>
          <a:bodyPr wrap="none" rtlCol="0">
            <a:spAutoFit/>
          </a:bodyPr>
          <a:lstStyle/>
          <a:p>
            <a:r>
              <a:rPr lang="ru-RU" sz="2000" b="1" dirty="0" smtClean="0">
                <a:solidFill>
                  <a:srgbClr val="FFC000"/>
                </a:solidFill>
              </a:rPr>
              <a:t>Выполнила</a:t>
            </a:r>
            <a:r>
              <a:rPr lang="ru-RU" dirty="0" smtClean="0">
                <a:solidFill>
                  <a:srgbClr val="FFC000"/>
                </a:solidFill>
              </a:rPr>
              <a:t>: ученица 10Б класса</a:t>
            </a:r>
          </a:p>
          <a:p>
            <a:pPr marL="1368000"/>
            <a:r>
              <a:rPr lang="ru-RU" dirty="0" smtClean="0">
                <a:solidFill>
                  <a:srgbClr val="FFC000"/>
                </a:solidFill>
              </a:rPr>
              <a:t>Каримова Лиана</a:t>
            </a:r>
          </a:p>
          <a:p>
            <a:r>
              <a:rPr lang="ru-RU" b="1" dirty="0" smtClean="0">
                <a:solidFill>
                  <a:srgbClr val="FFC000"/>
                </a:solidFill>
              </a:rPr>
              <a:t>Руководитель</a:t>
            </a:r>
            <a:r>
              <a:rPr lang="ru-RU" dirty="0" smtClean="0">
                <a:solidFill>
                  <a:srgbClr val="FFC000"/>
                </a:solidFill>
              </a:rPr>
              <a:t>: учитель биологии</a:t>
            </a:r>
          </a:p>
          <a:p>
            <a:pPr marL="1440000"/>
            <a:r>
              <a:rPr lang="ru-RU" dirty="0" smtClean="0">
                <a:solidFill>
                  <a:srgbClr val="FFC000"/>
                </a:solidFill>
              </a:rPr>
              <a:t>Волкова</a:t>
            </a:r>
          </a:p>
          <a:p>
            <a:pPr marL="1440000"/>
            <a:r>
              <a:rPr lang="ru-RU" dirty="0" smtClean="0">
                <a:solidFill>
                  <a:srgbClr val="FFC000"/>
                </a:solidFill>
              </a:rPr>
              <a:t> Наталья Владимировна</a:t>
            </a:r>
            <a:endParaRPr lang="ru-RU" dirty="0">
              <a:solidFill>
                <a:srgbClr val="FFC000"/>
              </a:solidFill>
            </a:endParaRP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1266" name="Picture 2" descr="Картинка 56 из 2043"/>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TextBox 4"/>
          <p:cNvSpPr txBox="1"/>
          <p:nvPr/>
        </p:nvSpPr>
        <p:spPr>
          <a:xfrm>
            <a:off x="642910" y="428604"/>
            <a:ext cx="8255337" cy="800219"/>
          </a:xfrm>
          <a:prstGeom prst="rect">
            <a:avLst/>
          </a:prstGeom>
          <a:noFill/>
        </p:spPr>
        <p:txBody>
          <a:bodyPr wrap="none" rtlCol="0">
            <a:spAutoFit/>
          </a:bodyPr>
          <a:lstStyle/>
          <a:p>
            <a:r>
              <a:rPr lang="ru-RU" sz="2800" b="1" dirty="0" err="1" smtClean="0">
                <a:solidFill>
                  <a:srgbClr val="FFC000"/>
                </a:solidFill>
                <a:latin typeface="Times New Roman" pitchFamily="18" charset="0"/>
                <a:cs typeface="Times New Roman" pitchFamily="18" charset="0"/>
              </a:rPr>
              <a:t>уществуют</a:t>
            </a:r>
            <a:r>
              <a:rPr lang="ru-RU" sz="2800" b="1" dirty="0" smtClean="0">
                <a:solidFill>
                  <a:srgbClr val="FFC000"/>
                </a:solidFill>
                <a:latin typeface="Times New Roman" pitchFamily="18" charset="0"/>
                <a:cs typeface="Times New Roman" pitchFamily="18" charset="0"/>
              </a:rPr>
              <a:t> </a:t>
            </a:r>
            <a:r>
              <a:rPr lang="ru-RU" sz="2800" b="1" dirty="0">
                <a:solidFill>
                  <a:srgbClr val="FFC000"/>
                </a:solidFill>
                <a:latin typeface="Times New Roman" pitchFamily="18" charset="0"/>
                <a:cs typeface="Times New Roman" pitchFamily="18" charset="0"/>
              </a:rPr>
              <a:t>ли вампиры в современном мире???</a:t>
            </a:r>
          </a:p>
          <a:p>
            <a:endParaRPr lang="ru-RU" dirty="0"/>
          </a:p>
        </p:txBody>
      </p:sp>
      <p:sp>
        <p:nvSpPr>
          <p:cNvPr id="6" name="TextBox 5"/>
          <p:cNvSpPr txBox="1"/>
          <p:nvPr/>
        </p:nvSpPr>
        <p:spPr>
          <a:xfrm>
            <a:off x="1214414" y="1214422"/>
            <a:ext cx="6215106" cy="3416320"/>
          </a:xfrm>
          <a:prstGeom prst="rect">
            <a:avLst/>
          </a:prstGeom>
          <a:noFill/>
        </p:spPr>
        <p:txBody>
          <a:bodyPr wrap="square" rtlCol="0">
            <a:spAutoFit/>
          </a:bodyPr>
          <a:lstStyle/>
          <a:p>
            <a:pPr algn="ctr"/>
            <a:r>
              <a:rPr lang="ru-RU" b="1" dirty="0" smtClean="0">
                <a:solidFill>
                  <a:srgbClr val="00B0F0"/>
                </a:solidFill>
              </a:rPr>
              <a:t>Введение</a:t>
            </a:r>
          </a:p>
          <a:p>
            <a:pPr algn="ctr"/>
            <a:endParaRPr lang="ru-RU" b="1" dirty="0">
              <a:solidFill>
                <a:srgbClr val="00B0F0"/>
              </a:solidFill>
            </a:endParaRPr>
          </a:p>
          <a:p>
            <a:pPr indent="457200"/>
            <a:r>
              <a:rPr lang="ru-RU" b="1" dirty="0">
                <a:solidFill>
                  <a:srgbClr val="00B0F0"/>
                </a:solidFill>
              </a:rPr>
              <a:t>Рассказы про нечисть появились не на пустом месте, за каждым мифом стоят реальные факты. Откуда же взялись вампиры, и где их можно увидеть сегодня??? </a:t>
            </a:r>
          </a:p>
          <a:p>
            <a:pPr indent="457200"/>
            <a:r>
              <a:rPr lang="ru-RU" b="1" dirty="0">
                <a:solidFill>
                  <a:srgbClr val="00B0F0"/>
                </a:solidFill>
              </a:rPr>
              <a:t>Чеснок, серебряные распятья и осиновый кол в сердце - так боролись с вампирами во все времена. Наши предки были уверены, что вампиры это не миф, а реальная угроза</a:t>
            </a:r>
            <a:r>
              <a:rPr lang="ru-RU" b="1" dirty="0" smtClean="0">
                <a:solidFill>
                  <a:srgbClr val="00B0F0"/>
                </a:solidFill>
              </a:rPr>
              <a:t>.</a:t>
            </a:r>
          </a:p>
          <a:p>
            <a:pPr indent="457200"/>
            <a:endParaRPr lang="ru-RU" b="1" dirty="0" smtClean="0">
              <a:solidFill>
                <a:srgbClr val="00B0F0"/>
              </a:solidFill>
            </a:endParaRPr>
          </a:p>
          <a:p>
            <a:pPr indent="457200"/>
            <a:r>
              <a:rPr lang="ru-RU" b="1" dirty="0" smtClean="0">
                <a:solidFill>
                  <a:srgbClr val="00B0F0"/>
                </a:solidFill>
              </a:rPr>
              <a:t> </a:t>
            </a:r>
          </a:p>
          <a:p>
            <a:endParaRPr lang="ru-RU" b="1" dirty="0">
              <a:solidFill>
                <a:srgbClr val="00B0F0"/>
              </a:solidFill>
            </a:endParaRPr>
          </a:p>
          <a:p>
            <a:endParaRPr lang="ru-RU" dirty="0"/>
          </a:p>
        </p:txBody>
      </p:sp>
      <p:sp>
        <p:nvSpPr>
          <p:cNvPr id="20482" name="Rectangle 2"/>
          <p:cNvSpPr>
            <a:spLocks noChangeArrowheads="1"/>
          </p:cNvSpPr>
          <p:nvPr/>
        </p:nvSpPr>
        <p:spPr bwMode="auto">
          <a:xfrm>
            <a:off x="857224" y="3500438"/>
            <a:ext cx="7715304"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dirty="0" smtClean="0">
                <a:ln>
                  <a:noFill/>
                </a:ln>
                <a:solidFill>
                  <a:srgbClr val="00B0F0"/>
                </a:solidFill>
                <a:effectLst/>
                <a:latin typeface="Times New Roman" pitchFamily="18" charset="0"/>
                <a:ea typeface="Calibri" pitchFamily="34" charset="0"/>
                <a:cs typeface="Times New Roman" pitchFamily="18" charset="0"/>
              </a:rPr>
              <a:t>Однажды в Калининграде поисковому отряду , при очередных раскопках, попался оцинкованный гроб, рабочие его вскрыли и обнаружили необычные останки, покойник, найденный рабочими, был без головы и с колом в сердце. </a:t>
            </a:r>
            <a:endParaRPr kumimoji="0" lang="ru-RU" b="1" i="0" u="none" strike="noStrike" cap="none" normalizeH="0" dirty="0" smtClean="0">
              <a:ln>
                <a:noFill/>
              </a:ln>
              <a:solidFill>
                <a:srgbClr val="00B0F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dirty="0" smtClean="0">
                <a:ln>
                  <a:noFill/>
                </a:ln>
                <a:solidFill>
                  <a:srgbClr val="FFFF00"/>
                </a:solidFill>
                <a:effectLst/>
                <a:latin typeface="Times New Roman" pitchFamily="18" charset="0"/>
                <a:ea typeface="Calibri" pitchFamily="34" charset="0"/>
                <a:cs typeface="Times New Roman" pitchFamily="18" charset="0"/>
              </a:rPr>
              <a:t>Осиновый кол – это самый хороший способ защиты от вампиров, по крайне мере об этом говорится во всех мистических фильмах. Но одно дело легенды, а другое реальная жизнь, проткнутые колом останки, которые нашли поисковики, были не вымышленными, а настоящими. Но, если сердце протыкают осиновым колом, значит это кому-нибудь нужно. Найденные останки отправили в Москву и выяснили, что покойнику почти 200 лет.</a:t>
            </a:r>
            <a:endParaRPr kumimoji="0" lang="ru-RU" b="1" i="0" u="none" strike="noStrike" cap="none" normalizeH="0" dirty="0" smtClean="0">
              <a:ln>
                <a:noFill/>
              </a:ln>
              <a:solidFill>
                <a:srgbClr val="FFFF00"/>
              </a:solidFill>
              <a:effectLst/>
              <a:latin typeface="Times New Roman" pitchFamily="18" charset="0"/>
              <a:cs typeface="Times New Roman" pitchFamily="18" charset="0"/>
            </a:endParaRPr>
          </a:p>
        </p:txBody>
      </p:sp>
      <p:sp>
        <p:nvSpPr>
          <p:cNvPr id="10" name="Прямоугольник 9"/>
          <p:cNvSpPr/>
          <p:nvPr/>
        </p:nvSpPr>
        <p:spPr>
          <a:xfrm>
            <a:off x="142844" y="142852"/>
            <a:ext cx="684803" cy="923330"/>
          </a:xfrm>
          <a:prstGeom prst="rect">
            <a:avLst/>
          </a:prstGeom>
          <a:noFill/>
        </p:spPr>
        <p:txBody>
          <a:bodyPr wrap="none" lIns="91440" tIns="45720" rIns="91440" bIns="45720">
            <a:spAutoFit/>
          </a:bodyPr>
          <a:lstStyle/>
          <a:p>
            <a:pPr algn="ctr"/>
            <a:r>
              <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rPr>
              <a:t>С</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1266" name="Picture 2" descr="Картинка 56 из 2043"/>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TextBox 6"/>
          <p:cNvSpPr txBox="1"/>
          <p:nvPr/>
        </p:nvSpPr>
        <p:spPr>
          <a:xfrm>
            <a:off x="500034" y="214290"/>
            <a:ext cx="8358246" cy="3016210"/>
          </a:xfrm>
          <a:prstGeom prst="rect">
            <a:avLst/>
          </a:prstGeom>
          <a:noFill/>
        </p:spPr>
        <p:txBody>
          <a:bodyPr wrap="square" rtlCol="0">
            <a:spAutoFit/>
          </a:bodyPr>
          <a:lstStyle/>
          <a:p>
            <a:pPr algn="ctr"/>
            <a:r>
              <a:rPr lang="ru-RU" sz="3200" b="1" dirty="0">
                <a:solidFill>
                  <a:srgbClr val="FFFF00"/>
                </a:solidFill>
                <a:latin typeface="Times New Roman" pitchFamily="18" charset="0"/>
                <a:cs typeface="Times New Roman" pitchFamily="18" charset="0"/>
              </a:rPr>
              <a:t>Существуют ли вампиры?</a:t>
            </a:r>
            <a:r>
              <a:rPr lang="ru-RU" sz="3200" dirty="0">
                <a:solidFill>
                  <a:srgbClr val="FFFF00"/>
                </a:solidFill>
                <a:latin typeface="Times New Roman" pitchFamily="18" charset="0"/>
                <a:cs typeface="Times New Roman" pitchFamily="18" charset="0"/>
              </a:rPr>
              <a:t> </a:t>
            </a:r>
            <a:endParaRPr lang="ru-RU" sz="3200" dirty="0" smtClean="0">
              <a:solidFill>
                <a:srgbClr val="FFFF00"/>
              </a:solidFill>
              <a:latin typeface="Times New Roman" pitchFamily="18" charset="0"/>
              <a:cs typeface="Times New Roman" pitchFamily="18" charset="0"/>
            </a:endParaRPr>
          </a:p>
          <a:p>
            <a:pPr algn="ctr"/>
            <a:endParaRPr lang="ru-RU" sz="3200" dirty="0">
              <a:solidFill>
                <a:srgbClr val="FFFF00"/>
              </a:solidFill>
            </a:endParaRPr>
          </a:p>
          <a:p>
            <a:pPr indent="457200"/>
            <a:r>
              <a:rPr lang="ru-RU" dirty="0">
                <a:solidFill>
                  <a:srgbClr val="FFFF00"/>
                </a:solidFill>
                <a:latin typeface="Times New Roman" pitchFamily="18" charset="0"/>
                <a:cs typeface="Times New Roman" pitchFamily="18" charset="0"/>
              </a:rPr>
              <a:t>Спросите людей на улице, большинство из них рассмеются вам в лицо, но найдутся и те, кто верит в существование нечестий. И в этом есть логика. Ведь, если вампиров нет, и никогда не было, то откуда же тогда взялись легенды о них, легенды конкретные с точными описаниями внешности вампиров, их образы жизни и способы борьбы с ними. Одинаковые </a:t>
            </a:r>
            <a:r>
              <a:rPr lang="ru-RU" dirty="0" err="1">
                <a:solidFill>
                  <a:srgbClr val="FFFF00"/>
                </a:solidFill>
                <a:latin typeface="Times New Roman" pitchFamily="18" charset="0"/>
                <a:cs typeface="Times New Roman" pitchFamily="18" charset="0"/>
              </a:rPr>
              <a:t>поверия</a:t>
            </a:r>
            <a:r>
              <a:rPr lang="ru-RU" dirty="0">
                <a:solidFill>
                  <a:srgbClr val="FFFF00"/>
                </a:solidFill>
                <a:latin typeface="Times New Roman" pitchFamily="18" charset="0"/>
                <a:cs typeface="Times New Roman" pitchFamily="18" charset="0"/>
              </a:rPr>
              <a:t> у разных народов, что это, бурные фантазии или мифы про вампиров это все - таки реальность?</a:t>
            </a:r>
          </a:p>
          <a:p>
            <a:endParaRPr lang="ru-RU" dirty="0"/>
          </a:p>
        </p:txBody>
      </p:sp>
      <p:pic>
        <p:nvPicPr>
          <p:cNvPr id="19459" name="Picture 3"/>
          <p:cNvPicPr>
            <a:picLocks noChangeAspect="1" noChangeArrowheads="1"/>
          </p:cNvPicPr>
          <p:nvPr/>
        </p:nvPicPr>
        <p:blipFill>
          <a:blip r:embed="rId3"/>
          <a:srcRect/>
          <a:stretch>
            <a:fillRect/>
          </a:stretch>
        </p:blipFill>
        <p:spPr bwMode="auto">
          <a:xfrm>
            <a:off x="857224" y="3071810"/>
            <a:ext cx="2668588" cy="3540125"/>
          </a:xfrm>
          <a:prstGeom prst="rect">
            <a:avLst/>
          </a:prstGeom>
          <a:noFill/>
          <a:ln w="9525">
            <a:noFill/>
            <a:miter lim="800000"/>
            <a:headEnd/>
            <a:tailEnd/>
          </a:ln>
        </p:spPr>
      </p:pic>
      <p:sp>
        <p:nvSpPr>
          <p:cNvPr id="10" name="Стрелка вправо 9"/>
          <p:cNvSpPr/>
          <p:nvPr/>
        </p:nvSpPr>
        <p:spPr>
          <a:xfrm flipH="1">
            <a:off x="3500430" y="4143380"/>
            <a:ext cx="1214446" cy="1143008"/>
          </a:xfrm>
          <a:prstGeom prst="rightArrow">
            <a:avLst/>
          </a:prstGeom>
          <a:solidFill>
            <a:srgbClr val="0070C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кругленный прямоугольник 12"/>
          <p:cNvSpPr/>
          <p:nvPr/>
        </p:nvSpPr>
        <p:spPr>
          <a:xfrm>
            <a:off x="4857752" y="2928934"/>
            <a:ext cx="4071966" cy="3786214"/>
          </a:xfrm>
          <a:prstGeom prst="roundRect">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C000"/>
                </a:solidFill>
              </a:rPr>
              <a:t>Это румынский князь Влад (Дракула). Он жил в 15 веке и прославился своими </a:t>
            </a:r>
            <a:r>
              <a:rPr lang="ru-RU" dirty="0" err="1" smtClean="0">
                <a:solidFill>
                  <a:srgbClr val="FFC000"/>
                </a:solidFill>
              </a:rPr>
              <a:t>зверстами</a:t>
            </a:r>
            <a:r>
              <a:rPr lang="ru-RU" dirty="0" smtClean="0">
                <a:solidFill>
                  <a:srgbClr val="FFC000"/>
                </a:solidFill>
              </a:rPr>
              <a:t>: то пленников на смерть замучает, то девиц растлит и утопит. За 6 лет правления более 100 тысяч жертв, кровь в замке Дракулы текла рекой, поэтому со временем его имя стало нарицательным, и сейчас имя Дракула - это синоним к слову вампир, но румынский тиран дал только второе имя вампирам, а кто дал им внешность? </a:t>
            </a:r>
            <a:endParaRPr lang="ru-RU" dirty="0"/>
          </a:p>
        </p:txBody>
      </p:sp>
    </p:spTree>
  </p:cSld>
  <p:clrMapOvr>
    <a:masterClrMapping/>
  </p:clrMapOvr>
  <p:transition>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1266" name="Picture 2" descr="Картинка 56 из 2043"/>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8433" name="Picture 1" descr="08042012350"/>
          <p:cNvPicPr>
            <a:picLocks noChangeAspect="1" noChangeArrowheads="1"/>
          </p:cNvPicPr>
          <p:nvPr/>
        </p:nvPicPr>
        <p:blipFill>
          <a:blip r:embed="rId3" cstate="print"/>
          <a:srcRect/>
          <a:stretch>
            <a:fillRect/>
          </a:stretch>
        </p:blipFill>
        <p:spPr bwMode="auto">
          <a:xfrm>
            <a:off x="214282" y="3049515"/>
            <a:ext cx="5072098" cy="3808485"/>
          </a:xfrm>
          <a:prstGeom prst="rect">
            <a:avLst/>
          </a:prstGeom>
          <a:noFill/>
          <a:ln w="9525">
            <a:noFill/>
            <a:miter lim="800000"/>
            <a:headEnd/>
            <a:tailEnd/>
          </a:ln>
        </p:spPr>
      </p:pic>
      <p:sp>
        <p:nvSpPr>
          <p:cNvPr id="6" name="TextBox 5"/>
          <p:cNvSpPr txBox="1"/>
          <p:nvPr/>
        </p:nvSpPr>
        <p:spPr>
          <a:xfrm>
            <a:off x="3571868" y="428604"/>
            <a:ext cx="5286412" cy="2523768"/>
          </a:xfrm>
          <a:prstGeom prst="rect">
            <a:avLst/>
          </a:prstGeom>
          <a:noFill/>
        </p:spPr>
        <p:txBody>
          <a:bodyPr wrap="square" rtlCol="0">
            <a:spAutoFit/>
          </a:bodyPr>
          <a:lstStyle/>
          <a:p>
            <a:r>
              <a:rPr lang="ru-RU" sz="2000" b="1" dirty="0">
                <a:solidFill>
                  <a:srgbClr val="FFFF00"/>
                </a:solidFill>
                <a:latin typeface="Times New Roman" pitchFamily="18" charset="0"/>
                <a:cs typeface="Times New Roman" pitchFamily="18" charset="0"/>
              </a:rPr>
              <a:t>Бледная кожа, клыки, заостренные уши – так описывают вампиров в древних книгах, такими же их и показывают в современном кино, но почему именно такая внешность, а никакая другая, оказывается этому есть вполне разумное объяснение, дело в том, что вампиры существуют. </a:t>
            </a:r>
          </a:p>
          <a:p>
            <a:endParaRPr lang="ru-RU" dirty="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1266" name="Picture 2" descr="Картинка 56 из 2043"/>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7409" name="Picture 1"/>
          <p:cNvPicPr>
            <a:picLocks noChangeAspect="1" noChangeArrowheads="1"/>
          </p:cNvPicPr>
          <p:nvPr/>
        </p:nvPicPr>
        <p:blipFill>
          <a:blip r:embed="rId3"/>
          <a:srcRect/>
          <a:stretch>
            <a:fillRect/>
          </a:stretch>
        </p:blipFill>
        <p:spPr bwMode="auto">
          <a:xfrm>
            <a:off x="785804" y="1785926"/>
            <a:ext cx="2571750" cy="1928826"/>
          </a:xfrm>
          <a:prstGeom prst="rect">
            <a:avLst/>
          </a:prstGeom>
          <a:noFill/>
          <a:ln w="9525">
            <a:noFill/>
            <a:miter lim="800000"/>
            <a:headEnd/>
            <a:tailEnd/>
          </a:ln>
        </p:spPr>
      </p:pic>
      <p:sp>
        <p:nvSpPr>
          <p:cNvPr id="6" name="TextBox 5"/>
          <p:cNvSpPr txBox="1"/>
          <p:nvPr/>
        </p:nvSpPr>
        <p:spPr>
          <a:xfrm>
            <a:off x="3857620" y="500042"/>
            <a:ext cx="4929190" cy="5355312"/>
          </a:xfrm>
          <a:prstGeom prst="rect">
            <a:avLst/>
          </a:prstGeom>
          <a:noFill/>
        </p:spPr>
        <p:txBody>
          <a:bodyPr wrap="square" rtlCol="0">
            <a:spAutoFit/>
          </a:bodyPr>
          <a:lstStyle/>
          <a:p>
            <a:r>
              <a:rPr lang="ru-RU" b="1" dirty="0">
                <a:solidFill>
                  <a:srgbClr val="FFFF00"/>
                </a:solidFill>
              </a:rPr>
              <a:t>Порфирия</a:t>
            </a:r>
            <a:r>
              <a:rPr lang="ru-RU" b="1" dirty="0">
                <a:solidFill>
                  <a:srgbClr val="FFC000"/>
                </a:solidFill>
              </a:rPr>
              <a:t> - болезнь, вызванная нарушением обмена продуктов распада гемоглобина.</a:t>
            </a:r>
          </a:p>
          <a:p>
            <a:r>
              <a:rPr lang="ru-RU" b="1" dirty="0" err="1">
                <a:solidFill>
                  <a:srgbClr val="FFC000"/>
                </a:solidFill>
              </a:rPr>
              <a:t>Гем</a:t>
            </a:r>
            <a:r>
              <a:rPr lang="ru-RU" b="1" dirty="0">
                <a:solidFill>
                  <a:srgbClr val="FFC000"/>
                </a:solidFill>
              </a:rPr>
              <a:t> - небелковая часть гемоглобина превращается в токсичное вещество, которое разъедает организм.</a:t>
            </a:r>
          </a:p>
          <a:p>
            <a:r>
              <a:rPr lang="ru-RU" b="1" dirty="0">
                <a:solidFill>
                  <a:srgbClr val="FFC000"/>
                </a:solidFill>
              </a:rPr>
              <a:t>В организме человека эти вещества накапливаются либо в печени, либо в коже. У больных кожной </a:t>
            </a:r>
            <a:r>
              <a:rPr lang="ru-RU" b="1" dirty="0" err="1">
                <a:solidFill>
                  <a:srgbClr val="FFC000"/>
                </a:solidFill>
              </a:rPr>
              <a:t>порфирией</a:t>
            </a:r>
            <a:r>
              <a:rPr lang="ru-RU" b="1" dirty="0">
                <a:solidFill>
                  <a:srgbClr val="FFC000"/>
                </a:solidFill>
              </a:rPr>
              <a:t> – кожа истончается, становится бледной и часто лопается, в результате покрывается шрамами и язвами, болезнь разрушительно действует и на хрящи, из-за этого у больных </a:t>
            </a:r>
            <a:r>
              <a:rPr lang="ru-RU" b="1" dirty="0" err="1">
                <a:solidFill>
                  <a:srgbClr val="FFC000"/>
                </a:solidFill>
              </a:rPr>
              <a:t>порфирией</a:t>
            </a:r>
            <a:r>
              <a:rPr lang="ru-RU" b="1" dirty="0">
                <a:solidFill>
                  <a:srgbClr val="FFC000"/>
                </a:solidFill>
              </a:rPr>
              <a:t> видоизменяется форма носа и ушей, также в процессе болезни деформируются сухожилия, что приводит к скручиванию пальцев, а кожа во круг губ высыхает, и ужесточается на столько, что резцы обнажаются до десен, создавая эффект вампирского оскала.</a:t>
            </a:r>
          </a:p>
          <a:p>
            <a:endParaRPr lang="ru-RU" dirty="0"/>
          </a:p>
        </p:txBody>
      </p:sp>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1266" name="Picture 2" descr="Картинка 56 из 2043"/>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6386" name="Rectangle 2"/>
          <p:cNvSpPr>
            <a:spLocks noChangeArrowheads="1"/>
          </p:cNvSpPr>
          <p:nvPr/>
        </p:nvSpPr>
        <p:spPr bwMode="auto">
          <a:xfrm>
            <a:off x="1357290" y="642918"/>
            <a:ext cx="635798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dirty="0" smtClean="0">
                <a:ln>
                  <a:noFill/>
                </a:ln>
                <a:solidFill>
                  <a:srgbClr val="FFFF00"/>
                </a:solidFill>
                <a:effectLst/>
                <a:latin typeface="Times New Roman" pitchFamily="18" charset="0"/>
                <a:ea typeface="Calibri" pitchFamily="34" charset="0"/>
                <a:cs typeface="Times New Roman" pitchFamily="18" charset="0"/>
              </a:rPr>
              <a:t>В средние века люди были уверенны, что если появится, хоть один вампир через месяц их уже будет сотня. Легенды гласят, что каждого, кого укусил вампир, рано или поздно сам станет вампиром. На самом деле </a:t>
            </a:r>
            <a:r>
              <a:rPr kumimoji="0" lang="ru-RU" b="1" i="0" u="none" strike="noStrike" cap="none" normalizeH="0" dirty="0" err="1" smtClean="0">
                <a:ln>
                  <a:noFill/>
                </a:ln>
                <a:solidFill>
                  <a:srgbClr val="FFFF00"/>
                </a:solidFill>
                <a:effectLst/>
                <a:latin typeface="Times New Roman" pitchFamily="18" charset="0"/>
                <a:ea typeface="Calibri" pitchFamily="34" charset="0"/>
                <a:cs typeface="Times New Roman" pitchFamily="18" charset="0"/>
              </a:rPr>
              <a:t>порфирия</a:t>
            </a:r>
            <a:r>
              <a:rPr kumimoji="0" lang="ru-RU" b="1" i="0" u="none" strike="noStrike" cap="none" normalizeH="0" dirty="0" smtClean="0">
                <a:ln>
                  <a:noFill/>
                </a:ln>
                <a:solidFill>
                  <a:srgbClr val="FFFF00"/>
                </a:solidFill>
                <a:effectLst/>
                <a:latin typeface="Times New Roman" pitchFamily="18" charset="0"/>
                <a:ea typeface="Calibri" pitchFamily="34" charset="0"/>
                <a:cs typeface="Times New Roman" pitchFamily="18" charset="0"/>
              </a:rPr>
              <a:t> – это наследственная болезнь, если родитель болен ею, то и в 25 % дети тоже будут больны </a:t>
            </a:r>
            <a:r>
              <a:rPr kumimoji="0" lang="ru-RU" b="1" i="0" u="none" strike="noStrike" cap="none" normalizeH="0" dirty="0" err="1" smtClean="0">
                <a:ln>
                  <a:noFill/>
                </a:ln>
                <a:solidFill>
                  <a:srgbClr val="FFFF00"/>
                </a:solidFill>
                <a:effectLst/>
                <a:latin typeface="Times New Roman" pitchFamily="18" charset="0"/>
                <a:ea typeface="Calibri" pitchFamily="34" charset="0"/>
                <a:cs typeface="Times New Roman" pitchFamily="18" charset="0"/>
              </a:rPr>
              <a:t>порфирией</a:t>
            </a:r>
            <a:r>
              <a:rPr kumimoji="0" lang="ru-RU" b="1" i="0" u="none" strike="noStrike" cap="none" normalizeH="0" dirty="0" smtClean="0">
                <a:ln>
                  <a:noFill/>
                </a:ln>
                <a:solidFill>
                  <a:srgbClr val="FFFF00"/>
                </a:solidFill>
                <a:effectLst/>
                <a:latin typeface="Times New Roman" pitchFamily="18" charset="0"/>
                <a:ea typeface="Calibri" pitchFamily="34" charset="0"/>
                <a:cs typeface="Times New Roman" pitchFamily="18" charset="0"/>
              </a:rPr>
              <a:t>, но последние исследования ученых показали, что </a:t>
            </a:r>
            <a:r>
              <a:rPr kumimoji="0" lang="ru-RU" b="1" i="0" u="none" strike="noStrike" cap="none" normalizeH="0" dirty="0" err="1" smtClean="0">
                <a:ln>
                  <a:noFill/>
                </a:ln>
                <a:solidFill>
                  <a:srgbClr val="FFFF00"/>
                </a:solidFill>
                <a:effectLst/>
                <a:latin typeface="Times New Roman" pitchFamily="18" charset="0"/>
                <a:ea typeface="Calibri" pitchFamily="34" charset="0"/>
                <a:cs typeface="Times New Roman" pitchFamily="18" charset="0"/>
              </a:rPr>
              <a:t>порфирию</a:t>
            </a:r>
            <a:r>
              <a:rPr kumimoji="0" lang="ru-RU" b="1" i="0" u="none" strike="noStrike" cap="none" normalizeH="0" dirty="0" smtClean="0">
                <a:ln>
                  <a:noFill/>
                </a:ln>
                <a:solidFill>
                  <a:srgbClr val="FFFF00"/>
                </a:solidFill>
                <a:effectLst/>
                <a:latin typeface="Times New Roman" pitchFamily="18" charset="0"/>
                <a:ea typeface="Calibri" pitchFamily="34" charset="0"/>
                <a:cs typeface="Times New Roman" pitchFamily="18" charset="0"/>
              </a:rPr>
              <a:t> можно получить не только по наследству, но провоцирующим фактором может стать отравление, алкоголизм и сильный </a:t>
            </a:r>
            <a:r>
              <a:rPr kumimoji="0" lang="ru-RU" b="1" i="0" u="none" strike="noStrike" cap="none" normalizeH="0" dirty="0" err="1" smtClean="0">
                <a:ln>
                  <a:noFill/>
                </a:ln>
                <a:solidFill>
                  <a:srgbClr val="FFFF00"/>
                </a:solidFill>
                <a:effectLst/>
                <a:latin typeface="Times New Roman" pitchFamily="18" charset="0"/>
                <a:ea typeface="Calibri" pitchFamily="34" charset="0"/>
                <a:cs typeface="Times New Roman" pitchFamily="18" charset="0"/>
              </a:rPr>
              <a:t>таксикоз</a:t>
            </a:r>
            <a:r>
              <a:rPr kumimoji="0" lang="ru-RU" b="1" i="0" u="none" strike="noStrike" cap="none" normalizeH="0" dirty="0" smtClean="0">
                <a:ln>
                  <a:noFill/>
                </a:ln>
                <a:solidFill>
                  <a:srgbClr val="FFFF00"/>
                </a:solidFill>
                <a:effectLst/>
                <a:latin typeface="Times New Roman" pitchFamily="18" charset="0"/>
                <a:ea typeface="Calibri" pitchFamily="34" charset="0"/>
                <a:cs typeface="Times New Roman" pitchFamily="18" charset="0"/>
              </a:rPr>
              <a:t> во время беременности. При наследственной </a:t>
            </a:r>
            <a:r>
              <a:rPr kumimoji="0" lang="ru-RU" b="1" i="0" u="none" strike="noStrike" cap="none" normalizeH="0" dirty="0" err="1" smtClean="0">
                <a:ln>
                  <a:noFill/>
                </a:ln>
                <a:solidFill>
                  <a:srgbClr val="FFFF00"/>
                </a:solidFill>
                <a:effectLst/>
                <a:latin typeface="Times New Roman" pitchFamily="18" charset="0"/>
                <a:ea typeface="Calibri" pitchFamily="34" charset="0"/>
                <a:cs typeface="Times New Roman" pitchFamily="18" charset="0"/>
              </a:rPr>
              <a:t>порфирией</a:t>
            </a:r>
            <a:r>
              <a:rPr kumimoji="0" lang="ru-RU" b="1" i="0" u="none" strike="noStrike" cap="none" normalizeH="0" dirty="0" smtClean="0">
                <a:ln>
                  <a:noFill/>
                </a:ln>
                <a:solidFill>
                  <a:srgbClr val="FFFF00"/>
                </a:solidFill>
                <a:effectLst/>
                <a:latin typeface="Times New Roman" pitchFamily="18" charset="0"/>
                <a:ea typeface="Calibri" pitchFamily="34" charset="0"/>
                <a:cs typeface="Times New Roman" pitchFamily="18" charset="0"/>
              </a:rPr>
              <a:t> изменение внешности не избежать, но если болезнь приобретенная, есть шанс сохранить человеческий облик, правда для этого пациенту нужно постоянно ходить на переливание крови, также пациентам дают препарат, который делают из донорской крови. Делать такой препарат очень сложно, ведь для его изготовления требуется много крови, поэтому стоит такой препарат дорого.</a:t>
            </a:r>
            <a:endParaRPr kumimoji="0" lang="ru-RU" b="1" i="0" u="none" strike="noStrike" cap="none" normalizeH="0" dirty="0" smtClean="0">
              <a:ln>
                <a:noFill/>
              </a:ln>
              <a:solidFill>
                <a:srgbClr val="FFFF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dirty="0" smtClean="0">
                <a:ln>
                  <a:noFill/>
                </a:ln>
                <a:solidFill>
                  <a:srgbClr val="FFFF00"/>
                </a:solidFill>
                <a:effectLst/>
                <a:latin typeface="Times New Roman" pitchFamily="18" charset="0"/>
                <a:ea typeface="Calibri" pitchFamily="34" charset="0"/>
                <a:cs typeface="Times New Roman" pitchFamily="18" charset="0"/>
              </a:rPr>
              <a:t>Людям, болеющие </a:t>
            </a:r>
            <a:r>
              <a:rPr kumimoji="0" lang="ru-RU" b="1" i="0" u="none" strike="noStrike" cap="none" normalizeH="0" dirty="0" err="1" smtClean="0">
                <a:ln>
                  <a:noFill/>
                </a:ln>
                <a:solidFill>
                  <a:srgbClr val="FFFF00"/>
                </a:solidFill>
                <a:effectLst/>
                <a:latin typeface="Times New Roman" pitchFamily="18" charset="0"/>
                <a:ea typeface="Calibri" pitchFamily="34" charset="0"/>
                <a:cs typeface="Times New Roman" pitchFamily="18" charset="0"/>
              </a:rPr>
              <a:t>порфирией</a:t>
            </a:r>
            <a:r>
              <a:rPr kumimoji="0" lang="ru-RU" b="1" i="0" u="none" strike="noStrike" cap="none" normalizeH="0" dirty="0" smtClean="0">
                <a:ln>
                  <a:noFill/>
                </a:ln>
                <a:solidFill>
                  <a:srgbClr val="FFFF00"/>
                </a:solidFill>
                <a:effectLst/>
                <a:latin typeface="Times New Roman" pitchFamily="18" charset="0"/>
                <a:ea typeface="Calibri" pitchFamily="34" charset="0"/>
                <a:cs typeface="Times New Roman" pitchFamily="18" charset="0"/>
              </a:rPr>
              <a:t>, нельзя острые приправы: перец, чеснок и т.д., долго находиться на солнце.</a:t>
            </a:r>
            <a:endParaRPr kumimoji="0" lang="ru-RU" b="1" i="0" u="none" strike="noStrike" cap="none" normalizeH="0" dirty="0" smtClean="0">
              <a:ln>
                <a:noFill/>
              </a:ln>
              <a:solidFill>
                <a:srgbClr val="FFFF00"/>
              </a:solidFill>
              <a:effectLst/>
              <a:latin typeface="Arial" pitchFamily="34" charset="0"/>
            </a:endParaRPr>
          </a:p>
        </p:txBody>
      </p:sp>
    </p:spTree>
  </p:cSld>
  <p:clrMapOvr>
    <a:masterClrMapping/>
  </p:clrMapOvr>
  <p:transition>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1266" name="Picture 2" descr="Картинка 56 из 2043"/>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5361" name="Picture 1" descr="Картинка 4 из 2182"/>
          <p:cNvPicPr>
            <a:picLocks noChangeAspect="1" noChangeArrowheads="1"/>
          </p:cNvPicPr>
          <p:nvPr/>
        </p:nvPicPr>
        <p:blipFill>
          <a:blip r:embed="rId3"/>
          <a:srcRect/>
          <a:stretch>
            <a:fillRect/>
          </a:stretch>
        </p:blipFill>
        <p:spPr bwMode="auto">
          <a:xfrm>
            <a:off x="142844" y="1357298"/>
            <a:ext cx="6145213" cy="4083050"/>
          </a:xfrm>
          <a:prstGeom prst="rect">
            <a:avLst/>
          </a:prstGeom>
          <a:noFill/>
          <a:ln w="9525">
            <a:noFill/>
            <a:miter lim="800000"/>
            <a:headEnd/>
            <a:tailEnd/>
          </a:ln>
        </p:spPr>
      </p:pic>
      <p:sp>
        <p:nvSpPr>
          <p:cNvPr id="6" name="TextBox 5"/>
          <p:cNvSpPr txBox="1"/>
          <p:nvPr/>
        </p:nvSpPr>
        <p:spPr>
          <a:xfrm>
            <a:off x="2643174" y="5429264"/>
            <a:ext cx="4203651" cy="400110"/>
          </a:xfrm>
          <a:prstGeom prst="rect">
            <a:avLst/>
          </a:prstGeom>
          <a:noFill/>
        </p:spPr>
        <p:txBody>
          <a:bodyPr wrap="none" rtlCol="0">
            <a:spAutoFit/>
          </a:bodyPr>
          <a:lstStyle/>
          <a:p>
            <a:r>
              <a:rPr lang="ru-RU" sz="2000" b="1" dirty="0" smtClean="0">
                <a:solidFill>
                  <a:srgbClr val="FFC000"/>
                </a:solidFill>
              </a:rPr>
              <a:t>Семья </a:t>
            </a:r>
            <a:r>
              <a:rPr lang="ru-RU" sz="2000" b="1" dirty="0" err="1" smtClean="0">
                <a:solidFill>
                  <a:srgbClr val="FFC000"/>
                </a:solidFill>
              </a:rPr>
              <a:t>Калленов</a:t>
            </a:r>
            <a:r>
              <a:rPr lang="ru-RU" sz="2000" b="1" dirty="0" smtClean="0">
                <a:solidFill>
                  <a:srgbClr val="FFC000"/>
                </a:solidFill>
              </a:rPr>
              <a:t> в Великобритании</a:t>
            </a:r>
          </a:p>
        </p:txBody>
      </p:sp>
      <p:sp>
        <p:nvSpPr>
          <p:cNvPr id="7" name="TextBox 6"/>
          <p:cNvSpPr txBox="1"/>
          <p:nvPr/>
        </p:nvSpPr>
        <p:spPr>
          <a:xfrm>
            <a:off x="2786050" y="571480"/>
            <a:ext cx="4373057" cy="523220"/>
          </a:xfrm>
          <a:prstGeom prst="rect">
            <a:avLst/>
          </a:prstGeom>
          <a:noFill/>
        </p:spPr>
        <p:txBody>
          <a:bodyPr wrap="none" rtlCol="0">
            <a:spAutoFit/>
          </a:bodyPr>
          <a:lstStyle/>
          <a:p>
            <a:r>
              <a:rPr lang="ru-RU" sz="2800" dirty="0" smtClean="0">
                <a:solidFill>
                  <a:srgbClr val="FFC000"/>
                </a:solidFill>
              </a:rPr>
              <a:t>Пример болезни </a:t>
            </a:r>
            <a:r>
              <a:rPr lang="ru-RU" sz="2800" dirty="0" err="1" smtClean="0">
                <a:solidFill>
                  <a:srgbClr val="FFC000"/>
                </a:solidFill>
              </a:rPr>
              <a:t>порфирия</a:t>
            </a:r>
            <a:endParaRPr lang="ru-RU" sz="2800" dirty="0">
              <a:solidFill>
                <a:srgbClr val="FFC000"/>
              </a:solidFill>
            </a:endParaRPr>
          </a:p>
        </p:txBody>
      </p:sp>
      <p:pic>
        <p:nvPicPr>
          <p:cNvPr id="15362" name="Picture 2" descr="Картинка 79 из 136"/>
          <p:cNvPicPr>
            <a:picLocks noChangeAspect="1" noChangeArrowheads="1"/>
          </p:cNvPicPr>
          <p:nvPr/>
        </p:nvPicPr>
        <p:blipFill>
          <a:blip r:embed="rId4"/>
          <a:srcRect/>
          <a:stretch>
            <a:fillRect/>
          </a:stretch>
        </p:blipFill>
        <p:spPr bwMode="auto">
          <a:xfrm>
            <a:off x="6572264" y="1928802"/>
            <a:ext cx="2286000" cy="2881313"/>
          </a:xfrm>
          <a:prstGeom prst="rect">
            <a:avLst/>
          </a:prstGeom>
          <a:noFill/>
          <a:ln w="9525">
            <a:noFill/>
            <a:miter lim="800000"/>
            <a:headEnd/>
            <a:tailEnd/>
          </a:ln>
        </p:spPr>
      </p:pic>
    </p:spTree>
  </p:cSld>
  <p:clrMapOvr>
    <a:masterClrMapping/>
  </p:clrMapOvr>
  <p:transition>
    <p:cover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Картинка 56 из 2043"/>
          <p:cNvPicPr>
            <a:picLocks noGrp="1" noChangeAspect="1" noChangeArrowheads="1"/>
          </p:cNvPicPr>
          <p:nvPr>
            <p:ph idx="1"/>
          </p:nvPr>
        </p:nvPicPr>
        <p:blipFill>
          <a:blip r:embed="rId2"/>
          <a:srcRect/>
          <a:stretch>
            <a:fillRect/>
          </a:stretch>
        </p:blipFill>
        <p:spPr bwMode="auto">
          <a:xfrm>
            <a:off x="1" y="0"/>
            <a:ext cx="9151436" cy="6858000"/>
          </a:xfrm>
          <a:prstGeom prst="rect">
            <a:avLst/>
          </a:prstGeom>
          <a:noFill/>
        </p:spPr>
      </p:pic>
      <p:sp>
        <p:nvSpPr>
          <p:cNvPr id="5" name="TextBox 4"/>
          <p:cNvSpPr txBox="1"/>
          <p:nvPr/>
        </p:nvSpPr>
        <p:spPr>
          <a:xfrm>
            <a:off x="3786182" y="1142984"/>
            <a:ext cx="1471493" cy="646331"/>
          </a:xfrm>
          <a:prstGeom prst="rect">
            <a:avLst/>
          </a:prstGeom>
          <a:noFill/>
        </p:spPr>
        <p:txBody>
          <a:bodyPr wrap="none" rtlCol="0">
            <a:spAutoFit/>
          </a:bodyPr>
          <a:lstStyle/>
          <a:p>
            <a:r>
              <a:rPr lang="ru-RU" sz="3600" dirty="0" smtClean="0">
                <a:solidFill>
                  <a:srgbClr val="FFFF00"/>
                </a:solidFill>
                <a:latin typeface="Times New Roman" pitchFamily="18" charset="0"/>
                <a:cs typeface="Times New Roman" pitchFamily="18" charset="0"/>
              </a:rPr>
              <a:t>Вывод</a:t>
            </a:r>
            <a:endParaRPr lang="ru-RU" sz="3600" dirty="0">
              <a:solidFill>
                <a:srgbClr val="FFFF00"/>
              </a:solidFill>
              <a:latin typeface="Times New Roman" pitchFamily="18" charset="0"/>
              <a:cs typeface="Times New Roman" pitchFamily="18" charset="0"/>
            </a:endParaRPr>
          </a:p>
        </p:txBody>
      </p:sp>
      <p:sp>
        <p:nvSpPr>
          <p:cNvPr id="6" name="TextBox 5"/>
          <p:cNvSpPr txBox="1"/>
          <p:nvPr/>
        </p:nvSpPr>
        <p:spPr>
          <a:xfrm>
            <a:off x="2000232" y="2500306"/>
            <a:ext cx="5572164" cy="2092881"/>
          </a:xfrm>
          <a:prstGeom prst="rect">
            <a:avLst/>
          </a:prstGeom>
          <a:noFill/>
        </p:spPr>
        <p:txBody>
          <a:bodyPr wrap="square" rtlCol="0">
            <a:spAutoFit/>
          </a:bodyPr>
          <a:lstStyle/>
          <a:p>
            <a:r>
              <a:rPr lang="ru-RU" sz="2800" dirty="0">
                <a:solidFill>
                  <a:srgbClr val="FFC000"/>
                </a:solidFill>
                <a:latin typeface="Times New Roman" pitchFamily="18" charset="0"/>
                <a:cs typeface="Times New Roman" pitchFamily="18" charset="0"/>
              </a:rPr>
              <a:t>В средние века люди верили в различные существа, но сейчас мы можем дать вполне рациональное объяснение всякой нечисти. </a:t>
            </a:r>
          </a:p>
          <a:p>
            <a:endParaRPr lang="ru-RU" dirty="0"/>
          </a:p>
        </p:txBody>
      </p:sp>
    </p:spTree>
  </p:cSld>
  <p:clrMapOvr>
    <a:masterClrMapping/>
  </p:clrMapOvr>
  <p:transition>
    <p:cover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Картинка 56 из 2043"/>
          <p:cNvPicPr>
            <a:picLocks noGrp="1" noChangeAspect="1" noChangeArrowheads="1"/>
          </p:cNvPicPr>
          <p:nvPr>
            <p:ph idx="1"/>
          </p:nvPr>
        </p:nvPicPr>
        <p:blipFill>
          <a:blip r:embed="rId2"/>
          <a:srcRect/>
          <a:stretch>
            <a:fillRect/>
          </a:stretch>
        </p:blipFill>
        <p:spPr bwMode="auto">
          <a:xfrm>
            <a:off x="1" y="0"/>
            <a:ext cx="9151436" cy="6858000"/>
          </a:xfrm>
          <a:prstGeom prst="rect">
            <a:avLst/>
          </a:prstGeom>
          <a:noFill/>
        </p:spPr>
      </p:pic>
      <p:sp>
        <p:nvSpPr>
          <p:cNvPr id="6" name="TextBox 5"/>
          <p:cNvSpPr txBox="1"/>
          <p:nvPr/>
        </p:nvSpPr>
        <p:spPr>
          <a:xfrm>
            <a:off x="2500298" y="1214422"/>
            <a:ext cx="4039504" cy="646331"/>
          </a:xfrm>
          <a:prstGeom prst="rect">
            <a:avLst/>
          </a:prstGeom>
          <a:noFill/>
        </p:spPr>
        <p:txBody>
          <a:bodyPr wrap="none" rtlCol="0">
            <a:spAutoFit/>
          </a:bodyPr>
          <a:lstStyle/>
          <a:p>
            <a:r>
              <a:rPr lang="ru-RU" sz="3600" dirty="0" smtClean="0">
                <a:solidFill>
                  <a:srgbClr val="FFC000"/>
                </a:solidFill>
                <a:latin typeface="Times New Roman" pitchFamily="18" charset="0"/>
                <a:cs typeface="Times New Roman" pitchFamily="18" charset="0"/>
              </a:rPr>
              <a:t>Список литературы</a:t>
            </a:r>
            <a:endParaRPr lang="ru-RU" sz="3600" dirty="0">
              <a:solidFill>
                <a:srgbClr val="FFC000"/>
              </a:solidFill>
              <a:latin typeface="Times New Roman" pitchFamily="18" charset="0"/>
              <a:cs typeface="Times New Roman" pitchFamily="18" charset="0"/>
            </a:endParaRPr>
          </a:p>
        </p:txBody>
      </p:sp>
      <p:sp>
        <p:nvSpPr>
          <p:cNvPr id="7" name="TextBox 6"/>
          <p:cNvSpPr txBox="1"/>
          <p:nvPr/>
        </p:nvSpPr>
        <p:spPr>
          <a:xfrm>
            <a:off x="2714612" y="2857496"/>
            <a:ext cx="4643470" cy="1200329"/>
          </a:xfrm>
          <a:prstGeom prst="rect">
            <a:avLst/>
          </a:prstGeom>
          <a:noFill/>
        </p:spPr>
        <p:txBody>
          <a:bodyPr wrap="square" rtlCol="0">
            <a:spAutoFit/>
          </a:bodyPr>
          <a:lstStyle/>
          <a:p>
            <a:r>
              <a:rPr lang="ru-RU" sz="2400" b="1" dirty="0" smtClean="0">
                <a:solidFill>
                  <a:srgbClr val="00B0F0"/>
                </a:solidFill>
                <a:latin typeface="Times New Roman" pitchFamily="18" charset="0"/>
                <a:cs typeface="Times New Roman" pitchFamily="18" charset="0"/>
              </a:rPr>
              <a:t>Информация бралась из документального фильма</a:t>
            </a:r>
          </a:p>
          <a:p>
            <a:r>
              <a:rPr lang="ru-RU" sz="2400" b="1" dirty="0" smtClean="0">
                <a:solidFill>
                  <a:srgbClr val="00B0F0"/>
                </a:solidFill>
                <a:latin typeface="Times New Roman" pitchFamily="18" charset="0"/>
                <a:cs typeface="Times New Roman" pitchFamily="18" charset="0"/>
              </a:rPr>
              <a:t>«По ту сторону света»</a:t>
            </a:r>
            <a:endParaRPr lang="ru-RU" sz="2400" b="1" dirty="0">
              <a:solidFill>
                <a:srgbClr val="00B0F0"/>
              </a:solidFill>
              <a:latin typeface="Times New Roman" pitchFamily="18" charset="0"/>
              <a:cs typeface="Times New Roman" pitchFamily="18" charset="0"/>
            </a:endParaRPr>
          </a:p>
        </p:txBody>
      </p:sp>
    </p:spTree>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TotalTime>
  <Words>760</Words>
  <Application>Microsoft Office PowerPoint</Application>
  <PresentationFormat>Экран (4:3)</PresentationFormat>
  <Paragraphs>35</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29</cp:revision>
  <dcterms:created xsi:type="dcterms:W3CDTF">2012-08-29T13:58:57Z</dcterms:created>
  <dcterms:modified xsi:type="dcterms:W3CDTF">2012-08-29T16:14:10Z</dcterms:modified>
</cp:coreProperties>
</file>