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66" r:id="rId5"/>
    <p:sldId id="268" r:id="rId6"/>
    <p:sldId id="269" r:id="rId7"/>
    <p:sldId id="270" r:id="rId8"/>
    <p:sldId id="274" r:id="rId9"/>
    <p:sldId id="273" r:id="rId10"/>
    <p:sldId id="267" r:id="rId11"/>
    <p:sldId id="275" r:id="rId12"/>
    <p:sldId id="279" r:id="rId13"/>
    <p:sldId id="281" r:id="rId14"/>
    <p:sldId id="277" r:id="rId15"/>
    <p:sldId id="278" r:id="rId16"/>
    <p:sldId id="271" r:id="rId17"/>
    <p:sldId id="280" r:id="rId18"/>
    <p:sldId id="282" r:id="rId19"/>
    <p:sldId id="283" r:id="rId20"/>
    <p:sldId id="284" r:id="rId21"/>
    <p:sldId id="286" r:id="rId22"/>
    <p:sldId id="285" r:id="rId23"/>
    <p:sldId id="287" r:id="rId24"/>
    <p:sldId id="26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alpha val="67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hyperlink" Target="&#1057;&#1074;&#1077;&#1090;&#1086;&#1092;&#1086;&#1088;.mp4" TargetMode="External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&#1055;&#1083;&#1103;&#1096;&#1091;&#1097;&#1080;&#1077;%20&#1095;&#1077;&#1083;&#1086;&#1074;&#1077;&#1095;&#1082;&#1080;.mp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868" y="1071546"/>
            <a:ext cx="5214974" cy="4524315"/>
          </a:xfrm>
          <a:prstGeom prst="rect">
            <a:avLst/>
          </a:prstGeom>
          <a:ln w="38100" cmpd="thinThick">
            <a:noFill/>
            <a:bevel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КТД 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правилам дорожного движения </a:t>
            </a:r>
          </a:p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800" b="1" i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1-4 класс</a:t>
            </a:r>
          </a:p>
          <a:p>
            <a:endParaRPr lang="ru-RU" sz="32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«КРАСНЫЙ,</a:t>
            </a:r>
          </a:p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3200" b="1" spc="50" dirty="0" smtClean="0">
                <a:ln w="11430"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ЖЁЛТЫЙ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32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ЗЕЛЁНЫЙ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svob-school-one.ucoz.ru/Gif/pdd.jpg"/>
          <p:cNvPicPr>
            <a:picLocks noChangeAspect="1" noChangeArrowheads="1"/>
          </p:cNvPicPr>
          <p:nvPr/>
        </p:nvPicPr>
        <p:blipFill>
          <a:blip r:embed="rId2"/>
          <a:srcRect l="4166" t="3704" r="4167" b="5555"/>
          <a:stretch>
            <a:fillRect/>
          </a:stretch>
        </p:blipFill>
        <p:spPr bwMode="auto">
          <a:xfrm>
            <a:off x="428596" y="1285860"/>
            <a:ext cx="3143272" cy="400052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786182" y="5715016"/>
            <a:ext cx="40005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Учитель МБОУ   Порт – </a:t>
            </a:r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атоновской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СОШ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Азовского района 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остовской обл.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Кисловская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В.Г.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 descr=" &amp;Fcy;&amp;ocy;&amp;tcy;&amp;ocy; 49. &amp;Ncy;&amp;iecy;&amp;lcy;&amp;softcy;&amp;zcy;&amp;yacy; &amp;icy;&amp;gcy;&amp;rcy;&amp;acy;&amp;tcy;&amp;softcy; &amp;ncy;&amp;acy; &amp;mcy;&amp;ocy;&amp;scy;&amp;tcy;&amp;ocy;&amp;vcy;&amp;ocy;&amp;jcy;!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-149330"/>
            <a:ext cx="5610230" cy="7007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404813"/>
            <a:ext cx="4495800" cy="564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85719" y="642918"/>
            <a:ext cx="3786215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«Соблюдайте правила дорожного движения»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429000"/>
            <a:ext cx="2700337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0"/>
            <a:ext cx="8229600" cy="1011222"/>
          </a:xfrm>
          <a:noFill/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kern="1200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Правило 4</a:t>
            </a:r>
            <a:br>
              <a:rPr lang="ru-RU" sz="2800" b="1" kern="1200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800" b="1" kern="1200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«Переход проезжей части»</a:t>
            </a:r>
          </a:p>
        </p:txBody>
      </p:sp>
      <p:pic>
        <p:nvPicPr>
          <p:cNvPr id="7" name="Рисунок 6" descr="1215_4.jpg"/>
          <p:cNvPicPr>
            <a:picLocks noChangeAspect="1"/>
          </p:cNvPicPr>
          <p:nvPr/>
        </p:nvPicPr>
        <p:blipFill>
          <a:blip r:embed="rId2"/>
          <a:srcRect l="2083" t="14285" r="51042" b="50000"/>
          <a:stretch>
            <a:fillRect/>
          </a:stretch>
        </p:blipFill>
        <p:spPr bwMode="auto">
          <a:xfrm>
            <a:off x="571500" y="1000125"/>
            <a:ext cx="321468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1215_4.jpg"/>
          <p:cNvPicPr>
            <a:picLocks noChangeAspect="1"/>
          </p:cNvPicPr>
          <p:nvPr/>
        </p:nvPicPr>
        <p:blipFill>
          <a:blip r:embed="rId2"/>
          <a:srcRect l="1488" t="49509" r="50186" b="14726"/>
          <a:stretch>
            <a:fillRect/>
          </a:stretch>
        </p:blipFill>
        <p:spPr bwMode="auto">
          <a:xfrm>
            <a:off x="428625" y="3714750"/>
            <a:ext cx="300037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1215_4.jpg"/>
          <p:cNvPicPr>
            <a:picLocks noChangeAspect="1"/>
          </p:cNvPicPr>
          <p:nvPr/>
        </p:nvPicPr>
        <p:blipFill>
          <a:blip r:embed="rId2"/>
          <a:srcRect l="51335" t="14035" b="50877"/>
          <a:stretch>
            <a:fillRect/>
          </a:stretch>
        </p:blipFill>
        <p:spPr bwMode="auto">
          <a:xfrm>
            <a:off x="5072063" y="857250"/>
            <a:ext cx="335756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1215_4.jpg"/>
          <p:cNvPicPr>
            <a:picLocks noChangeAspect="1"/>
          </p:cNvPicPr>
          <p:nvPr/>
        </p:nvPicPr>
        <p:blipFill>
          <a:blip r:embed="rId2"/>
          <a:srcRect l="51253" t="49464" b="13782"/>
          <a:stretch>
            <a:fillRect/>
          </a:stretch>
        </p:blipFill>
        <p:spPr bwMode="auto">
          <a:xfrm>
            <a:off x="4857750" y="3857625"/>
            <a:ext cx="37147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28596" y="3286124"/>
            <a:ext cx="3643338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>
                  <a:solidFill>
                    <a:srgbClr val="CC00FF"/>
                  </a:solidFill>
                </a:ln>
                <a:solidFill>
                  <a:srgbClr val="FF66FF"/>
                </a:solidFill>
                <a:latin typeface="+mn-lt"/>
              </a:rPr>
              <a:t> </a:t>
            </a:r>
            <a:r>
              <a:rPr lang="ru-RU" sz="2400" b="1" dirty="0">
                <a:ln>
                  <a:solidFill>
                    <a:srgbClr val="CC00FF"/>
                  </a:solidFill>
                </a:ln>
                <a:solidFill>
                  <a:srgbClr val="FF66FF"/>
                </a:solidFill>
                <a:latin typeface="Times New Roman" pitchFamily="18" charset="0"/>
                <a:cs typeface="Times New Roman" pitchFamily="18" charset="0"/>
              </a:rPr>
              <a:t>Всегда смотри налево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8596" y="6215082"/>
            <a:ext cx="3643338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CC00FF"/>
                  </a:solidFill>
                </a:ln>
                <a:solidFill>
                  <a:srgbClr val="FF66FF"/>
                </a:solidFill>
                <a:latin typeface="Times New Roman" pitchFamily="18" charset="0"/>
                <a:cs typeface="Times New Roman" pitchFamily="18" charset="0"/>
              </a:rPr>
              <a:t>Затем смотри направо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57686" y="3000372"/>
            <a:ext cx="478631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CC00FF"/>
                  </a:solidFill>
                </a:ln>
                <a:solidFill>
                  <a:srgbClr val="FF66FF"/>
                </a:solidFill>
                <a:latin typeface="Times New Roman" pitchFamily="18" charset="0"/>
                <a:cs typeface="Times New Roman" pitchFamily="18" charset="0"/>
              </a:rPr>
              <a:t>Чтоб спокойно перейти, еще налево посмотри и прислушайся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57752" y="6143644"/>
            <a:ext cx="3857652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>
                  <a:solidFill>
                    <a:srgbClr val="CC00FF"/>
                  </a:solidFill>
                </a:ln>
                <a:solidFill>
                  <a:srgbClr val="FF66FF"/>
                </a:solidFill>
                <a:latin typeface="+mn-lt"/>
              </a:rPr>
              <a:t> </a:t>
            </a:r>
            <a:r>
              <a:rPr lang="ru-RU" sz="2400" b="1" dirty="0">
                <a:ln>
                  <a:solidFill>
                    <a:srgbClr val="CC00FF"/>
                  </a:solidFill>
                </a:ln>
                <a:solidFill>
                  <a:srgbClr val="FF66FF"/>
                </a:solidFill>
                <a:latin typeface="+mn-lt"/>
              </a:rPr>
              <a:t>А сейчас вперед иди</a:t>
            </a:r>
          </a:p>
        </p:txBody>
      </p:sp>
      <p:pic>
        <p:nvPicPr>
          <p:cNvPr id="34827" name="Рисунок 14" descr="4724b299125d23ce8ebc609554f3edeb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115888"/>
            <a:ext cx="66198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71500" y="3071813"/>
            <a:ext cx="785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1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71500" y="6000750"/>
            <a:ext cx="857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2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786313" y="2857500"/>
            <a:ext cx="714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3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786313" y="6000750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8229600" cy="785818"/>
          </a:xfrm>
          <a:noFill/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kern="1200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3200" b="1" kern="1200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000" b="1" kern="1200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Дорога только для машин</a:t>
            </a:r>
          </a:p>
        </p:txBody>
      </p:sp>
      <p:pic>
        <p:nvPicPr>
          <p:cNvPr id="4" name="Рисунок 3" descr="doroga-mnogo-mashi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736"/>
            <a:ext cx="7830572" cy="508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Рисунок 6" descr="4724b299125d23ce8ebc609554f3edeb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7166"/>
            <a:ext cx="661987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900igr.net/datas/chelovek/PDD-1.files/0018-018-Avtobus-i-trollejbus-obkhodjat-tolko-szad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01122" cy="63758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medvejata.ru/greenlight/pic/lines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7456" y="764704"/>
            <a:ext cx="4896544" cy="454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59632" y="0"/>
            <a:ext cx="67169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  <a:ea typeface="+mj-ea"/>
                <a:cs typeface="+mj-cs"/>
              </a:rPr>
              <a:t>Как же правильно перейти дорогу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79512" y="1675493"/>
            <a:ext cx="184731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714488"/>
            <a:ext cx="522007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  <a:ea typeface="+mj-ea"/>
                <a:cs typeface="+mj-cs"/>
              </a:rPr>
              <a:t>На помощь нам придёт       зебра, это наземный пешеходный переход,  либо светофор, либо знак «Пешеходный переход».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  <a:ea typeface="+mj-ea"/>
                <a:cs typeface="+mj-cs"/>
              </a:rPr>
              <a:t/>
            </a:r>
            <a:b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  <a:ea typeface="+mj-ea"/>
                <a:cs typeface="+mj-cs"/>
              </a:rPr>
            </a:b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  <a:ea typeface="+mj-ea"/>
                <a:cs typeface="+mj-cs"/>
              </a:rPr>
              <a:t/>
            </a:r>
            <a:b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  <a:ea typeface="+mj-ea"/>
                <a:cs typeface="+mj-cs"/>
              </a:rPr>
            </a:b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7" name="Picture 2" descr="C:\Users\Елена\Pictures\08122f069db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444208" y="4221088"/>
            <a:ext cx="2880320" cy="2923009"/>
          </a:xfrm>
          <a:prstGeom prst="rect">
            <a:avLst/>
          </a:prstGeom>
          <a:noFill/>
        </p:spPr>
      </p:pic>
      <p:pic>
        <p:nvPicPr>
          <p:cNvPr id="8" name="Picture 4" descr="C:\Users\Елена\Desktop\рисунки\ПДД\imagesCAAJVVP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4429132"/>
            <a:ext cx="1728788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://www.73.mchs.gov.ru/upload/iblock/ae8/bas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453564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0"/>
            <a:ext cx="5286412" cy="697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 descr="5738037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357166"/>
            <a:ext cx="1714512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http://pinsktorg.ru/naviny/5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642918"/>
            <a:ext cx="8567593" cy="5714758"/>
          </a:xfrm>
          <a:prstGeom prst="rect">
            <a:avLst/>
          </a:prstGeom>
          <a:noFill/>
        </p:spPr>
      </p:pic>
      <p:pic>
        <p:nvPicPr>
          <p:cNvPr id="4" name="Рисунок 6" descr="4724b299125d23ce8ebc609554f3edeb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0"/>
            <a:ext cx="66198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www.sport-time.lv/res/54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214422"/>
            <a:ext cx="6191290" cy="4643470"/>
          </a:xfrm>
          <a:prstGeom prst="rect">
            <a:avLst/>
          </a:prstGeom>
          <a:noFill/>
        </p:spPr>
      </p:pic>
      <p:pic>
        <p:nvPicPr>
          <p:cNvPr id="3" name="Рисунок 6" descr="4724b299125d23ce8ebc609554f3edeb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66198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555\Desktop\99px_ru_photo_44878_Dvijenie_mashin_v_gorod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36712" y="476672"/>
            <a:ext cx="10687770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www.zavedi.ru/pics/uploads/news/2006-05-12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642918"/>
            <a:ext cx="3873143" cy="5831313"/>
          </a:xfrm>
          <a:prstGeom prst="rect">
            <a:avLst/>
          </a:prstGeom>
          <a:noFill/>
        </p:spPr>
      </p:pic>
      <p:pic>
        <p:nvPicPr>
          <p:cNvPr id="3" name="Рисунок 6" descr="4724b299125d23ce8ebc609554f3edeb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57166"/>
            <a:ext cx="66198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654032"/>
          </a:xfrm>
          <a:noFill/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kern="1200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3200" b="1" kern="1200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000" b="1" kern="1200" dirty="0" smtClean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Иди </a:t>
            </a:r>
            <a:r>
              <a:rPr lang="ru-RU" sz="4000" b="1" kern="1200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только по </a:t>
            </a:r>
            <a:r>
              <a:rPr lang="ru-RU" sz="4000" b="1" kern="1200" dirty="0" smtClean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тротуару</a:t>
            </a:r>
            <a:endParaRPr lang="ru-RU" sz="4000" b="1" kern="1200" dirty="0">
              <a:ln>
                <a:solidFill>
                  <a:srgbClr val="C00000"/>
                </a:solidFill>
              </a:ln>
              <a:solidFill>
                <a:srgbClr val="CC33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572000" y="3000372"/>
            <a:ext cx="414340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dirty="0">
                <a:ln>
                  <a:solidFill>
                    <a:srgbClr val="0226BE"/>
                  </a:solidFill>
                </a:ln>
                <a:solidFill>
                  <a:srgbClr val="6666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Тротуар для пешеходов,</a:t>
            </a:r>
            <a:endParaRPr lang="ru-RU" sz="2400" b="1" dirty="0">
              <a:ln>
                <a:solidFill>
                  <a:srgbClr val="0226BE"/>
                </a:solidFill>
              </a:ln>
              <a:solidFill>
                <a:srgbClr val="6666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b="1" dirty="0">
                <a:ln>
                  <a:solidFill>
                    <a:srgbClr val="0226BE"/>
                  </a:solidFill>
                </a:ln>
                <a:solidFill>
                  <a:srgbClr val="6666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Здесь машинам нету хода! </a:t>
            </a:r>
            <a:endParaRPr lang="ru-RU" sz="2400" b="1" dirty="0">
              <a:ln>
                <a:solidFill>
                  <a:srgbClr val="0226BE"/>
                </a:solidFill>
              </a:ln>
              <a:solidFill>
                <a:srgbClr val="6666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b="1" dirty="0">
                <a:ln>
                  <a:solidFill>
                    <a:srgbClr val="0226BE"/>
                  </a:solidFill>
                </a:ln>
                <a:solidFill>
                  <a:srgbClr val="6666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Чуть повыше чем дорога,</a:t>
            </a:r>
            <a:endParaRPr lang="ru-RU" sz="2400" b="1" dirty="0">
              <a:ln>
                <a:solidFill>
                  <a:srgbClr val="0226BE"/>
                </a:solidFill>
              </a:ln>
              <a:solidFill>
                <a:srgbClr val="6666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b="1" dirty="0">
                <a:ln>
                  <a:solidFill>
                    <a:srgbClr val="0226BE"/>
                  </a:solidFill>
                </a:ln>
                <a:solidFill>
                  <a:srgbClr val="6666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Пешеходные пути, </a:t>
            </a:r>
            <a:endParaRPr lang="ru-RU" sz="2400" b="1" dirty="0">
              <a:ln>
                <a:solidFill>
                  <a:srgbClr val="0226BE"/>
                </a:solidFill>
              </a:ln>
              <a:solidFill>
                <a:srgbClr val="6666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b="1" dirty="0">
                <a:ln>
                  <a:solidFill>
                    <a:srgbClr val="0226BE"/>
                  </a:solidFill>
                </a:ln>
                <a:solidFill>
                  <a:srgbClr val="6666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все по тротуару </a:t>
            </a:r>
            <a:endParaRPr lang="ru-RU" sz="2400" b="1" dirty="0">
              <a:ln>
                <a:solidFill>
                  <a:srgbClr val="0226BE"/>
                </a:solidFill>
              </a:ln>
              <a:solidFill>
                <a:srgbClr val="6666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b="1" dirty="0">
                <a:ln>
                  <a:solidFill>
                    <a:srgbClr val="0226BE"/>
                  </a:solidFill>
                </a:ln>
                <a:solidFill>
                  <a:srgbClr val="6666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 забот могли идти!	 </a:t>
            </a:r>
            <a:endParaRPr lang="ru-RU" sz="2400" b="1" dirty="0">
              <a:ln>
                <a:solidFill>
                  <a:srgbClr val="0226BE"/>
                </a:solidFill>
              </a:ln>
              <a:solidFill>
                <a:srgbClr val="66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669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0"/>
            <a:ext cx="4143375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Рисунок 6" descr="4724b299125d23ce8ebc609554f3edeb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115888"/>
            <a:ext cx="66198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 descr="http://cs9780.userapi.com/u40294087/-5/x_85811a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8725487" cy="58562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yaplakal.com/uploads/post-3-130530480858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4290"/>
            <a:ext cx="7258497" cy="64084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WordArt 5"/>
          <p:cNvSpPr>
            <a:spLocks noChangeArrowheads="1" noChangeShapeType="1" noTextEdit="1"/>
          </p:cNvSpPr>
          <p:nvPr/>
        </p:nvSpPr>
        <p:spPr bwMode="auto">
          <a:xfrm>
            <a:off x="857224" y="1071546"/>
            <a:ext cx="7454930" cy="4662504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/>
            <a:r>
              <a:rPr lang="ru-RU" sz="2800" kern="10" dirty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Знать должны вы хорошо</a:t>
            </a:r>
          </a:p>
          <a:p>
            <a:pPr algn="ctr"/>
            <a:r>
              <a:rPr lang="ru-RU" sz="2800" kern="10" dirty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Правила движения,</a:t>
            </a:r>
          </a:p>
          <a:p>
            <a:pPr algn="ctr"/>
            <a:r>
              <a:rPr lang="ru-RU" sz="2800" kern="10" dirty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И всегда их применять -</a:t>
            </a:r>
          </a:p>
          <a:p>
            <a:pPr algn="ctr"/>
            <a:r>
              <a:rPr lang="ru-RU" sz="2800" kern="10" dirty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Все без исключенья! </a:t>
            </a:r>
          </a:p>
        </p:txBody>
      </p:sp>
      <p:pic>
        <p:nvPicPr>
          <p:cNvPr id="21509" name="Picture 5" descr="учен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2" y="4437063"/>
            <a:ext cx="3063903" cy="2067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ctt-tuning.ru/uploads/news/d9bb1279197f13af53d74d47a0266f5d.jpg"/>
          <p:cNvPicPr>
            <a:picLocks noChangeAspect="1" noChangeArrowheads="1"/>
          </p:cNvPicPr>
          <p:nvPr/>
        </p:nvPicPr>
        <p:blipFill>
          <a:blip r:embed="rId2"/>
          <a:srcRect r="1315" b="7407"/>
          <a:stretch>
            <a:fillRect/>
          </a:stretch>
        </p:blipFill>
        <p:spPr bwMode="auto">
          <a:xfrm>
            <a:off x="297626" y="714356"/>
            <a:ext cx="3274242" cy="5357850"/>
          </a:xfrm>
          <a:prstGeom prst="rect">
            <a:avLst/>
          </a:prstGeom>
          <a:noFill/>
        </p:spPr>
      </p:pic>
      <p:pic>
        <p:nvPicPr>
          <p:cNvPr id="6148" name="Picture 4" descr="http://www.golostos.ru/pic/contactcenter/article_2010/1403/123/457/000/9999/098/STOPLGHT.jpg"/>
          <p:cNvPicPr>
            <a:picLocks noChangeAspect="1" noChangeArrowheads="1"/>
          </p:cNvPicPr>
          <p:nvPr/>
        </p:nvPicPr>
        <p:blipFill>
          <a:blip r:embed="rId3"/>
          <a:srcRect l="35186" r="33333"/>
          <a:stretch>
            <a:fillRect/>
          </a:stretch>
        </p:blipFill>
        <p:spPr bwMode="auto">
          <a:xfrm>
            <a:off x="3643306" y="428604"/>
            <a:ext cx="1785950" cy="5786478"/>
          </a:xfrm>
          <a:prstGeom prst="rect">
            <a:avLst/>
          </a:prstGeom>
          <a:noFill/>
        </p:spPr>
      </p:pic>
      <p:pic>
        <p:nvPicPr>
          <p:cNvPr id="6150" name="Picture 6" descr="http://www.afp.com.ua/static_html_images/b906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928670"/>
            <a:ext cx="3270979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4929188" y="428604"/>
            <a:ext cx="421481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6600CC"/>
                </a:solidFill>
                <a:latin typeface="Sylfaen" pitchFamily="18" charset="0"/>
              </a:rPr>
              <a:t>Самый строгий – </a:t>
            </a:r>
            <a:r>
              <a:rPr lang="ru-RU" sz="2800" b="1" dirty="0">
                <a:solidFill>
                  <a:srgbClr val="FF0000"/>
                </a:solidFill>
                <a:latin typeface="Sylfaen" pitchFamily="18" charset="0"/>
              </a:rPr>
              <a:t>красный</a:t>
            </a:r>
            <a:r>
              <a:rPr lang="ru-RU" sz="2800" b="1" dirty="0">
                <a:solidFill>
                  <a:srgbClr val="6600CC"/>
                </a:solidFill>
                <a:latin typeface="Sylfaen" pitchFamily="18" charset="0"/>
              </a:rPr>
              <a:t>   свет.</a:t>
            </a:r>
          </a:p>
          <a:p>
            <a:r>
              <a:rPr lang="ru-RU" sz="2800" b="1" dirty="0">
                <a:solidFill>
                  <a:srgbClr val="6600CC"/>
                </a:solidFill>
                <a:latin typeface="Sylfaen" pitchFamily="18" charset="0"/>
              </a:rPr>
              <a:t> Если он горит,</a:t>
            </a:r>
          </a:p>
          <a:p>
            <a:r>
              <a:rPr lang="ru-RU" sz="2800" b="1" dirty="0">
                <a:solidFill>
                  <a:srgbClr val="FF0000"/>
                </a:solidFill>
                <a:latin typeface="Sylfaen" pitchFamily="18" charset="0"/>
              </a:rPr>
              <a:t>               Стоп!</a:t>
            </a:r>
          </a:p>
          <a:p>
            <a:r>
              <a:rPr lang="ru-RU" sz="2800" b="1" dirty="0">
                <a:solidFill>
                  <a:srgbClr val="6600CC"/>
                </a:solidFill>
                <a:latin typeface="Sylfaen" pitchFamily="18" charset="0"/>
              </a:rPr>
              <a:t>Дороги дальше нет, </a:t>
            </a:r>
          </a:p>
          <a:p>
            <a:r>
              <a:rPr lang="ru-RU" sz="2800" b="1" dirty="0">
                <a:solidFill>
                  <a:srgbClr val="6600CC"/>
                </a:solidFill>
                <a:latin typeface="Sylfaen" pitchFamily="18" charset="0"/>
              </a:rPr>
              <a:t> Путь для всех  закрыт.</a:t>
            </a:r>
            <a:endParaRPr lang="ru-RU" b="1" dirty="0">
              <a:solidFill>
                <a:srgbClr val="6600CC"/>
              </a:solidFill>
            </a:endParaRPr>
          </a:p>
        </p:txBody>
      </p:sp>
      <p:pic>
        <p:nvPicPr>
          <p:cNvPr id="6147" name="Picture 6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42875"/>
            <a:ext cx="4587875" cy="568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5738037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3571876"/>
            <a:ext cx="1428760" cy="24288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5" descr="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4457700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5738037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15140" y="285728"/>
            <a:ext cx="1428760" cy="242889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57158" y="2857496"/>
            <a:ext cx="1883849" cy="923330"/>
          </a:xfrm>
          <a:prstGeom prst="rect">
            <a:avLst/>
          </a:prstGeom>
          <a:solidFill>
            <a:srgbClr val="00B0F0"/>
          </a:solidFill>
          <a:ln>
            <a:solidFill>
              <a:srgbClr val="FFFF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ЖДИ</a:t>
            </a:r>
            <a:endParaRPr lang="ru-RU" sz="54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5072066" y="2857496"/>
            <a:ext cx="392909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6600CC"/>
                </a:solidFill>
                <a:latin typeface="Sylfaen" pitchFamily="18" charset="0"/>
              </a:rPr>
              <a:t>Чтоб спокойно перешёл ты.</a:t>
            </a:r>
          </a:p>
          <a:p>
            <a:r>
              <a:rPr lang="ru-RU" sz="2800" b="1" dirty="0">
                <a:solidFill>
                  <a:srgbClr val="6600CC"/>
                </a:solidFill>
                <a:latin typeface="Sylfaen" pitchFamily="18" charset="0"/>
              </a:rPr>
              <a:t>Слушай наш совет:</a:t>
            </a:r>
          </a:p>
          <a:p>
            <a:pPr>
              <a:buFontTx/>
              <a:buChar char="-"/>
            </a:pPr>
            <a:r>
              <a:rPr lang="ru-RU" sz="2800" b="1" dirty="0">
                <a:solidFill>
                  <a:srgbClr val="6600CC"/>
                </a:solidFill>
                <a:latin typeface="Sylfaen" pitchFamily="18" charset="0"/>
              </a:rPr>
              <a:t> </a:t>
            </a:r>
            <a:r>
              <a:rPr lang="ru-RU" sz="2800" b="1" dirty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Жди!</a:t>
            </a:r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dirty="0">
                <a:solidFill>
                  <a:srgbClr val="6600CC"/>
                </a:solidFill>
                <a:latin typeface="Sylfaen" pitchFamily="18" charset="0"/>
              </a:rPr>
              <a:t>Увидишь скоро  </a:t>
            </a:r>
            <a:r>
              <a:rPr lang="ru-RU" sz="2800" b="1" dirty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жёлтый</a:t>
            </a:r>
          </a:p>
          <a:p>
            <a:r>
              <a:rPr lang="ru-RU" sz="2800" b="1" dirty="0">
                <a:solidFill>
                  <a:srgbClr val="6600CC"/>
                </a:solidFill>
                <a:latin typeface="Sylfaen" pitchFamily="18" charset="0"/>
              </a:rPr>
              <a:t>в</a:t>
            </a:r>
            <a:r>
              <a:rPr lang="ru-RU" sz="2800" b="1" dirty="0" smtClean="0">
                <a:solidFill>
                  <a:srgbClr val="6600CC"/>
                </a:solidFill>
                <a:latin typeface="Sylfaen" pitchFamily="18" charset="0"/>
              </a:rPr>
              <a:t> </a:t>
            </a:r>
            <a:r>
              <a:rPr lang="ru-RU" sz="2800" b="1" dirty="0">
                <a:solidFill>
                  <a:srgbClr val="6600CC"/>
                </a:solidFill>
                <a:latin typeface="Sylfaen" pitchFamily="18" charset="0"/>
              </a:rPr>
              <a:t>середине свет.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10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100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1000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1000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7" dur="2000" fill="hold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170" grpId="0" uiExpan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7" descr="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571480"/>
            <a:ext cx="3949700" cy="551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9" descr="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00042"/>
            <a:ext cx="4420857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 Box 10"/>
          <p:cNvSpPr txBox="1">
            <a:spLocks noChangeArrowheads="1"/>
          </p:cNvSpPr>
          <p:nvPr/>
        </p:nvSpPr>
        <p:spPr bwMode="auto">
          <a:xfrm>
            <a:off x="214313" y="3071813"/>
            <a:ext cx="385762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2D1FE7"/>
                </a:solidFill>
                <a:latin typeface="Sylfaen" pitchFamily="18" charset="0"/>
              </a:rPr>
              <a:t>А за ним </a:t>
            </a:r>
            <a:r>
              <a:rPr lang="ru-RU" sz="2800" b="1" dirty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Sylfaen" pitchFamily="18" charset="0"/>
              </a:rPr>
              <a:t>зелёный</a:t>
            </a:r>
            <a:r>
              <a:rPr lang="ru-RU" sz="2800" b="1" dirty="0">
                <a:solidFill>
                  <a:srgbClr val="2D1FE7"/>
                </a:solidFill>
                <a:latin typeface="Sylfaen" pitchFamily="18" charset="0"/>
              </a:rPr>
              <a:t> свет</a:t>
            </a:r>
          </a:p>
          <a:p>
            <a:r>
              <a:rPr lang="ru-RU" sz="2800" b="1" dirty="0">
                <a:solidFill>
                  <a:srgbClr val="2D1FE7"/>
                </a:solidFill>
                <a:latin typeface="Sylfaen" pitchFamily="18" charset="0"/>
              </a:rPr>
              <a:t>Вспыхнет впереди.</a:t>
            </a:r>
          </a:p>
          <a:p>
            <a:r>
              <a:rPr lang="ru-RU" sz="2800" b="1" dirty="0">
                <a:solidFill>
                  <a:srgbClr val="2D1FE7"/>
                </a:solidFill>
                <a:latin typeface="Sylfaen" pitchFamily="18" charset="0"/>
              </a:rPr>
              <a:t>Скажет он – </a:t>
            </a:r>
          </a:p>
          <a:p>
            <a:r>
              <a:rPr lang="ru-RU" sz="2800" b="1" dirty="0">
                <a:solidFill>
                  <a:srgbClr val="2D1FE7"/>
                </a:solidFill>
                <a:latin typeface="Sylfaen" pitchFamily="18" charset="0"/>
              </a:rPr>
              <a:t>Препятствий нет,</a:t>
            </a:r>
          </a:p>
          <a:p>
            <a:r>
              <a:rPr lang="ru-RU" sz="2800" b="1" dirty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Sylfaen" pitchFamily="18" charset="0"/>
              </a:rPr>
              <a:t>Смело в путь </a:t>
            </a:r>
            <a:r>
              <a:rPr lang="ru-RU" sz="2800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Sylfaen" pitchFamily="18" charset="0"/>
              </a:rPr>
              <a:t>иди!</a:t>
            </a:r>
            <a:endParaRPr lang="ru-RU" sz="2800" b="1" dirty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Sylfaen" pitchFamily="18" charset="0"/>
            </a:endParaRPr>
          </a:p>
        </p:txBody>
      </p:sp>
      <p:pic>
        <p:nvPicPr>
          <p:cNvPr id="7" name="Рисунок 6" descr="57380378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72396" y="285728"/>
            <a:ext cx="1083462" cy="1857364"/>
          </a:xfrm>
          <a:prstGeom prst="rect">
            <a:avLst/>
          </a:prstGeom>
        </p:spPr>
      </p:pic>
      <p:sp>
        <p:nvSpPr>
          <p:cNvPr id="8" name="Стрелка вправо 7">
            <a:hlinkClick r:id="rId5" action="ppaction://hlinkfile"/>
          </p:cNvPr>
          <p:cNvSpPr/>
          <p:nvPr/>
        </p:nvSpPr>
        <p:spPr>
          <a:xfrm>
            <a:off x="8215338" y="6215082"/>
            <a:ext cx="428628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4214813" y="3500438"/>
            <a:ext cx="4332287" cy="207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accent2"/>
                </a:solidFill>
                <a:latin typeface="Sylfaen" pitchFamily="18" charset="0"/>
              </a:rPr>
              <a:t>Если правила движенья</a:t>
            </a:r>
          </a:p>
          <a:p>
            <a:r>
              <a:rPr lang="ru-RU" sz="2800" b="1">
                <a:solidFill>
                  <a:schemeClr val="accent2"/>
                </a:solidFill>
                <a:latin typeface="Sylfaen" pitchFamily="18" charset="0"/>
              </a:rPr>
              <a:t>Ты не знаешь до сих пор,</a:t>
            </a:r>
          </a:p>
          <a:p>
            <a:r>
              <a:rPr lang="ru-RU" sz="2800" b="1">
                <a:solidFill>
                  <a:schemeClr val="accent2"/>
                </a:solidFill>
                <a:latin typeface="Sylfaen" pitchFamily="18" charset="0"/>
              </a:rPr>
              <a:t>Мы начать с тобой готовы</a:t>
            </a:r>
          </a:p>
          <a:p>
            <a:r>
              <a:rPr lang="ru-RU" sz="2800" b="1">
                <a:solidFill>
                  <a:schemeClr val="accent2"/>
                </a:solidFill>
                <a:latin typeface="Sylfaen" pitchFamily="18" charset="0"/>
              </a:rPr>
              <a:t>Очень нужный разговор!</a:t>
            </a:r>
          </a:p>
        </p:txBody>
      </p:sp>
      <p:pic>
        <p:nvPicPr>
          <p:cNvPr id="12292" name="Picture 2" descr="D:\Документы\Мои рисунки\big2.jpg"/>
          <p:cNvPicPr>
            <a:picLocks noChangeAspect="1" noChangeArrowheads="1"/>
          </p:cNvPicPr>
          <p:nvPr/>
        </p:nvPicPr>
        <p:blipFill>
          <a:blip r:embed="rId2"/>
          <a:srcRect t="15440" r="1135"/>
          <a:stretch>
            <a:fillRect/>
          </a:stretch>
        </p:blipFill>
        <p:spPr bwMode="auto">
          <a:xfrm>
            <a:off x="214313" y="285750"/>
            <a:ext cx="3857625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5738037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43570" y="214290"/>
            <a:ext cx="1806722" cy="3097239"/>
          </a:xfrm>
          <a:prstGeom prst="rect">
            <a:avLst/>
          </a:prstGeom>
        </p:spPr>
      </p:pic>
      <p:sp>
        <p:nvSpPr>
          <p:cNvPr id="8" name="Стрелка вправо 7">
            <a:hlinkClick r:id="rId4" action="ppaction://hlinkfile"/>
          </p:cNvPr>
          <p:cNvSpPr/>
          <p:nvPr/>
        </p:nvSpPr>
        <p:spPr>
          <a:xfrm>
            <a:off x="7715272" y="5786454"/>
            <a:ext cx="642942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 &amp;Fcy;&amp;ocy;&amp;tcy;&amp;ocy; 51. &amp;Pcy;&amp;rcy;&amp;ocy;&amp;gcy;&amp;lcy;&amp;yacy;&amp;dcy;&amp;iecy;&amp;vcy; &amp;zcy;&amp;acy; &amp;pcy;&amp;ocy;&amp;vcy;&amp;ocy;&amp;rcy;&amp;ocy;&amp;tcy;&amp;ocy;&amp;mcy; &amp;kcy;&amp;ocy;&amp;tcy; &amp;scy;&amp;tcy;&amp;ocy;&amp;lcy;&amp;kcy;&amp;ncy;&amp;ucy;&amp;lcy;&amp;scy;&amp;yacy; &amp;scy; &amp;bcy;&amp;iecy;&amp;gcy;&amp;iecy;&amp;mcy;&amp;ocy;&amp;tcy;&amp;ocy;&amp;mcy;. &amp;IEcy;&amp;scy;&amp;lcy;&amp;icy; &amp;bcy; &amp;vcy;&amp;icy;&amp;dcy;&amp;iecy;&amp;lcy; &amp;kcy;&amp;rcy;&amp;acy;&amp;scy;&amp;ncy;&amp;ycy;&amp;jcy; &amp;scy;&amp;vcy;&amp;iecy;&amp;tcy;, &amp;bcy;&amp;ycy;&amp;lcy; &amp;bcy;&amp;ycy; &amp;tscy;&amp;iecy;&amp;lcy; &amp;vcy;&amp;iecy;&amp;lcy;&amp;ocy;&amp;scy;&amp;icy;&amp;pcy;&amp;iecy;&amp;dcy;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0"/>
            <a:ext cx="5715040" cy="6858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 &amp;Fcy;&amp;ocy;&amp;tcy;&amp;ocy; 54. &amp;Lcy;&amp;icy;&amp;scy;&amp;yacy;&amp;tcy;&amp;acy; &amp;vcy; &amp;mcy;&amp;yacy;&amp;chcy; &amp;icy;&amp;gcy;&amp;rcy;&amp;acy;&amp;tcy;&amp;softcy; &amp;khcy;&amp;ocy;&amp;tcy;&amp;iecy;&amp;lcy;&amp;icy;, &amp;ocy;&amp;tcy;&amp;iecy;&amp;tscy; &amp;icy; &amp;mcy;&amp;acy;&amp;tcy;&amp;softcy; &amp;ncy;&amp;iecy;&amp;dcy;&amp;ocy;&amp;gcy;&amp;lcy;&amp;yacy;&amp;dcy;&amp;iecy;&amp;lcy;&amp;icy;. &amp;Icy; &amp;vcy;&amp;ocy;&amp;tcy; &amp;bcy;&amp;iecy;&amp;dcy;&amp;acy;, &amp;acy;&amp;vcy;&amp;tcy;&amp;ocy;&amp;mcy;&amp;ocy;&amp;bcy;&amp;icy;&amp;lcy;&amp;icy; &amp;lcy;&amp;icy;&amp;scy;&amp;iocy;&amp;ncy;&amp;kcy;&amp;acy; &amp;chcy;&amp;ucy;&amp;tcy;&amp;softcy; &amp;ncy;&amp;iecy; &amp;zcy;&amp;acy;&amp;dcy;&amp;acy;&amp;vcy;&amp;icy;&amp;lcy;&amp;icy;!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218</Words>
  <Application>Microsoft Office PowerPoint</Application>
  <PresentationFormat>Экран (4:3)</PresentationFormat>
  <Paragraphs>56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Правило 4 «Переход проезжей части»</vt:lpstr>
      <vt:lpstr> Дорога только для машин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 Иди только по тротуару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555</dc:creator>
  <cp:lastModifiedBy>Admin</cp:lastModifiedBy>
  <cp:revision>27</cp:revision>
  <dcterms:created xsi:type="dcterms:W3CDTF">2012-11-22T10:41:00Z</dcterms:created>
  <dcterms:modified xsi:type="dcterms:W3CDTF">2013-03-12T19:39:37Z</dcterms:modified>
</cp:coreProperties>
</file>