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media/image2.png" ContentType="image/png"/>
  <Override PartName="/ppt/media/image5.png" ContentType="image/png"/>
  <Override PartName="/ppt/media/image6.jpeg" ContentType="image/jpeg"/>
  <Override PartName="/ppt/media/image1.png" ContentType="image/png"/>
  <Override PartName="/ppt/media/image4.png" ContentType="image/png"/>
  <Override PartName="/ppt/media/image3.png" ContentType="image/png"/>
  <Override PartName="/ppt/presentation.xml" ContentType="application/vnd.openxmlformats-officedocument.presentationml.presentation.main+xml"/>
  <Override PartName="/ppt/_rels/presentation.xml.rels" ContentType="application/vnd.openxmlformats-package.relationships+xml"/>
  <Override PartName="/ppt/slideMasters/_rels/slideMaster1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_rels/slide2.xml.rels" ContentType="application/vnd.openxmlformats-package.relationships+xml"/>
  <Override PartName="/ppt/slides/_rels/slide8.xml.rels" ContentType="application/vnd.openxmlformats-package.relationships+xml"/>
  <Override PartName="/ppt/slides/_rels/slide6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1.xml.rels" ContentType="application/vnd.openxmlformats-package.relationships+xml"/>
  <Override PartName="/ppt/slides/_rels/slide7.xml.rels" ContentType="application/vnd.openxmlformats-package.relationships+xml"/>
  <Override PartName="/ppt/slides/_rels/slide5.xml.rels" ContentType="application/vnd.openxmlformats-package.relationships+xml"/>
  <Override PartName="/ppt/slides/slide2.xml" ContentType="application/vnd.openxmlformats-officedocument.presentationml.slide+xml"/>
  <Override PartName="/ppt/slides/slide5.xml" ContentType="application/vnd.openxmlformats-officedocument.presentationml.slide+xml"/>
  <Override PartName="/ppt/slides/slide8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7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50" r:id="rId3"/>
    <p:sldMasterId id="2147483652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Line 1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</p:sp>
      <p:sp>
        <p:nvSpPr>
          <p:cNvPr id="1" name="Line 2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</p:sp>
      <p:sp>
        <p:nvSpPr>
          <p:cNvPr id="2" name="Line 3"/>
          <p:cNvSpPr/>
          <p:nvPr/>
        </p:nvSpPr>
        <p:spPr>
          <a:xfrm>
            <a:off x="514080" y="1057680"/>
            <a:ext cx="8629920" cy="252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</p:sp>
      <p:sp>
        <p:nvSpPr>
          <p:cNvPr id="3" name="Line 4"/>
          <p:cNvSpPr/>
          <p:nvPr/>
        </p:nvSpPr>
        <p:spPr>
          <a:xfrm>
            <a:off x="514080" y="5349600"/>
            <a:ext cx="8629920" cy="252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</p:sp>
      <p:sp>
        <p:nvSpPr>
          <p:cNvPr id="4" name="CustomShape 5"/>
          <p:cNvSpPr/>
          <p:nvPr/>
        </p:nvSpPr>
        <p:spPr>
          <a:xfrm>
            <a:off x="3124080" y="76320"/>
            <a:ext cx="3351960" cy="288360"/>
          </a:xfrm>
          <a:prstGeom prst="rect">
            <a:avLst/>
          </a:prstGeom>
        </p:spPr>
      </p:sp>
      <p:sp>
        <p:nvSpPr>
          <p:cNvPr id="5" name="PlaceHolder 6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6" name="PlaceHolder 7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</p:sp>
      <p:sp>
        <p:nvSpPr>
          <p:cNvPr id="8" name="Line 2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</p:sp>
      <p:sp>
        <p:nvSpPr>
          <p:cNvPr id="9" name="Line 3"/>
          <p:cNvSpPr/>
          <p:nvPr/>
        </p:nvSpPr>
        <p:spPr>
          <a:xfrm>
            <a:off x="514080" y="1057680"/>
            <a:ext cx="8629920" cy="252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</p:sp>
      <p:sp>
        <p:nvSpPr>
          <p:cNvPr id="10" name="CustomShape 4"/>
          <p:cNvSpPr/>
          <p:nvPr/>
        </p:nvSpPr>
        <p:spPr>
          <a:xfrm>
            <a:off x="3581280" y="76320"/>
            <a:ext cx="2894760" cy="288360"/>
          </a:xfrm>
          <a:prstGeom prst="rect">
            <a:avLst/>
          </a:prstGeom>
        </p:spPr>
      </p:sp>
      <p:sp>
        <p:nvSpPr>
          <p:cNvPr id="11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12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Line 1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</p:sp>
      <p:sp>
        <p:nvSpPr>
          <p:cNvPr id="14" name="Line 2"/>
          <p:cNvSpPr/>
          <p:nvPr/>
        </p:nvSpPr>
        <p:spPr>
          <a:xfrm>
            <a:off x="514080" y="1050840"/>
            <a:ext cx="8629920" cy="216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</p:sp>
      <p:sp>
        <p:nvSpPr>
          <p:cNvPr id="15" name="Line 3"/>
          <p:cNvSpPr/>
          <p:nvPr/>
        </p:nvSpPr>
        <p:spPr>
          <a:xfrm>
            <a:off x="514080" y="1057680"/>
            <a:ext cx="8629920" cy="2520"/>
          </a:xfrm>
          <a:prstGeom prst="line">
            <a:avLst/>
          </a:prstGeom>
          <a:ln w="9360">
            <a:solidFill>
              <a:srgbClr val="f0a22e"/>
            </a:solidFill>
            <a:round/>
          </a:ln>
        </p:spPr>
      </p:sp>
      <p:sp>
        <p:nvSpPr>
          <p:cNvPr id="16" name="CustomShape 4"/>
          <p:cNvSpPr/>
          <p:nvPr/>
        </p:nvSpPr>
        <p:spPr>
          <a:xfrm>
            <a:off x="3124080" y="76320"/>
            <a:ext cx="3351960" cy="288360"/>
          </a:xfrm>
          <a:prstGeom prst="rect">
            <a:avLst/>
          </a:prstGeom>
        </p:spPr>
      </p:sp>
      <p:sp>
        <p:nvSpPr>
          <p:cNvPr id="17" name="PlaceHolder 5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r>
              <a:rPr lang="ru-RU"/>
              <a:t>Для правки текста заголовка щелкните мышью</a:t>
            </a:r>
            <a:endParaRPr/>
          </a:p>
        </p:txBody>
      </p:sp>
      <p:sp>
        <p:nvSpPr>
          <p:cNvPr id="18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4525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4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45000"/>
              <a:buFont typeface="StarSymbol"/>
              <a:buChar char="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75000"/>
              <a:buFont typeface="StarSymbol"/>
              <a:buChar char="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45000"/>
              <a:buFont typeface="StarSymbol"/>
              <a:buChar char=""/>
            </a:pPr>
            <a:r>
              <a:rPr lang="ru-RU"/>
              <a:t>Четвертый уровень структуры</a:t>
            </a:r>
            <a:endParaRPr/>
          </a:p>
          <a:p>
            <a:pPr lvl="4">
              <a:buSzPct val="75000"/>
              <a:buFont typeface="StarSymbol"/>
              <a:buChar char="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  <a:p>
            <a:pPr lvl="7">
              <a:buSzPct val="45000"/>
              <a:buFont typeface="StarSymbol"/>
              <a:buChar char=""/>
            </a:pPr>
            <a:r>
              <a:rPr lang="ru-RU"/>
              <a:t>Восьмой уровень структуры</a:t>
            </a:r>
            <a:endParaRPr/>
          </a:p>
          <a:p>
            <a:pPr lvl="8">
              <a:buSzPct val="45000"/>
              <a:buFont typeface="StarSymbol"/>
              <a:buChar char=""/>
            </a:pPr>
            <a:r>
              <a:rPr lang="ru-RU"/>
              <a:t>Девятый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53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2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ustomShape 1"/>
          <p:cNvSpPr/>
          <p:nvPr/>
        </p:nvSpPr>
        <p:spPr>
          <a:xfrm>
            <a:off x="214200" y="285840"/>
            <a:ext cx="8457480" cy="122148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 sz="5400">
                <a:solidFill>
                  <a:srgbClr val="4e3b30"/>
                </a:solidFill>
                <a:latin typeface="Franklin Gothic Medium"/>
              </a:rPr>
              <a:t>РЕЧЕВОЙ ЭТИКЕТ</a:t>
            </a:r>
            <a:endParaRPr/>
          </a:p>
        </p:txBody>
      </p:sp>
      <p:pic>
        <p:nvPicPr>
          <p:cNvPr descr="" id="20" name="Рисунок 3"/>
          <p:cNvPicPr/>
          <p:nvPr/>
        </p:nvPicPr>
        <p:blipFill>
          <a:blip r:embed="rId1"/>
          <a:stretch>
            <a:fillRect/>
          </a:stretch>
        </p:blipFill>
        <p:spPr>
          <a:xfrm>
            <a:off x="785880" y="1928880"/>
            <a:ext cx="7214400" cy="3785400"/>
          </a:xfrm>
          <a:prstGeom prst="rect">
            <a:avLst/>
          </a:prstGeom>
        </p:spPr>
      </p:pic>
      <p:sp>
        <p:nvSpPr>
          <p:cNvPr id="21" name="CustomShape 2"/>
          <p:cNvSpPr/>
          <p:nvPr/>
        </p:nvSpPr>
        <p:spPr>
          <a:xfrm>
            <a:off x="3357720" y="5786280"/>
            <a:ext cx="4543200" cy="9129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>
                <a:solidFill>
                  <a:srgbClr val="000000"/>
                </a:solidFill>
                <a:latin typeface="Franklin Gothic Book"/>
              </a:rPr>
              <a:t>ПОДГОТОВИЛА ВОСПИТАТЕЛЬ ГР № 8</a:t>
            </a:r>
            <a:endParaRPr/>
          </a:p>
          <a:p>
            <a:pPr algn="ctr"/>
            <a:r>
              <a:rPr b="1" lang="ru-RU">
                <a:solidFill>
                  <a:srgbClr val="002060"/>
                </a:solidFill>
                <a:latin typeface="Franklin Gothic Book"/>
              </a:rPr>
              <a:t>МАХМУДОВА Н.Д. </a:t>
            </a:r>
            <a:endParaRPr/>
          </a:p>
          <a:p>
            <a:endParaRPr/>
          </a:p>
        </p:txBody>
      </p:sp>
    </p:spTree>
  </p:cSld>
  <p:transition spd="med">
    <p:wheel spokes="8"/>
  </p:transition>
  <p:timing>
    <p:tnLst>
      <p:par>
        <p:cTn dur="indefinite" id="1" nodeType="tmRoot" restart="never">
          <p:childTnLst>
            <p:seq>
              <p:cTn id="2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ustomShape 1"/>
          <p:cNvSpPr/>
          <p:nvPr/>
        </p:nvSpPr>
        <p:spPr>
          <a:xfrm>
            <a:off x="285840" y="214200"/>
            <a:ext cx="8686080" cy="83736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lang="ru-RU" sz="3600">
                <a:solidFill>
                  <a:srgbClr val="4e3b30"/>
                </a:solidFill>
                <a:latin typeface="Franklin Gothic Medium"/>
              </a:rPr>
              <a:t>ЧТО ТАКОЕ «РЕЧЕВОЙ ЭТИКЕТ»?</a:t>
            </a:r>
            <a:endParaRPr/>
          </a:p>
        </p:txBody>
      </p:sp>
      <p:sp>
        <p:nvSpPr>
          <p:cNvPr id="23" name="CustomShape 2"/>
          <p:cNvSpPr/>
          <p:nvPr/>
        </p:nvSpPr>
        <p:spPr>
          <a:xfrm>
            <a:off x="571320" y="1285920"/>
            <a:ext cx="8143200" cy="6125040"/>
          </a:xfrm>
          <a:prstGeom prst="rect">
            <a:avLst/>
          </a:prstGeom>
        </p:spPr>
        <p:txBody>
          <a:bodyPr bIns="45000" lIns="90000" rIns="90000" tIns="45000"/>
          <a:p>
            <a:pPr algn="just">
              <a:buSzPct val="45000"/>
              <a:buFont typeface="Wingdings"/>
              <a:buChar char="Ø"/>
            </a:pPr>
            <a:r>
              <a:rPr b="1" lang="ru-RU">
                <a:solidFill>
                  <a:srgbClr val="000000"/>
                </a:solidFill>
                <a:latin typeface="Franklin Gothic Book"/>
              </a:rPr>
              <a:t>Речевой этикет — это система специфических языковых знаков (слов, устойчивых словесных формул) и правил их употребления, принятых в данном обществе в данное время с целью установления речевого контакта между собеседниками и поддержания дружеских, вежливых, доброжелательных или официальных отношений в соответствии с речевой ситуации.</a:t>
            </a:r>
            <a:endParaRPr/>
          </a:p>
          <a:p>
            <a:pPr algn="just"/>
            <a:r>
              <a:rPr i="1" lang="ru-RU">
                <a:solidFill>
                  <a:srgbClr val="000000"/>
                </a:solidFill>
                <a:latin typeface="Franklin Gothic Book"/>
              </a:rPr>
              <a:t>                                                                        </a:t>
            </a:r>
            <a:r>
              <a:rPr i="1" lang="ru-RU">
                <a:solidFill>
                  <a:srgbClr val="000000"/>
                </a:solidFill>
                <a:latin typeface="Franklin Gothic Book"/>
              </a:rPr>
              <a:t>« Толковый словарь русского речевого этикета»</a:t>
            </a:r>
            <a:endParaRPr/>
          </a:p>
          <a:p>
            <a:pPr algn="just">
              <a:buSzPct val="45000"/>
              <a:buFont typeface="Wingdings"/>
              <a:buChar char="Ø"/>
            </a:pPr>
            <a:r>
              <a:rPr b="1" lang="ru-RU">
                <a:solidFill>
                  <a:srgbClr val="000000"/>
                </a:solidFill>
                <a:latin typeface="Franklin Gothic Book"/>
              </a:rPr>
              <a:t>Речевой этикет — условный язык вежливости, субординации, имеющий свой словарь (систему знаков) и грамматику (правила пристойного речевого поведения в обществе)</a:t>
            </a:r>
            <a:endParaRPr/>
          </a:p>
          <a:p>
            <a:pPr algn="just"/>
            <a:r>
              <a:rPr lang="ru-RU">
                <a:solidFill>
                  <a:srgbClr val="000000"/>
                </a:solidFill>
                <a:latin typeface="Franklin Gothic Book"/>
              </a:rPr>
              <a:t>                                                                        </a:t>
            </a:r>
            <a:r>
              <a:rPr i="1" lang="ru-RU">
                <a:solidFill>
                  <a:srgbClr val="000000"/>
                </a:solidFill>
                <a:latin typeface="Franklin Gothic Book"/>
              </a:rPr>
              <a:t>«Толковый словарь русского речевого этикета»</a:t>
            </a:r>
            <a:endParaRPr/>
          </a:p>
          <a:p>
            <a:endParaRPr/>
          </a:p>
          <a:p>
            <a:pPr algn="just">
              <a:buSzPct val="45000"/>
              <a:buFont typeface="Wingdings"/>
              <a:buChar char="Ø"/>
            </a:pPr>
            <a:r>
              <a:rPr b="1" lang="ru-RU">
                <a:solidFill>
                  <a:srgbClr val="000000"/>
                </a:solidFill>
                <a:latin typeface="Franklin Gothic Book"/>
              </a:rPr>
              <a:t>Речевой этикет — это совокупность всех этикетных речевых средств и правила их использования в тех или иных ситуациях.</a:t>
            </a:r>
            <a:endParaRPr/>
          </a:p>
          <a:p>
            <a:pPr algn="just"/>
            <a:r>
              <a:rPr lang="ru-RU">
                <a:solidFill>
                  <a:srgbClr val="000000"/>
                </a:solidFill>
                <a:latin typeface="Franklin Gothic Book"/>
              </a:rPr>
              <a:t>                                                                                               </a:t>
            </a:r>
            <a:r>
              <a:rPr lang="ru-RU">
                <a:solidFill>
                  <a:srgbClr val="000000"/>
                </a:solidFill>
                <a:latin typeface="Franklin Gothic Book"/>
              </a:rPr>
              <a:t>«Русский язык. Энциклопедия»</a:t>
            </a:r>
            <a:endParaRPr/>
          </a:p>
          <a:p>
            <a:endParaRPr/>
          </a:p>
        </p:txBody>
      </p:sp>
    </p:spTree>
  </p:cSld>
  <p:transition spd="med">
    <p:wheel spokes="8"/>
  </p:transition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ustomShape 1"/>
          <p:cNvSpPr/>
          <p:nvPr/>
        </p:nvSpPr>
        <p:spPr>
          <a:xfrm>
            <a:off x="285840" y="785880"/>
            <a:ext cx="8714880" cy="1370160"/>
          </a:xfrm>
          <a:prstGeom prst="rect">
            <a:avLst/>
          </a:prstGeom>
        </p:spPr>
        <p:txBody>
          <a:bodyPr bIns="45000" lIns="90000" rIns="90000" tIns="45000"/>
          <a:p>
            <a:r>
              <a:rPr lang="ru-RU" sz="2400">
                <a:solidFill>
                  <a:srgbClr val="002060"/>
                </a:solidFill>
                <a:latin typeface="Franklin Gothic Book"/>
              </a:rPr>
              <a:t>Речевой этикет — это правила о том, как говорить, о чем говорить, где говорить и с кем говорить.</a:t>
            </a:r>
            <a:endParaRPr/>
          </a:p>
          <a:p>
            <a:endParaRPr/>
          </a:p>
          <a:p>
            <a:endParaRPr/>
          </a:p>
        </p:txBody>
      </p:sp>
      <p:sp>
        <p:nvSpPr>
          <p:cNvPr id="25" name="CustomShape 2"/>
          <p:cNvSpPr/>
          <p:nvPr/>
        </p:nvSpPr>
        <p:spPr>
          <a:xfrm>
            <a:off x="2348280" y="214200"/>
            <a:ext cx="3946320" cy="69948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ru-RU" sz="4000">
                <a:solidFill>
                  <a:srgbClr val="523227"/>
                </a:solidFill>
                <a:latin typeface="Franklin Gothic Book"/>
              </a:rPr>
              <a:t>ПРОЩЕ ГОВОРЯ!</a:t>
            </a:r>
            <a:endParaRPr/>
          </a:p>
        </p:txBody>
      </p:sp>
      <p:sp>
        <p:nvSpPr>
          <p:cNvPr id="26" name="CustomShape 3"/>
          <p:cNvSpPr/>
          <p:nvPr/>
        </p:nvSpPr>
        <p:spPr>
          <a:xfrm>
            <a:off x="3240000" y="3240000"/>
            <a:ext cx="3084840" cy="1785240"/>
          </a:xfrm>
          <a:prstGeom prst="ellipse">
            <a:avLst/>
          </a:prstGeom>
          <a:solidFill>
            <a:srgbClr val="00b0f0"/>
          </a:solidFill>
          <a:ln w="25560">
            <a:solidFill>
              <a:srgbClr val="b17722"/>
            </a:solidFill>
            <a:round/>
          </a:ln>
        </p:spPr>
        <p:txBody>
          <a:bodyPr anchor="ctr" bIns="45000" lIns="90000" rIns="90000" tIns="45000"/>
          <a:p>
            <a:pPr algn="ctr"/>
            <a:r>
              <a:rPr b="1" lang="ru-RU" sz="2000">
                <a:solidFill>
                  <a:srgbClr val="c00000"/>
                </a:solidFill>
                <a:latin typeface="Franklin Gothic Book"/>
              </a:rPr>
              <a:t>ТРЕБОВАНИЯ К РЕЧИ ПЕДАГОГА В ДОУ</a:t>
            </a:r>
            <a:endParaRPr/>
          </a:p>
        </p:txBody>
      </p:sp>
      <p:sp>
        <p:nvSpPr>
          <p:cNvPr id="27" name="CustomShape 4"/>
          <p:cNvSpPr/>
          <p:nvPr/>
        </p:nvSpPr>
        <p:spPr>
          <a:xfrm>
            <a:off x="2928960" y="1714320"/>
            <a:ext cx="3010680" cy="1428120"/>
          </a:xfrm>
          <a:prstGeom prst="ellipse">
            <a:avLst/>
          </a:prstGeom>
          <a:solidFill>
            <a:srgbClr val="f0a22e"/>
          </a:solidFill>
          <a:ln w="25560">
            <a:solidFill>
              <a:srgbClr val="b17722"/>
            </a:solidFill>
            <a:round/>
          </a:ln>
        </p:spPr>
        <p:txBody>
          <a:bodyPr anchor="ctr" bIns="45000" lIns="90000" rIns="90000" tIns="45000"/>
          <a:p>
            <a:endParaRPr/>
          </a:p>
          <a:p>
            <a:pPr algn="ctr"/>
            <a:r>
              <a:rPr b="1" lang="ru-RU" sz="1600">
                <a:solidFill>
                  <a:srgbClr val="ff0000"/>
                </a:solidFill>
                <a:latin typeface="Franklin Gothic Book"/>
              </a:rPr>
              <a:t>ПРАВИЛЬНОСТЬ</a:t>
            </a:r>
            <a:r>
              <a:rPr b="1" lang="ru-RU" sz="1600">
                <a:solidFill>
                  <a:srgbClr val="002060"/>
                </a:solidFill>
                <a:latin typeface="Franklin Gothic Book"/>
              </a:rPr>
              <a:t> </a:t>
            </a:r>
            <a:r>
              <a:rPr lang="ru-RU" sz="1200">
                <a:solidFill>
                  <a:srgbClr val="002060"/>
                </a:solidFill>
                <a:latin typeface="Franklin Gothic Book"/>
              </a:rPr>
              <a:t>– </a:t>
            </a:r>
            <a:r>
              <a:rPr lang="ru-RU" sz="1200">
                <a:solidFill>
                  <a:srgbClr val="000000"/>
                </a:solidFill>
                <a:latin typeface="Franklin Gothic Book"/>
              </a:rPr>
              <a:t>соответствие  речи  языковым  нормам (  знать  и  выполнять  правила  литературного   произношения).</a:t>
            </a:r>
            <a:endParaRPr/>
          </a:p>
          <a:p>
            <a:endParaRPr/>
          </a:p>
        </p:txBody>
      </p:sp>
      <p:sp>
        <p:nvSpPr>
          <p:cNvPr id="28" name="CustomShape 5"/>
          <p:cNvSpPr/>
          <p:nvPr/>
        </p:nvSpPr>
        <p:spPr>
          <a:xfrm>
            <a:off x="6120000" y="1980000"/>
            <a:ext cx="2714040" cy="1213560"/>
          </a:xfrm>
          <a:prstGeom prst="ellipse">
            <a:avLst/>
          </a:prstGeom>
          <a:solidFill>
            <a:srgbClr val="f0a22e"/>
          </a:solidFill>
          <a:ln w="25560">
            <a:solidFill>
              <a:srgbClr val="b17722"/>
            </a:solidFill>
            <a:round/>
          </a:ln>
        </p:spPr>
      </p:sp>
      <p:sp>
        <p:nvSpPr>
          <p:cNvPr id="29" name="CustomShape 6"/>
          <p:cNvSpPr/>
          <p:nvPr/>
        </p:nvSpPr>
        <p:spPr>
          <a:xfrm>
            <a:off x="6397560" y="1981080"/>
            <a:ext cx="2285280" cy="1095840"/>
          </a:xfrm>
          <a:prstGeom prst="rect">
            <a:avLst/>
          </a:prstGeom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b="1" lang="ru-RU">
                <a:solidFill>
                  <a:srgbClr val="ff0000"/>
                </a:solidFill>
                <a:latin typeface="Arial"/>
                <a:ea typeface="Times New Roman"/>
              </a:rPr>
              <a:t>Точность</a:t>
            </a:r>
            <a:r>
              <a:rPr lang="ru-RU">
                <a:solidFill>
                  <a:srgbClr val="ff0000"/>
                </a:solidFill>
                <a:latin typeface="Arial"/>
                <a:ea typeface="Times New Roman"/>
              </a:rPr>
              <a:t> </a:t>
            </a:r>
            <a:r>
              <a:rPr lang="ru-RU" sz="1200">
                <a:solidFill>
                  <a:srgbClr val="000000"/>
                </a:solidFill>
                <a:latin typeface="Arial"/>
                <a:ea typeface="Times New Roman"/>
              </a:rPr>
              <a:t>-  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1200">
                <a:solidFill>
                  <a:srgbClr val="000000"/>
                </a:solidFill>
                <a:latin typeface="Arial"/>
                <a:ea typeface="Times New Roman"/>
              </a:rPr>
              <a:t> </a:t>
            </a:r>
            <a:r>
              <a:rPr lang="ru-RU" sz="1200">
                <a:solidFill>
                  <a:srgbClr val="000000"/>
                </a:solidFill>
                <a:latin typeface="Arial"/>
                <a:ea typeface="Times New Roman"/>
              </a:rPr>
              <a:t>соответствие  смыслового  содержания  речи   и  информации, которая  лежит  в  ее  основе.</a:t>
            </a:r>
            <a:endParaRPr/>
          </a:p>
        </p:txBody>
      </p:sp>
      <p:sp>
        <p:nvSpPr>
          <p:cNvPr id="30" name="CustomShape 7"/>
          <p:cNvSpPr/>
          <p:nvPr/>
        </p:nvSpPr>
        <p:spPr>
          <a:xfrm>
            <a:off x="6500160" y="3431520"/>
            <a:ext cx="2499480" cy="1428120"/>
          </a:xfrm>
          <a:prstGeom prst="ellipse">
            <a:avLst/>
          </a:prstGeom>
          <a:solidFill>
            <a:srgbClr val="f0a22e"/>
          </a:solidFill>
          <a:ln w="25560">
            <a:solidFill>
              <a:srgbClr val="b17722"/>
            </a:solidFill>
            <a:round/>
          </a:ln>
        </p:spPr>
      </p:sp>
      <p:sp>
        <p:nvSpPr>
          <p:cNvPr id="31" name="CustomShape 8"/>
          <p:cNvSpPr/>
          <p:nvPr/>
        </p:nvSpPr>
        <p:spPr>
          <a:xfrm>
            <a:off x="6643080" y="3600000"/>
            <a:ext cx="2356560" cy="1369800"/>
          </a:xfrm>
          <a:prstGeom prst="rect">
            <a:avLst/>
          </a:prstGeom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b="1" lang="ru-RU" sz="1600">
                <a:solidFill>
                  <a:srgbClr val="ff0000"/>
                </a:solidFill>
                <a:latin typeface="Arial"/>
                <a:ea typeface="Times New Roman"/>
              </a:rPr>
              <a:t>Логичность</a:t>
            </a:r>
            <a:r>
              <a:rPr lang="ru-RU" sz="1400">
                <a:solidFill>
                  <a:srgbClr val="ff0000"/>
                </a:solidFill>
                <a:latin typeface="Arial"/>
                <a:ea typeface="Times New Roman"/>
              </a:rPr>
              <a:t> </a:t>
            </a:r>
            <a:r>
              <a:rPr lang="ru-RU" sz="1400">
                <a:solidFill>
                  <a:srgbClr val="000000"/>
                </a:solidFill>
                <a:latin typeface="Arial"/>
                <a:ea typeface="Times New Roman"/>
              </a:rPr>
              <a:t>-</a:t>
            </a:r>
            <a:r>
              <a:rPr lang="ru-RU" sz="1400">
                <a:solidFill>
                  <a:srgbClr val="ff0000"/>
                </a:solidFill>
                <a:latin typeface="Arial"/>
                <a:ea typeface="Times New Roman"/>
              </a:rPr>
              <a:t>  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Arial"/>
                <a:ea typeface="Times New Roman"/>
              </a:rPr>
              <a:t> </a:t>
            </a:r>
            <a:r>
              <a:rPr lang="ru-RU" sz="1200">
                <a:solidFill>
                  <a:srgbClr val="000000"/>
                </a:solidFill>
                <a:latin typeface="Arial"/>
                <a:ea typeface="Times New Roman"/>
              </a:rPr>
              <a:t>выражение  в   смысловых   связях   компонентов  речи  и   отношение   между  частями  и   компонентами  мысли.</a:t>
            </a:r>
            <a:endParaRPr/>
          </a:p>
          <a:p>
            <a:endParaRPr/>
          </a:p>
        </p:txBody>
      </p:sp>
      <p:sp>
        <p:nvSpPr>
          <p:cNvPr id="32" name="CustomShape 9"/>
          <p:cNvSpPr/>
          <p:nvPr/>
        </p:nvSpPr>
        <p:spPr>
          <a:xfrm>
            <a:off x="4714920" y="5000760"/>
            <a:ext cx="3024720" cy="1499400"/>
          </a:xfrm>
          <a:prstGeom prst="ellipse">
            <a:avLst/>
          </a:prstGeom>
          <a:solidFill>
            <a:srgbClr val="f0a22e"/>
          </a:solidFill>
          <a:ln w="25560">
            <a:solidFill>
              <a:srgbClr val="b17722"/>
            </a:solidFill>
            <a:round/>
          </a:ln>
        </p:spPr>
        <p:txBody>
          <a:bodyPr anchor="ctr" bIns="45000" lIns="90000" rIns="90000" tIns="45000"/>
          <a:p>
            <a:pPr algn="ctr"/>
            <a:r>
              <a:rPr b="1" lang="ru-RU">
                <a:solidFill>
                  <a:srgbClr val="ff0000"/>
                </a:solidFill>
                <a:latin typeface="Franklin Gothic Book"/>
              </a:rPr>
              <a:t>Чистота</a:t>
            </a:r>
            <a:r>
              <a:rPr lang="ru-RU">
                <a:solidFill>
                  <a:srgbClr val="ff0000"/>
                </a:solidFill>
                <a:latin typeface="Franklin Gothic Book"/>
              </a:rPr>
              <a:t> -   </a:t>
            </a:r>
            <a:r>
              <a:rPr lang="ru-RU" sz="1400">
                <a:solidFill>
                  <a:srgbClr val="000000"/>
                </a:solidFill>
                <a:latin typeface="Franklin Gothic Book"/>
              </a:rPr>
              <a:t>отсутствие  в  речи  элементов, чуждых   литературному  языку.</a:t>
            </a:r>
            <a:endParaRPr/>
          </a:p>
        </p:txBody>
      </p:sp>
      <p:sp>
        <p:nvSpPr>
          <p:cNvPr id="33" name="CustomShape 10"/>
          <p:cNvSpPr/>
          <p:nvPr/>
        </p:nvSpPr>
        <p:spPr>
          <a:xfrm>
            <a:off x="1285560" y="5088600"/>
            <a:ext cx="3214080" cy="1571040"/>
          </a:xfrm>
          <a:prstGeom prst="ellipse">
            <a:avLst/>
          </a:prstGeom>
          <a:solidFill>
            <a:srgbClr val="f0a22e"/>
          </a:solidFill>
          <a:ln w="25560">
            <a:solidFill>
              <a:srgbClr val="b17722"/>
            </a:solidFill>
            <a:round/>
          </a:ln>
        </p:spPr>
      </p:sp>
      <p:sp>
        <p:nvSpPr>
          <p:cNvPr id="34" name="CustomShape 11"/>
          <p:cNvSpPr/>
          <p:nvPr/>
        </p:nvSpPr>
        <p:spPr>
          <a:xfrm>
            <a:off x="1320120" y="5220000"/>
            <a:ext cx="2999520" cy="1674720"/>
          </a:xfrm>
          <a:prstGeom prst="rect">
            <a:avLst/>
          </a:prstGeom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b="1" lang="ru-RU" sz="1600">
                <a:solidFill>
                  <a:srgbClr val="ff0000"/>
                </a:solidFill>
                <a:latin typeface="Arial"/>
                <a:ea typeface="Times New Roman"/>
              </a:rPr>
              <a:t>Выразительность</a:t>
            </a:r>
            <a:r>
              <a:rPr lang="ru-RU" sz="1400">
                <a:solidFill>
                  <a:srgbClr val="ff0000"/>
                </a:solidFill>
                <a:latin typeface="Arial"/>
                <a:ea typeface="Times New Roman"/>
              </a:rPr>
              <a:t> –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1400">
                <a:solidFill>
                  <a:srgbClr val="ff0000"/>
                </a:solidFill>
                <a:latin typeface="Arial"/>
                <a:ea typeface="Times New Roman"/>
              </a:rPr>
              <a:t>  </a:t>
            </a:r>
            <a:r>
              <a:rPr lang="ru-RU" sz="1400">
                <a:solidFill>
                  <a:srgbClr val="000000"/>
                </a:solidFill>
                <a:latin typeface="Arial"/>
                <a:ea typeface="Times New Roman"/>
              </a:rPr>
              <a:t>особенности  речи, захватывающая  внимание  и  создающая  атмосферу  эмоционального    сопереживания.</a:t>
            </a:r>
            <a:endParaRPr/>
          </a:p>
          <a:p>
            <a:endParaRPr/>
          </a:p>
        </p:txBody>
      </p:sp>
      <p:sp>
        <p:nvSpPr>
          <p:cNvPr id="35" name="CustomShape 12"/>
          <p:cNvSpPr/>
          <p:nvPr/>
        </p:nvSpPr>
        <p:spPr>
          <a:xfrm>
            <a:off x="0" y="3429000"/>
            <a:ext cx="3071160" cy="1642320"/>
          </a:xfrm>
          <a:prstGeom prst="ellipse">
            <a:avLst/>
          </a:prstGeom>
          <a:solidFill>
            <a:srgbClr val="f0a22e"/>
          </a:solidFill>
          <a:ln w="25560">
            <a:solidFill>
              <a:srgbClr val="b17722"/>
            </a:solidFill>
            <a:round/>
          </a:ln>
        </p:spPr>
      </p:sp>
      <p:sp>
        <p:nvSpPr>
          <p:cNvPr id="36" name="CustomShape 13"/>
          <p:cNvSpPr/>
          <p:nvPr/>
        </p:nvSpPr>
        <p:spPr>
          <a:xfrm>
            <a:off x="428760" y="3508920"/>
            <a:ext cx="2285280" cy="1674720"/>
          </a:xfrm>
          <a:prstGeom prst="rect">
            <a:avLst/>
          </a:prstGeom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b="1" lang="ru-RU" sz="1600">
                <a:solidFill>
                  <a:srgbClr val="ff0000"/>
                </a:solidFill>
                <a:latin typeface="Arial"/>
                <a:ea typeface="Times New Roman"/>
              </a:rPr>
              <a:t>Богатство </a:t>
            </a:r>
            <a:r>
              <a:rPr b="1" lang="ru-RU" sz="1000">
                <a:solidFill>
                  <a:srgbClr val="000000"/>
                </a:solidFill>
                <a:latin typeface="Arial"/>
                <a:ea typeface="Times New Roman"/>
              </a:rPr>
              <a:t>–</a:t>
            </a:r>
            <a:r>
              <a:rPr lang="ru-RU" sz="1000">
                <a:solidFill>
                  <a:srgbClr val="000000"/>
                </a:solidFill>
                <a:latin typeface="Arial"/>
                <a:ea typeface="Times New Roman"/>
              </a:rPr>
              <a:t> </a:t>
            </a:r>
            <a:endParaRPr/>
          </a:p>
          <a:p>
            <a:pPr algn="ctr">
              <a:lnSpc>
                <a:spcPct val="100000"/>
              </a:lnSpc>
            </a:pPr>
            <a:r>
              <a:rPr lang="ru-RU" sz="1400">
                <a:solidFill>
                  <a:srgbClr val="000000"/>
                </a:solidFill>
                <a:latin typeface="Arial"/>
                <a:ea typeface="Times New Roman"/>
              </a:rPr>
              <a:t> </a:t>
            </a:r>
            <a:r>
              <a:rPr lang="ru-RU" sz="1400">
                <a:solidFill>
                  <a:srgbClr val="000000"/>
                </a:solidFill>
                <a:latin typeface="Arial"/>
                <a:ea typeface="Times New Roman"/>
              </a:rPr>
              <a:t>умение   использовать  все  языковые  единицы   с   целью  оптимального  выражения  информации.</a:t>
            </a:r>
            <a:endParaRPr/>
          </a:p>
          <a:p>
            <a:endParaRPr/>
          </a:p>
        </p:txBody>
      </p:sp>
      <p:sp>
        <p:nvSpPr>
          <p:cNvPr id="37" name="CustomShape 14"/>
          <p:cNvSpPr/>
          <p:nvPr/>
        </p:nvSpPr>
        <p:spPr>
          <a:xfrm>
            <a:off x="142920" y="1714320"/>
            <a:ext cx="2642400" cy="1642320"/>
          </a:xfrm>
          <a:prstGeom prst="ellipse">
            <a:avLst/>
          </a:prstGeom>
          <a:solidFill>
            <a:srgbClr val="f0a22e"/>
          </a:solidFill>
          <a:ln w="25560">
            <a:solidFill>
              <a:srgbClr val="b17722"/>
            </a:solidFill>
            <a:round/>
          </a:ln>
        </p:spPr>
        <p:txBody>
          <a:bodyPr anchor="ctr" bIns="45000" lIns="90000" rIns="90000" tIns="45000"/>
          <a:p>
            <a:pPr algn="ctr"/>
            <a:r>
              <a:rPr b="1" lang="ru-RU">
                <a:solidFill>
                  <a:srgbClr val="ff0000"/>
                </a:solidFill>
                <a:latin typeface="Franklin Gothic Book"/>
              </a:rPr>
              <a:t>Уместность – </a:t>
            </a:r>
            <a:endParaRPr/>
          </a:p>
          <a:p>
            <a:pPr algn="ctr"/>
            <a:r>
              <a:rPr lang="ru-RU" sz="1600">
                <a:solidFill>
                  <a:srgbClr val="ff0000"/>
                </a:solidFill>
                <a:latin typeface="Franklin Gothic Book"/>
              </a:rPr>
              <a:t> </a:t>
            </a:r>
            <a:r>
              <a:rPr lang="ru-RU" sz="1200">
                <a:solidFill>
                  <a:srgbClr val="000000"/>
                </a:solidFill>
                <a:latin typeface="Franklin Gothic Book"/>
              </a:rPr>
              <a:t>учет  специфики  нацеливает  педагога  на  формирование  у  детей  культуры  речевого  поведения </a:t>
            </a:r>
            <a:endParaRPr/>
          </a:p>
        </p:txBody>
      </p:sp>
    </p:spTree>
  </p:cSld>
  <p:transition spd="med">
    <p:wheel spokes="8"/>
  </p:transition>
  <p:timing>
    <p:tnLst>
      <p:par>
        <p:cTn dur="indefinite" id="3" nodeType="tmRoot" restart="never">
          <p:childTnLst>
            <p:seq>
              <p:cTn id="4" nodeType="mainSeq">
                <p:childTnLst/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CustomShape 1"/>
          <p:cNvSpPr/>
          <p:nvPr/>
        </p:nvSpPr>
        <p:spPr>
          <a:xfrm>
            <a:off x="285840" y="214200"/>
            <a:ext cx="8643240" cy="91296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>
                <a:solidFill>
                  <a:srgbClr val="000000"/>
                </a:solidFill>
                <a:latin typeface="Franklin Gothic Book"/>
              </a:rPr>
              <a:t>Великий князь Киевский Владимир Мономах (1053-1125), мудрый правитель и доблестный военачальник, оставляя на княжение сыновьям русскую землю, завещал им:</a:t>
            </a:r>
            <a:endParaRPr/>
          </a:p>
        </p:txBody>
      </p:sp>
      <p:pic>
        <p:nvPicPr>
          <p:cNvPr descr="" id="39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214200" y="1428840"/>
            <a:ext cx="3642480" cy="4857120"/>
          </a:xfrm>
          <a:prstGeom prst="rect">
            <a:avLst/>
          </a:prstGeom>
        </p:spPr>
      </p:pic>
      <p:sp>
        <p:nvSpPr>
          <p:cNvPr id="40" name="CustomShape 2"/>
          <p:cNvSpPr/>
          <p:nvPr/>
        </p:nvSpPr>
        <p:spPr>
          <a:xfrm>
            <a:off x="4000320" y="1428840"/>
            <a:ext cx="4714200" cy="5302080"/>
          </a:xfrm>
          <a:prstGeom prst="rect">
            <a:avLst/>
          </a:prstGeom>
          <a:solidFill>
            <a:srgbClr val="f3eae2"/>
          </a:solidFill>
          <a:ln>
            <a:solidFill>
              <a:srgbClr val="f2f2f2"/>
            </a:solidFill>
          </a:ln>
        </p:spPr>
        <p:txBody>
          <a:bodyPr bIns="45000" lIns="90000" rIns="90000" tIns="45000"/>
          <a:p>
            <a:pPr algn="just">
              <a:buSzPct val="45000"/>
              <a:buFont typeface="Wingdings"/>
              <a:buChar char="v"/>
            </a:pPr>
            <a:r>
              <a:rPr b="1" lang="ru-RU">
                <a:solidFill>
                  <a:srgbClr val="002060"/>
                </a:solidFill>
                <a:latin typeface="Franklin Gothic Book"/>
              </a:rPr>
              <a:t>«Иметь душу чистую и непорочную, тело худое, беседу кроткую и соблюдать слово Господне.</a:t>
            </a:r>
            <a:endParaRPr/>
          </a:p>
          <a:p>
            <a:endParaRPr/>
          </a:p>
          <a:p>
            <a:pPr algn="just">
              <a:buSzPct val="45000"/>
              <a:buFont typeface="Wingdings"/>
              <a:buChar char="v"/>
            </a:pPr>
            <a:r>
              <a:rPr b="1" lang="ru-RU">
                <a:solidFill>
                  <a:srgbClr val="000000"/>
                </a:solidFill>
                <a:latin typeface="Franklin Gothic Book"/>
              </a:rPr>
              <a:t>... </a:t>
            </a:r>
            <a:r>
              <a:rPr b="1" lang="ru-RU">
                <a:solidFill>
                  <a:srgbClr val="002060"/>
                </a:solidFill>
                <a:latin typeface="Franklin Gothic Book"/>
              </a:rPr>
              <a:t>При старых молчать, премудрых слушать, старшим покоряться...</a:t>
            </a:r>
            <a:endParaRPr/>
          </a:p>
          <a:p>
            <a:endParaRPr/>
          </a:p>
          <a:p>
            <a:pPr algn="just">
              <a:buSzPct val="45000"/>
              <a:buFont typeface="Wingdings"/>
              <a:buChar char="v"/>
            </a:pPr>
            <a:r>
              <a:rPr b="1" lang="ru-RU">
                <a:solidFill>
                  <a:srgbClr val="002060"/>
                </a:solidFill>
                <a:latin typeface="Franklin Gothic Book"/>
              </a:rPr>
              <a:t>... Не свирепствовать словом, не хулить в беседе...</a:t>
            </a:r>
            <a:endParaRPr/>
          </a:p>
          <a:p>
            <a:endParaRPr/>
          </a:p>
          <a:p>
            <a:pPr algn="just">
              <a:buSzPct val="45000"/>
              <a:buFont typeface="Wingdings"/>
              <a:buChar char="v"/>
            </a:pPr>
            <a:r>
              <a:rPr b="1" lang="ru-RU">
                <a:solidFill>
                  <a:srgbClr val="002060"/>
                </a:solidFill>
                <a:latin typeface="Franklin Gothic Book"/>
              </a:rPr>
              <a:t>...Не много смеяться, стыдиться старших...</a:t>
            </a:r>
            <a:endParaRPr/>
          </a:p>
          <a:p>
            <a:endParaRPr/>
          </a:p>
          <a:p>
            <a:pPr algn="just">
              <a:buSzPct val="45000"/>
              <a:buFont typeface="Wingdings"/>
              <a:buChar char="v"/>
            </a:pPr>
            <a:r>
              <a:rPr b="1" lang="ru-RU">
                <a:solidFill>
                  <a:srgbClr val="002060"/>
                </a:solidFill>
                <a:latin typeface="Franklin Gothic Book"/>
              </a:rPr>
              <a:t>...Не пропустите человека, не поприветствовав его, и доброе слово ему молвите...»</a:t>
            </a:r>
            <a:endParaRPr/>
          </a:p>
          <a:p>
            <a:pPr algn="just"/>
            <a:r>
              <a:rPr b="1" lang="ru-RU">
                <a:solidFill>
                  <a:srgbClr val="002060"/>
                </a:solidFill>
                <a:latin typeface="Franklin Gothic Book"/>
              </a:rPr>
              <a:t> </a:t>
            </a:r>
            <a:endParaRPr/>
          </a:p>
        </p:txBody>
      </p:sp>
    </p:spTree>
  </p:cSld>
  <p:transition spd="med">
    <p:wheel spokes="8"/>
  </p:transition>
  <p:timing>
    <p:tnLst>
      <p:par>
        <p:cTn dur="indefinite" id="5" nodeType="tmRoot" restart="never">
          <p:childTnLst>
            <p:seq>
              <p:cTn dur="indefinite" id="6" nodeType="mainSeq">
                <p:childTnLst>
                  <p:par>
                    <p:cTn fill="hold" id="7">
                      <p:stCondLst>
                        <p:cond delay="indefinite"/>
                      </p:stCondLst>
                      <p:childTnLst>
                        <p:par>
                          <p:cTn fill="hold" id="8">
                            <p:stCondLst>
                              <p:cond delay="0"/>
                            </p:stCondLst>
                            <p:childTnLst>
                              <p:par>
                                <p:cTn fill="hold" id="9" nodeType="afterEffect" presetClass="entr" presetID="21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4)" transition="in">
                                      <p:cBhvr additive="repl">
                                        <p:cTn dur="2000" fill="freeze" id="11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285840" y="214200"/>
            <a:ext cx="8686080" cy="83736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r>
              <a:rPr b="1" lang="ru-RU" sz="2400">
                <a:solidFill>
                  <a:srgbClr val="7c4b3a"/>
                </a:solidFill>
                <a:latin typeface="Franklin Gothic Medium"/>
              </a:rPr>
              <a:t>Внимание народа к речевому этикету широко отразилось в произведениях фольклора и литературы. </a:t>
            </a:r>
            <a:endParaRPr/>
          </a:p>
        </p:txBody>
      </p:sp>
      <p:sp>
        <p:nvSpPr>
          <p:cNvPr id="42" name="CustomShape 2"/>
          <p:cNvSpPr/>
          <p:nvPr/>
        </p:nvSpPr>
        <p:spPr>
          <a:xfrm>
            <a:off x="1435680" y="1447920"/>
            <a:ext cx="7207560" cy="2980440"/>
          </a:xfrm>
          <a:prstGeom prst="rect">
            <a:avLst/>
          </a:prstGeom>
        </p:spPr>
        <p:txBody>
          <a:bodyPr bIns="45000" lIns="90000" rIns="90000" tIns="45000"/>
          <a:p>
            <a:pPr algn="just"/>
            <a:r>
              <a:rPr b="1" lang="ru-RU" sz="1600">
                <a:solidFill>
                  <a:srgbClr val="4e3b30"/>
                </a:solidFill>
                <a:latin typeface="Franklin Gothic Book"/>
              </a:rPr>
              <a:t>	</a:t>
            </a:r>
            <a:r>
              <a:rPr b="1" lang="ru-RU" sz="1600">
                <a:solidFill>
                  <a:srgbClr val="4e3b30"/>
                </a:solidFill>
                <a:latin typeface="Franklin Gothic Book"/>
              </a:rPr>
              <a:t>Найдено более 300 пословиц, поговорок, афоризмов, так или иначе связанных с этой темой.</a:t>
            </a:r>
            <a:endParaRPr/>
          </a:p>
          <a:p>
            <a:pPr algn="just">
              <a:buSzPct val="70000"/>
              <a:buFont typeface="Wingdings 2"/>
              <a:buChar char=""/>
            </a:pPr>
            <a:r>
              <a:rPr b="1" lang="ru-RU" sz="2000">
                <a:solidFill>
                  <a:srgbClr val="000099"/>
                </a:solidFill>
                <a:latin typeface="Franklin Gothic Book"/>
              </a:rPr>
              <a:t>Без языка и колокол нем.</a:t>
            </a:r>
            <a:endParaRPr/>
          </a:p>
          <a:p>
            <a:pPr algn="just">
              <a:buSzPct val="70000"/>
              <a:buFont typeface="Wingdings 2"/>
              <a:buChar char=""/>
            </a:pPr>
            <a:r>
              <a:rPr b="1" lang="ru-RU" sz="2000">
                <a:solidFill>
                  <a:srgbClr val="000099"/>
                </a:solidFill>
                <a:latin typeface="Franklin Gothic Book"/>
              </a:rPr>
              <a:t>В добрый час молвить, в худой промолчать.</a:t>
            </a:r>
            <a:endParaRPr/>
          </a:p>
          <a:p>
            <a:pPr algn="just">
              <a:buSzPct val="70000"/>
              <a:buFont typeface="Wingdings 2"/>
              <a:buChar char=""/>
            </a:pPr>
            <a:r>
              <a:rPr b="1" lang="ru-RU" sz="2000">
                <a:solidFill>
                  <a:srgbClr val="000099"/>
                </a:solidFill>
                <a:latin typeface="Franklin Gothic Book"/>
              </a:rPr>
              <a:t>Говорить не устать, было бы что сказать.</a:t>
            </a:r>
            <a:endParaRPr/>
          </a:p>
          <a:p>
            <a:pPr algn="just">
              <a:buSzPct val="70000"/>
              <a:buFont typeface="Wingdings 2"/>
              <a:buChar char=""/>
            </a:pPr>
            <a:r>
              <a:rPr b="1" lang="ru-RU" sz="2000">
                <a:solidFill>
                  <a:srgbClr val="000099"/>
                </a:solidFill>
                <a:latin typeface="Franklin Gothic Book"/>
              </a:rPr>
              <a:t>Кто говорит, тот сеет, кто слушает — собирает.</a:t>
            </a:r>
            <a:endParaRPr/>
          </a:p>
          <a:p>
            <a:pPr algn="just">
              <a:buSzPct val="70000"/>
              <a:buFont typeface="Wingdings 2"/>
              <a:buChar char=""/>
            </a:pPr>
            <a:r>
              <a:rPr b="1" lang="ru-RU" sz="2000">
                <a:solidFill>
                  <a:srgbClr val="000099"/>
                </a:solidFill>
                <a:latin typeface="Franklin Gothic Book"/>
              </a:rPr>
              <a:t>На грубое слово не сердись, на ласковое не сдавайся. </a:t>
            </a:r>
            <a:endParaRPr/>
          </a:p>
          <a:p>
            <a:endParaRPr/>
          </a:p>
        </p:txBody>
      </p:sp>
      <p:pic>
        <p:nvPicPr>
          <p:cNvPr descr="" id="43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2714760" y="4714920"/>
            <a:ext cx="3142440" cy="1928160"/>
          </a:xfrm>
          <a:prstGeom prst="rect">
            <a:avLst/>
          </a:prstGeom>
        </p:spPr>
      </p:pic>
    </p:spTree>
  </p:cSld>
  <p:transition spd="med">
    <p:wheel spokes="8"/>
  </p:transition>
  <p:timing>
    <p:tnLst>
      <p:par>
        <p:cTn dur="indefinite" id="12" nodeType="tmRoot" restart="never">
          <p:childTnLst>
            <p:seq>
              <p:cTn dur="indefinite" id="13" nodeType="mainSeq">
                <p:childTnLst>
                  <p:par>
                    <p:cTn fill="hold" id="14">
                      <p:stCondLst>
                        <p:cond delay="indefinite"/>
                      </p:stCondLst>
                      <p:childTnLst>
                        <p:par>
                          <p:cTn fill="hold" id="15">
                            <p:stCondLst>
                              <p:cond delay="0"/>
                            </p:stCondLst>
                            <p:childTnLst>
                              <p:par>
                                <p:cTn fill="hold" id="16" nodeType="afterEffect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dur="2000" fill="freeze" id="18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9">
                            <p:stCondLst>
                              <p:cond delay="2000"/>
                            </p:stCondLst>
                            <p:childTnLst>
                              <p:par>
                                <p:cTn fill="hold" id="20" nodeType="after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end="89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dur="2000" fill="freeze" id="22"/>
                                        <p:tgtEl>
                                          <p:spTgt spid="42">
                                            <p:txEl>
                                              <p:pRg end="89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3">
                            <p:stCondLst>
                              <p:cond delay="4000"/>
                            </p:stCondLst>
                            <p:childTnLst>
                              <p:par>
                                <p:cTn fill="hold" id="24" nodeType="after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end="299" st="29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dur="2000" fill="freeze" id="26"/>
                                        <p:tgtEl>
                                          <p:spTgt spid="42">
                                            <p:txEl>
                                              <p:pRg end="299" st="29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7">
                            <p:stCondLst>
                              <p:cond delay="6000"/>
                            </p:stCondLst>
                            <p:childTnLst>
                              <p:par>
                                <p:cTn fill="hold" id="28" nodeType="after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end="299" st="29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dur="2000" fill="freeze" id="30"/>
                                        <p:tgtEl>
                                          <p:spTgt spid="42">
                                            <p:txEl>
                                              <p:pRg end="299" st="29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1">
                            <p:stCondLst>
                              <p:cond delay="8000"/>
                            </p:stCondLst>
                            <p:childTnLst>
                              <p:par>
                                <p:cTn fill="hold" id="32" nodeType="after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end="299" st="29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dur="2000" fill="freeze" id="34"/>
                                        <p:tgtEl>
                                          <p:spTgt spid="42">
                                            <p:txEl>
                                              <p:pRg end="299" st="29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5">
                            <p:stCondLst>
                              <p:cond delay="10000"/>
                            </p:stCondLst>
                            <p:childTnLst>
                              <p:par>
                                <p:cTn fill="hold" id="36" nodeType="after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end="299" st="29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dur="2000" fill="freeze" id="38"/>
                                        <p:tgtEl>
                                          <p:spTgt spid="42">
                                            <p:txEl>
                                              <p:pRg end="299" st="29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9">
                            <p:stCondLst>
                              <p:cond delay="12000"/>
                            </p:stCondLst>
                            <p:childTnLst>
                              <p:par>
                                <p:cTn fill="hold" id="40" nodeType="afterEffect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end="299" st="29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dur="2000" fill="freeze" id="42"/>
                                        <p:tgtEl>
                                          <p:spTgt spid="42">
                                            <p:txEl>
                                              <p:pRg end="299" st="29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3">
                            <p:stCondLst>
                              <p:cond delay="14000"/>
                            </p:stCondLst>
                            <p:childTnLst>
                              <p:par>
                                <p:cTn fill="hold" id="44" nodeType="afterEffect" presetClass="entr" presetID="21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heel(4)" transition="in">
                                      <p:cBhvr additive="repl">
                                        <p:cTn dur="2000" fill="freeze" id="46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CustomShape 1"/>
          <p:cNvSpPr/>
          <p:nvPr/>
        </p:nvSpPr>
        <p:spPr>
          <a:xfrm>
            <a:off x="1924920" y="214200"/>
            <a:ext cx="4552560" cy="57744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b="1" lang="ru-RU" sz="3200">
                <a:solidFill>
                  <a:srgbClr val="7c4b3a"/>
                </a:solidFill>
                <a:latin typeface="Franklin Gothic Book"/>
              </a:rPr>
              <a:t>СЛОВА-ПАРАЗИТЫ</a:t>
            </a:r>
            <a:endParaRPr/>
          </a:p>
        </p:txBody>
      </p:sp>
      <p:pic>
        <p:nvPicPr>
          <p:cNvPr descr="" id="45" name="Рисунок 3"/>
          <p:cNvPicPr/>
          <p:nvPr/>
        </p:nvPicPr>
        <p:blipFill>
          <a:blip r:embed="rId1"/>
          <a:stretch>
            <a:fillRect/>
          </a:stretch>
        </p:blipFill>
        <p:spPr>
          <a:xfrm>
            <a:off x="3071880" y="2428920"/>
            <a:ext cx="1642320" cy="1499400"/>
          </a:xfrm>
          <a:prstGeom prst="rect">
            <a:avLst/>
          </a:prstGeom>
        </p:spPr>
      </p:pic>
      <p:sp>
        <p:nvSpPr>
          <p:cNvPr id="46" name="CustomShape 2"/>
          <p:cNvSpPr/>
          <p:nvPr/>
        </p:nvSpPr>
        <p:spPr>
          <a:xfrm>
            <a:off x="285840" y="857160"/>
            <a:ext cx="8357400" cy="912960"/>
          </a:xfrm>
          <a:prstGeom prst="rect">
            <a:avLst/>
          </a:prstGeom>
        </p:spPr>
        <p:txBody>
          <a:bodyPr bIns="45000" lIns="90000" rIns="90000" tIns="45000"/>
          <a:p>
            <a:r>
              <a:rPr b="1" lang="ru-RU">
                <a:solidFill>
                  <a:srgbClr val="000000"/>
                </a:solidFill>
                <a:latin typeface="Arial"/>
                <a:ea typeface="Times New Roman"/>
              </a:rPr>
              <a:t>Слова- паразиты</a:t>
            </a:r>
            <a:r>
              <a:rPr lang="ru-RU">
                <a:solidFill>
                  <a:srgbClr val="000000"/>
                </a:solidFill>
                <a:latin typeface="Arial"/>
                <a:ea typeface="Times New Roman"/>
              </a:rPr>
              <a:t>-  это  слова  связки, накрепко  закрепившиеся  в  лексиконе  человека, намертво  вошедшие  в  его  разговорную  речь,  ставшие  привычкой.   </a:t>
            </a:r>
            <a:endParaRPr/>
          </a:p>
        </p:txBody>
      </p:sp>
      <p:sp>
        <p:nvSpPr>
          <p:cNvPr id="47" name="CustomShape 3"/>
          <p:cNvSpPr/>
          <p:nvPr/>
        </p:nvSpPr>
        <p:spPr>
          <a:xfrm>
            <a:off x="703440" y="2357280"/>
            <a:ext cx="1192320" cy="3643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b="1" lang="ru-RU">
                <a:solidFill>
                  <a:srgbClr val="00b050"/>
                </a:solidFill>
                <a:latin typeface="Franklin Gothic Book"/>
              </a:rPr>
              <a:t>КАК БЫ</a:t>
            </a:r>
            <a:endParaRPr/>
          </a:p>
        </p:txBody>
      </p:sp>
      <p:sp>
        <p:nvSpPr>
          <p:cNvPr id="48" name="CustomShape 4"/>
          <p:cNvSpPr/>
          <p:nvPr/>
        </p:nvSpPr>
        <p:spPr>
          <a:xfrm>
            <a:off x="934200" y="3786120"/>
            <a:ext cx="1352160" cy="3643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b="1" lang="ru-RU">
                <a:solidFill>
                  <a:srgbClr val="00b050"/>
                </a:solidFill>
                <a:latin typeface="Franklin Gothic Book"/>
              </a:rPr>
              <a:t>ПО ХОДУ</a:t>
            </a:r>
            <a:endParaRPr/>
          </a:p>
        </p:txBody>
      </p:sp>
      <p:sp>
        <p:nvSpPr>
          <p:cNvPr id="49" name="CustomShape 5"/>
          <p:cNvSpPr/>
          <p:nvPr/>
        </p:nvSpPr>
        <p:spPr>
          <a:xfrm>
            <a:off x="2922840" y="1928880"/>
            <a:ext cx="1721160" cy="3643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b="1" lang="ru-RU">
                <a:solidFill>
                  <a:srgbClr val="00b050"/>
                </a:solidFill>
                <a:latin typeface="Franklin Gothic Book"/>
              </a:rPr>
              <a:t>ЭТО САМОЕ</a:t>
            </a:r>
            <a:endParaRPr/>
          </a:p>
        </p:txBody>
      </p:sp>
      <p:sp>
        <p:nvSpPr>
          <p:cNvPr id="50" name="CustomShape 6"/>
          <p:cNvSpPr/>
          <p:nvPr/>
        </p:nvSpPr>
        <p:spPr>
          <a:xfrm>
            <a:off x="6695640" y="3143160"/>
            <a:ext cx="2151000" cy="3643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b="1" lang="ru-RU">
                <a:solidFill>
                  <a:srgbClr val="00b050"/>
                </a:solidFill>
                <a:latin typeface="Franklin Gothic Book"/>
              </a:rPr>
              <a:t>ДА НЕ ВОПРОС</a:t>
            </a:r>
            <a:endParaRPr/>
          </a:p>
        </p:txBody>
      </p:sp>
      <p:sp>
        <p:nvSpPr>
          <p:cNvPr id="51" name="CustomShape 7"/>
          <p:cNvSpPr/>
          <p:nvPr/>
        </p:nvSpPr>
        <p:spPr>
          <a:xfrm>
            <a:off x="4938480" y="3714840"/>
            <a:ext cx="2739240" cy="3643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b="1" lang="ru-RU">
                <a:solidFill>
                  <a:srgbClr val="00b050"/>
                </a:solidFill>
                <a:latin typeface="Franklin Gothic Book"/>
              </a:rPr>
              <a:t>ПРИКИНЬ, КОРОЧЕ </a:t>
            </a:r>
            <a:endParaRPr/>
          </a:p>
        </p:txBody>
      </p:sp>
      <p:sp>
        <p:nvSpPr>
          <p:cNvPr id="52" name="CustomShape 8"/>
          <p:cNvSpPr/>
          <p:nvPr/>
        </p:nvSpPr>
        <p:spPr>
          <a:xfrm>
            <a:off x="4244400" y="5357880"/>
            <a:ext cx="924120" cy="3643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b="1" lang="ru-RU">
                <a:solidFill>
                  <a:srgbClr val="00b050"/>
                </a:solidFill>
                <a:latin typeface="Franklin Gothic Book"/>
              </a:rPr>
              <a:t>БЛИН</a:t>
            </a:r>
            <a:endParaRPr/>
          </a:p>
        </p:txBody>
      </p:sp>
      <p:sp>
        <p:nvSpPr>
          <p:cNvPr id="53" name="CustomShape 9"/>
          <p:cNvSpPr/>
          <p:nvPr/>
        </p:nvSpPr>
        <p:spPr>
          <a:xfrm>
            <a:off x="739800" y="5214960"/>
            <a:ext cx="904320" cy="3643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b="1" lang="ru-RU">
                <a:solidFill>
                  <a:srgbClr val="00b050"/>
                </a:solidFill>
                <a:latin typeface="Franklin Gothic Book"/>
              </a:rPr>
              <a:t>ТИПА</a:t>
            </a:r>
            <a:endParaRPr/>
          </a:p>
        </p:txBody>
      </p:sp>
      <p:sp>
        <p:nvSpPr>
          <p:cNvPr id="54" name="CustomShape 10"/>
          <p:cNvSpPr/>
          <p:nvPr/>
        </p:nvSpPr>
        <p:spPr>
          <a:xfrm>
            <a:off x="6220800" y="5000760"/>
            <a:ext cx="2146320" cy="3643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b="1" lang="ru-RU">
                <a:solidFill>
                  <a:srgbClr val="00b050"/>
                </a:solidFill>
                <a:latin typeface="Franklin Gothic Book"/>
              </a:rPr>
              <a:t>НУ И НУ, ВАЩЕ</a:t>
            </a:r>
            <a:endParaRPr/>
          </a:p>
        </p:txBody>
      </p:sp>
      <p:sp>
        <p:nvSpPr>
          <p:cNvPr id="55" name="CustomShape 11"/>
          <p:cNvSpPr/>
          <p:nvPr/>
        </p:nvSpPr>
        <p:spPr>
          <a:xfrm>
            <a:off x="1997640" y="4643280"/>
            <a:ext cx="1826280" cy="3643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b="1" lang="ru-RU">
                <a:solidFill>
                  <a:srgbClr val="00b050"/>
                </a:solidFill>
                <a:latin typeface="Franklin Gothic Book"/>
              </a:rPr>
              <a:t>ПО ЛЮБОМУ</a:t>
            </a:r>
            <a:endParaRPr/>
          </a:p>
        </p:txBody>
      </p:sp>
      <p:sp>
        <p:nvSpPr>
          <p:cNvPr id="56" name="CustomShape 12"/>
          <p:cNvSpPr/>
          <p:nvPr/>
        </p:nvSpPr>
        <p:spPr>
          <a:xfrm>
            <a:off x="2035800" y="6215040"/>
            <a:ext cx="1257840" cy="3643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b="1" lang="ru-RU">
                <a:solidFill>
                  <a:srgbClr val="00b050"/>
                </a:solidFill>
                <a:latin typeface="Franklin Gothic Book"/>
              </a:rPr>
              <a:t>Э- Э -Э…</a:t>
            </a:r>
            <a:endParaRPr/>
          </a:p>
        </p:txBody>
      </p:sp>
      <p:sp>
        <p:nvSpPr>
          <p:cNvPr id="57" name="CustomShape 13"/>
          <p:cNvSpPr/>
          <p:nvPr/>
        </p:nvSpPr>
        <p:spPr>
          <a:xfrm>
            <a:off x="5879520" y="6072120"/>
            <a:ext cx="1362960" cy="3643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b="1" lang="ru-RU">
                <a:solidFill>
                  <a:srgbClr val="00b050"/>
                </a:solidFill>
                <a:latin typeface="Franklin Gothic Book"/>
              </a:rPr>
              <a:t>М- М -М…</a:t>
            </a:r>
            <a:endParaRPr/>
          </a:p>
        </p:txBody>
      </p:sp>
      <p:sp>
        <p:nvSpPr>
          <p:cNvPr id="58" name="CustomShape 14"/>
          <p:cNvSpPr/>
          <p:nvPr/>
        </p:nvSpPr>
        <p:spPr>
          <a:xfrm>
            <a:off x="5986080" y="2357280"/>
            <a:ext cx="867600" cy="36432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b="1" lang="ru-RU">
                <a:solidFill>
                  <a:srgbClr val="00b050"/>
                </a:solidFill>
                <a:latin typeface="Franklin Gothic Book"/>
              </a:rPr>
              <a:t>А-А-А</a:t>
            </a:r>
            <a:endParaRPr/>
          </a:p>
        </p:txBody>
      </p:sp>
    </p:spTree>
  </p:cSld>
  <p:transition spd="med">
    <p:wheel spokes="8"/>
  </p:transition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CustomShape 1"/>
          <p:cNvSpPr/>
          <p:nvPr/>
        </p:nvSpPr>
        <p:spPr>
          <a:xfrm>
            <a:off x="142920" y="242280"/>
            <a:ext cx="8857440" cy="6006240"/>
          </a:xfrm>
          <a:prstGeom prst="rect">
            <a:avLst/>
          </a:prstGeom>
        </p:spPr>
        <p:txBody>
          <a:bodyPr anchor="ctr" bIns="45000" lIns="90000" rIns="90000" tIns="45000"/>
          <a:p>
            <a:pPr algn="ctr">
              <a:lnSpc>
                <a:spcPct val="100000"/>
              </a:lnSpc>
            </a:pPr>
            <a:r>
              <a:rPr b="1" lang="ru-RU" sz="3600">
                <a:solidFill>
                  <a:srgbClr val="603a14"/>
                </a:solidFill>
                <a:latin typeface="Arial"/>
                <a:ea typeface="Times New Roman"/>
              </a:rPr>
              <a:t>  </a:t>
            </a:r>
            <a:r>
              <a:rPr b="1" lang="ru-RU" sz="3600">
                <a:solidFill>
                  <a:srgbClr val="603a14"/>
                </a:solidFill>
                <a:latin typeface="Arial"/>
                <a:ea typeface="Times New Roman"/>
              </a:rPr>
              <a:t>Как  излечиться  от    словарных  паразитов?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</a:pPr>
            <a:r>
              <a:rPr lang="ru-RU" sz="2000">
                <a:solidFill>
                  <a:srgbClr val="000000"/>
                </a:solidFill>
                <a:latin typeface="Arial"/>
                <a:ea typeface="Times New Roman"/>
              </a:rPr>
              <a:t>1.Составьте  список  своих  личных  словечек, распечатайте  или напишите их  от  руки, повесьте  на  видное  место. Штудируйте список,  откладывайте  его  в голове, и  при  возможном  появлении  слов  в  реальности  вы   будете     вооружены: просто  не  позволите  себе  употребить  эту  гадость  вновь.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</a:pPr>
            <a:r>
              <a:rPr lang="ru-RU" sz="2000">
                <a:solidFill>
                  <a:srgbClr val="000000"/>
                </a:solidFill>
                <a:latin typeface="Arial"/>
                <a:ea typeface="Times New Roman"/>
              </a:rPr>
              <a:t>2.Читайте, читайте  и  еще  раз  читайте! Ничто  не  развивает   лучше  речь, чем  чтение  качественной  литературы!</a:t>
            </a:r>
            <a:endParaRPr/>
          </a:p>
          <a:p>
            <a:endParaRPr/>
          </a:p>
          <a:p>
            <a:pPr algn="ctr">
              <a:lnSpc>
                <a:spcPct val="100000"/>
              </a:lnSpc>
            </a:pPr>
            <a:r>
              <a:rPr lang="ru-RU" sz="2000">
                <a:solidFill>
                  <a:srgbClr val="000000"/>
                </a:solidFill>
                <a:latin typeface="Arial"/>
                <a:ea typeface="Times New Roman"/>
              </a:rPr>
              <a:t>3.Старайтесь  общаться  с  людьми, речь   которых  заслуживает  твердой </a:t>
            </a:r>
            <a:r>
              <a:rPr lang="ru-RU" sz="2000">
                <a:solidFill>
                  <a:srgbClr val="ff0000"/>
                </a:solidFill>
                <a:latin typeface="Arial"/>
                <a:ea typeface="Times New Roman"/>
              </a:rPr>
              <a:t>« пятерки» </a:t>
            </a:r>
            <a:r>
              <a:rPr lang="ru-RU" sz="2000">
                <a:solidFill>
                  <a:srgbClr val="000000"/>
                </a:solidFill>
                <a:latin typeface="Arial"/>
                <a:ea typeface="Times New Roman"/>
              </a:rPr>
              <a:t>с  плюсом. Никто  еще  не  отменял  банальную  пристройку, когда  человек  невольно  начинает  подражать   красивой  грамотной  речи, а  потом  и  сам  всеми  силами  стремиться  говорить  только  так.</a:t>
            </a:r>
            <a:endParaRPr/>
          </a:p>
        </p:txBody>
      </p:sp>
      <p:pic>
        <p:nvPicPr>
          <p:cNvPr descr="" id="60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0" y="142920"/>
            <a:ext cx="1913760" cy="1785240"/>
          </a:xfrm>
          <a:prstGeom prst="rect">
            <a:avLst/>
          </a:prstGeom>
        </p:spPr>
      </p:pic>
    </p:spTree>
  </p:cSld>
  <p:transition spd="med">
    <p:wheel spokes="8"/>
  </p:transition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CustomShape 1"/>
          <p:cNvSpPr/>
          <p:nvPr/>
        </p:nvSpPr>
        <p:spPr>
          <a:xfrm>
            <a:off x="500040" y="2947680"/>
            <a:ext cx="8071920" cy="3931920"/>
          </a:xfrm>
          <a:prstGeom prst="rect">
            <a:avLst/>
          </a:prstGeom>
        </p:spPr>
        <p:txBody>
          <a:bodyPr anchor="ctr"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002060"/>
                </a:solidFill>
                <a:latin typeface="Comic Sans MS"/>
                <a:ea typeface="Times New Roman"/>
              </a:rPr>
              <a:t>Хочу подвести итог,что  учить  на  лучших  образцах  родного  языка -  одна  из  важнейших  задач  воспитателя, которую  он  решает  в  процессе  повседневного  общения  с  детьми.</a:t>
            </a:r>
            <a:endParaRPr/>
          </a:p>
          <a:p>
            <a:pPr>
              <a:lnSpc>
                <a:spcPct val="100000"/>
              </a:lnSpc>
            </a:pPr>
            <a:r>
              <a:rPr lang="ru-RU">
                <a:solidFill>
                  <a:srgbClr val="002060"/>
                </a:solidFill>
                <a:latin typeface="Comic Sans MS"/>
                <a:ea typeface="Times New Roman"/>
              </a:rPr>
              <a:t> </a:t>
            </a:r>
            <a:r>
              <a:rPr lang="ru-RU">
                <a:solidFill>
                  <a:srgbClr val="002060"/>
                </a:solidFill>
                <a:latin typeface="Comic Sans MS"/>
                <a:ea typeface="Times New Roman"/>
              </a:rPr>
              <a:t>В  целом  речь  педагога  должна  быть   полной, красочной, с  точно  подобранными  словами,  грамматически правильно  оформлена,выразительна,между  отдельными  частями   высказывания  должна  быть    установлена  логическая   связь.  К  вышеперечисленным  требованиям  необходимо  отнести   правильное  использование  педагогом  невербальных  средств  общения, его  умение  не  только  говорить  с  ребенком, но   и  слышать  его. Знание  педагогом  ДОУ  названных  требований, их  соблюдение   и   постоянное   совершенствование   качеств   своей  речи -  это  залог  успешности  работы  по  речевому  развитию  детей  в  ДОУ. </a:t>
            </a:r>
            <a:endParaRPr/>
          </a:p>
        </p:txBody>
      </p:sp>
      <p:sp>
        <p:nvSpPr>
          <p:cNvPr id="62" name="CustomShape 2"/>
          <p:cNvSpPr/>
          <p:nvPr/>
        </p:nvSpPr>
        <p:spPr>
          <a:xfrm>
            <a:off x="1898640" y="142920"/>
            <a:ext cx="4916880" cy="1004400"/>
          </a:xfrm>
          <a:prstGeom prst="rect">
            <a:avLst/>
          </a:prstGeom>
        </p:spPr>
        <p:txBody>
          <a:bodyPr bIns="45000" lIns="90000" rIns="90000" tIns="45000" wrap="none"/>
          <a:p>
            <a:r>
              <a:rPr lang="ru-RU" sz="6000">
                <a:solidFill>
                  <a:srgbClr val="534b38"/>
                </a:solidFill>
                <a:latin typeface="Franklin Gothic Book"/>
              </a:rPr>
              <a:t>ЗАКЛЮЧЕНИЕ</a:t>
            </a:r>
            <a:endParaRPr/>
          </a:p>
        </p:txBody>
      </p:sp>
      <p:pic>
        <p:nvPicPr>
          <p:cNvPr descr="" id="63" name="Рисунок 3"/>
          <p:cNvPicPr/>
          <p:nvPr/>
        </p:nvPicPr>
        <p:blipFill>
          <a:blip r:embed="rId1"/>
          <a:stretch>
            <a:fillRect/>
          </a:stretch>
        </p:blipFill>
        <p:spPr>
          <a:xfrm>
            <a:off x="2143080" y="1000080"/>
            <a:ext cx="4571280" cy="1999440"/>
          </a:xfrm>
          <a:prstGeom prst="rect">
            <a:avLst/>
          </a:prstGeom>
        </p:spPr>
      </p:pic>
    </p:spTree>
  </p:cSld>
  <p:transition spd="med">
    <p:wheel spokes="8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