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928693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rgbClr val="FF0000"/>
                </a:solidFill>
              </a:rPr>
              <a:t>Илья Иванович Машков</a:t>
            </a:r>
            <a:endParaRPr lang="ru-RU" sz="3200" b="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1357298"/>
            <a:ext cx="3709076" cy="500066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l"/>
            <a:r>
              <a:rPr lang="ru-RU" sz="2400" dirty="0" smtClean="0">
                <a:solidFill>
                  <a:srgbClr val="FF0000"/>
                </a:solidFill>
              </a:rPr>
              <a:t>Автор презентации:</a:t>
            </a:r>
          </a:p>
          <a:p>
            <a:pPr algn="l"/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      Никита </a:t>
            </a:r>
            <a:r>
              <a:rPr lang="ru-RU" sz="2400" dirty="0" err="1" smtClean="0">
                <a:solidFill>
                  <a:srgbClr val="FF0000"/>
                </a:solidFill>
              </a:rPr>
              <a:t>Хорошильцев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</a:p>
          <a:p>
            <a:pPr algn="l"/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      ученик 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 </a:t>
            </a:r>
            <a:r>
              <a:rPr lang="ru-RU" sz="2400" dirty="0" smtClean="0">
                <a:solidFill>
                  <a:srgbClr val="FF0000"/>
                </a:solidFill>
              </a:rPr>
              <a:t>«Б» класс</a:t>
            </a:r>
          </a:p>
          <a:p>
            <a:pPr algn="l"/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                       </a:t>
            </a:r>
            <a:endParaRPr lang="ru-RU" dirty="0" smtClean="0"/>
          </a:p>
          <a:p>
            <a:pPr algn="l"/>
            <a:r>
              <a:rPr lang="ru-RU" dirty="0" smtClean="0"/>
              <a:t>                                                                              </a:t>
            </a:r>
            <a:endParaRPr lang="ru-RU" dirty="0"/>
          </a:p>
        </p:txBody>
      </p:sp>
      <p:pic>
        <p:nvPicPr>
          <p:cNvPr id="14338" name="Picture 2" descr="C:\Documents and Settings\Кристина\Рабочий стол\300px-Boris_Grigoriev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18" y="1340768"/>
            <a:ext cx="4018851" cy="4584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Кристина\Рабочий стол\originalё1.jpg"/>
          <p:cNvPicPr>
            <a:picLocks noChangeAspect="1" noChangeArrowheads="1"/>
          </p:cNvPicPr>
          <p:nvPr/>
        </p:nvPicPr>
        <p:blipFill rotWithShape="1">
          <a:blip r:embed="rId2" cstate="print"/>
          <a:srcRect b="2901"/>
          <a:stretch/>
        </p:blipFill>
        <p:spPr bwMode="auto">
          <a:xfrm>
            <a:off x="4429124" y="332656"/>
            <a:ext cx="4429156" cy="2746888"/>
          </a:xfrm>
          <a:prstGeom prst="rect">
            <a:avLst/>
          </a:prstGeom>
          <a:noFill/>
        </p:spPr>
      </p:pic>
      <p:pic>
        <p:nvPicPr>
          <p:cNvPr id="21509" name="Picture 5" descr="C:\Documents and Settings\Кристина\Рабочий стол\а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14686"/>
            <a:ext cx="4071966" cy="2705102"/>
          </a:xfrm>
          <a:prstGeom prst="rect">
            <a:avLst/>
          </a:prstGeom>
          <a:noFill/>
        </p:spPr>
      </p:pic>
      <p:pic>
        <p:nvPicPr>
          <p:cNvPr id="21510" name="Picture 6" descr="C:\Documents and Settings\Кристина\Рабочий стол\аа ви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214686"/>
            <a:ext cx="4429120" cy="2714644"/>
          </a:xfrm>
          <a:prstGeom prst="rect">
            <a:avLst/>
          </a:prstGeom>
          <a:noFill/>
        </p:spPr>
      </p:pic>
      <p:pic>
        <p:nvPicPr>
          <p:cNvPr id="7" name="Picture 2" descr="C:\Documents and Settings\Кристина\Рабочий стол\ымвв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print"/>
          <a:srcRect t="2" b="14811"/>
          <a:stretch/>
        </p:blipFill>
        <p:spPr bwMode="auto">
          <a:xfrm>
            <a:off x="214282" y="289497"/>
            <a:ext cx="4071966" cy="2778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18174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C:\Documents and Settings\Кристина\Рабочий стол\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116384" cy="2857520"/>
          </a:xfrm>
          <a:prstGeom prst="rect">
            <a:avLst/>
          </a:prstGeom>
          <a:noFill/>
        </p:spPr>
      </p:pic>
      <p:pic>
        <p:nvPicPr>
          <p:cNvPr id="22531" name="Picture 3" descr="C:\Documents and Settings\Кристина\Рабочий стол\ваоъ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291"/>
            <a:ext cx="4429156" cy="2857520"/>
          </a:xfrm>
          <a:prstGeom prst="rect">
            <a:avLst/>
          </a:prstGeom>
          <a:noFill/>
        </p:spPr>
      </p:pic>
      <p:pic>
        <p:nvPicPr>
          <p:cNvPr id="22532" name="Picture 4" descr="C:\Documents and Settings\Кристина\Рабочий стол\ати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43248"/>
            <a:ext cx="4143404" cy="3571900"/>
          </a:xfrm>
          <a:prstGeom prst="rect">
            <a:avLst/>
          </a:prstGeom>
          <a:noFill/>
        </p:spPr>
      </p:pic>
      <p:pic>
        <p:nvPicPr>
          <p:cNvPr id="22533" name="Picture 5" descr="C:\Documents and Settings\Кристина\Рабочий стол\ьо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143248"/>
            <a:ext cx="442915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Илья Машков родился 29 июля 1881 года в станице </a:t>
            </a:r>
            <a:r>
              <a:rPr lang="ru-RU" dirty="0" err="1" smtClean="0">
                <a:solidFill>
                  <a:srgbClr val="FF0000"/>
                </a:solidFill>
              </a:rPr>
              <a:t>Михайловской-на-Дону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Хоперского</a:t>
            </a:r>
            <a:r>
              <a:rPr lang="ru-RU" dirty="0" smtClean="0">
                <a:solidFill>
                  <a:srgbClr val="FF0000"/>
                </a:solidFill>
              </a:rPr>
              <a:t> округа Области Войска Донского.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3" name="Picture 3" descr="C:\Documents and Settings\Кристина\Рабочий стол\1-1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-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2687" y="2780928"/>
            <a:ext cx="714380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</a:t>
            </a:r>
            <a:r>
              <a:rPr lang="ru-RU" sz="3200" dirty="0" smtClean="0">
                <a:solidFill>
                  <a:srgbClr val="FF0000"/>
                </a:solidFill>
              </a:rPr>
              <a:t>                             Учёба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  </a:t>
            </a:r>
            <a:r>
              <a:rPr lang="ru-RU" u="sng" dirty="0" smtClean="0">
                <a:solidFill>
                  <a:srgbClr val="FF0000"/>
                </a:solidFill>
              </a:rPr>
              <a:t>В 1890 год </a:t>
            </a:r>
            <a:r>
              <a:rPr lang="ru-RU" dirty="0" smtClean="0">
                <a:solidFill>
                  <a:srgbClr val="FF0000"/>
                </a:solidFill>
              </a:rPr>
              <a:t>- поступление на художественное отделение Московского училища живописи, ваяния и зодчества. Учился у В. А. Серова, К. А. Коровина, А. М. Васнецова.  </a:t>
            </a:r>
            <a:r>
              <a:rPr lang="ru-RU" u="sng" dirty="0" smtClean="0">
                <a:solidFill>
                  <a:srgbClr val="FF0000"/>
                </a:solidFill>
              </a:rPr>
              <a:t>В 1902 год </a:t>
            </a:r>
            <a:r>
              <a:rPr lang="ru-RU" dirty="0" smtClean="0">
                <a:solidFill>
                  <a:srgbClr val="FF0000"/>
                </a:solidFill>
              </a:rPr>
              <a:t>- участие в выставке, награждение премией  Третьякова.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u="sng" dirty="0" smtClean="0">
                <a:solidFill>
                  <a:srgbClr val="FF0000"/>
                </a:solidFill>
              </a:rPr>
              <a:t>В 1904 год - </a:t>
            </a:r>
            <a:r>
              <a:rPr lang="ru-RU" dirty="0" smtClean="0">
                <a:solidFill>
                  <a:srgbClr val="FF0000"/>
                </a:solidFill>
              </a:rPr>
              <a:t>уход из училища, открытие частной студии живописи и рисунка, в которой преподавали А. Михайловский, Н. Гончарова, М. Ларионов, П. Кончаловский. В студии в разное время занимались известные в будущем художники: Фальк, Татлин, Осмеркин, Мухина, Соколов-Скаля.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52736"/>
            <a:ext cx="5400684" cy="55909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u="sng" dirty="0" smtClean="0">
                <a:solidFill>
                  <a:srgbClr val="FF0000"/>
                </a:solidFill>
              </a:rPr>
              <a:t>В 1905 году </a:t>
            </a:r>
            <a:r>
              <a:rPr lang="ru-RU" dirty="0" smtClean="0">
                <a:solidFill>
                  <a:srgbClr val="FF0000"/>
                </a:solidFill>
              </a:rPr>
              <a:t>Илья Машков был повенчан первым браком с итальянской подданной Софией </a:t>
            </a:r>
            <a:r>
              <a:rPr lang="ru-RU" dirty="0" err="1" smtClean="0">
                <a:solidFill>
                  <a:srgbClr val="FF0000"/>
                </a:solidFill>
              </a:rPr>
              <a:t>Аренцвари</a:t>
            </a:r>
            <a:r>
              <a:rPr lang="ru-RU" dirty="0" smtClean="0">
                <a:solidFill>
                  <a:srgbClr val="FF0000"/>
                </a:solidFill>
              </a:rPr>
              <a:t>. Через 4 года  </a:t>
            </a:r>
            <a:r>
              <a:rPr lang="ru-RU" dirty="0" smtClean="0">
                <a:solidFill>
                  <a:srgbClr val="FF0000"/>
                </a:solidFill>
              </a:rPr>
              <a:t>у них родился </a:t>
            </a:r>
            <a:r>
              <a:rPr lang="ru-RU" dirty="0" smtClean="0">
                <a:solidFill>
                  <a:srgbClr val="FF0000"/>
                </a:solidFill>
              </a:rPr>
              <a:t>сын Валентин.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В </a:t>
            </a:r>
            <a:r>
              <a:rPr lang="ru-RU" u="sng" dirty="0" smtClean="0">
                <a:solidFill>
                  <a:srgbClr val="FF0000"/>
                </a:solidFill>
              </a:rPr>
              <a:t>1906 году </a:t>
            </a:r>
            <a:r>
              <a:rPr lang="ru-RU" dirty="0" smtClean="0">
                <a:solidFill>
                  <a:srgbClr val="FF0000"/>
                </a:solidFill>
              </a:rPr>
              <a:t>политехническое общество московских инженеров построило дом,  над 5 </a:t>
            </a:r>
            <a:r>
              <a:rPr lang="ru-RU" dirty="0" err="1" smtClean="0">
                <a:solidFill>
                  <a:srgbClr val="FF0000"/>
                </a:solidFill>
              </a:rPr>
              <a:t>этожом</a:t>
            </a:r>
            <a:r>
              <a:rPr lang="ru-RU" dirty="0" smtClean="0">
                <a:solidFill>
                  <a:srgbClr val="FF0000"/>
                </a:solidFill>
              </a:rPr>
              <a:t> которого возвышалась башня, разместилась мастерская-студия  Машкова, где он проработал до смерти.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u="sng" dirty="0" smtClean="0">
                <a:solidFill>
                  <a:srgbClr val="FF0000"/>
                </a:solidFill>
              </a:rPr>
              <a:t> В </a:t>
            </a:r>
            <a:r>
              <a:rPr lang="ru-RU" u="sng" dirty="0" smtClean="0">
                <a:solidFill>
                  <a:srgbClr val="FF0000"/>
                </a:solidFill>
              </a:rPr>
              <a:t>1907 году </a:t>
            </a:r>
            <a:r>
              <a:rPr lang="ru-RU" dirty="0" smtClean="0">
                <a:solidFill>
                  <a:srgbClr val="FF0000"/>
                </a:solidFill>
              </a:rPr>
              <a:t>Машков познакомился с художниками А. Михайловским, который заинтересовал его творчеством старых мастеров, </a:t>
            </a:r>
            <a:r>
              <a:rPr lang="ru-RU" dirty="0" smtClean="0">
                <a:solidFill>
                  <a:srgbClr val="FF0000"/>
                </a:solidFill>
              </a:rPr>
              <a:t>а </a:t>
            </a:r>
            <a:r>
              <a:rPr lang="ru-RU" dirty="0" smtClean="0">
                <a:solidFill>
                  <a:srgbClr val="FF0000"/>
                </a:solidFill>
              </a:rPr>
              <a:t>с П. </a:t>
            </a:r>
            <a:r>
              <a:rPr lang="ru-RU" dirty="0" err="1" smtClean="0">
                <a:solidFill>
                  <a:srgbClr val="FF0000"/>
                </a:solidFill>
              </a:rPr>
              <a:t>Кончаловским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они стали настоящими  друзьями.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</a:t>
            </a:r>
            <a:r>
              <a:rPr lang="ru-RU" u="sng" dirty="0" smtClean="0">
                <a:solidFill>
                  <a:srgbClr val="FF0000"/>
                </a:solidFill>
              </a:rPr>
              <a:t> В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u="sng" dirty="0" smtClean="0">
                <a:solidFill>
                  <a:srgbClr val="FF0000"/>
                </a:solidFill>
              </a:rPr>
              <a:t>1908-м </a:t>
            </a:r>
            <a:r>
              <a:rPr lang="ru-RU" u="sng" dirty="0" smtClean="0">
                <a:solidFill>
                  <a:srgbClr val="FF0000"/>
                </a:solidFill>
              </a:rPr>
              <a:t>году </a:t>
            </a:r>
            <a:r>
              <a:rPr lang="ru-RU" dirty="0" smtClean="0">
                <a:solidFill>
                  <a:srgbClr val="FF0000"/>
                </a:solidFill>
              </a:rPr>
              <a:t>художник объехал </a:t>
            </a:r>
            <a:r>
              <a:rPr lang="ru-RU" dirty="0" smtClean="0">
                <a:solidFill>
                  <a:srgbClr val="FF0000"/>
                </a:solidFill>
              </a:rPr>
              <a:t>17 городов Франции, Германии, Австрии, Англии, Испании.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Documents and Settings\Кристина\Рабочий стол\же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571612"/>
            <a:ext cx="305433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</a:t>
            </a:r>
            <a:r>
              <a:rPr lang="ru-RU" sz="3200" b="1" i="1" dirty="0" smtClean="0">
                <a:solidFill>
                  <a:srgbClr val="FF0000"/>
                </a:solidFill>
              </a:rPr>
              <a:t>Картины, отправленные на выставку в Париж  </a:t>
            </a:r>
            <a:endParaRPr lang="ru-RU" b="1" i="1" dirty="0"/>
          </a:p>
        </p:txBody>
      </p:sp>
      <p:pic>
        <p:nvPicPr>
          <p:cNvPr id="17416" name="Picture 8" descr="C:\Documents and Settings\Кристина\Рабочий стол\пари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000396" cy="2857520"/>
          </a:xfrm>
          <a:prstGeom prst="rect">
            <a:avLst/>
          </a:prstGeom>
          <a:noFill/>
        </p:spPr>
      </p:pic>
      <p:pic>
        <p:nvPicPr>
          <p:cNvPr id="17417" name="Picture 9" descr="C:\Documents and Settings\Кристина\Рабочий стол\париж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143380"/>
            <a:ext cx="3000396" cy="2500330"/>
          </a:xfrm>
          <a:prstGeom prst="rect">
            <a:avLst/>
          </a:prstGeom>
          <a:noFill/>
        </p:spPr>
      </p:pic>
      <p:pic>
        <p:nvPicPr>
          <p:cNvPr id="17418" name="Picture 10" descr="C:\Documents and Settings\Кристина\Рабочий стол\париж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2025" y="1019681"/>
            <a:ext cx="2693984" cy="2857520"/>
          </a:xfrm>
          <a:prstGeom prst="rect">
            <a:avLst/>
          </a:prstGeom>
          <a:noFill/>
        </p:spPr>
      </p:pic>
      <p:pic>
        <p:nvPicPr>
          <p:cNvPr id="17419" name="Picture 11" descr="C:\Documents and Settings\Кристина\Рабочий стол\париж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143380"/>
            <a:ext cx="2578090" cy="2500330"/>
          </a:xfrm>
          <a:prstGeom prst="rect">
            <a:avLst/>
          </a:prstGeom>
          <a:noFill/>
        </p:spPr>
      </p:pic>
      <p:pic>
        <p:nvPicPr>
          <p:cNvPr id="17420" name="Picture 12" descr="C:\Documents and Settings\Кристина\Рабочий стол\posterlux-socialisticheskii_realizm-img1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6759" y="1052736"/>
            <a:ext cx="3143272" cy="3000396"/>
          </a:xfrm>
          <a:prstGeom prst="rect">
            <a:avLst/>
          </a:prstGeom>
          <a:noFill/>
        </p:spPr>
      </p:pic>
      <p:pic>
        <p:nvPicPr>
          <p:cNvPr id="17421" name="Picture 13" descr="C:\Documents and Settings\Кристина\Рабочий стол\10490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68197" y="4143380"/>
            <a:ext cx="300039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Последняя поездка за </a:t>
            </a:r>
            <a:r>
              <a:rPr lang="ru-RU" sz="3200" b="1" i="1" dirty="0" smtClean="0">
                <a:solidFill>
                  <a:srgbClr val="FF0000"/>
                </a:solidFill>
              </a:rPr>
              <a:t>границу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80728"/>
            <a:ext cx="8543956" cy="5343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В 1914 году Машков </a:t>
            </a:r>
            <a:r>
              <a:rPr lang="ru-RU" sz="2400" dirty="0" smtClean="0">
                <a:solidFill>
                  <a:srgbClr val="FF0000"/>
                </a:solidFill>
              </a:rPr>
              <a:t>совершил последнюю </a:t>
            </a:r>
            <a:r>
              <a:rPr lang="ru-RU" sz="2400" dirty="0" smtClean="0">
                <a:solidFill>
                  <a:srgbClr val="FF0000"/>
                </a:solidFill>
              </a:rPr>
              <a:t>поездку за границу </a:t>
            </a:r>
            <a:r>
              <a:rPr lang="ru-RU" sz="2400" dirty="0" smtClean="0">
                <a:solidFill>
                  <a:srgbClr val="FF0000"/>
                </a:solidFill>
              </a:rPr>
              <a:t>(Турция, Греция, Египет, Швейцария), </a:t>
            </a:r>
            <a:r>
              <a:rPr lang="ru-RU" sz="2400" dirty="0" smtClean="0">
                <a:solidFill>
                  <a:srgbClr val="FF0000"/>
                </a:solidFill>
              </a:rPr>
              <a:t>где много </a:t>
            </a:r>
            <a:r>
              <a:rPr lang="ru-RU" sz="2400" dirty="0" smtClean="0">
                <a:solidFill>
                  <a:srgbClr val="FF0000"/>
                </a:solidFill>
              </a:rPr>
              <a:t>писал. Вернувшись </a:t>
            </a:r>
            <a:r>
              <a:rPr lang="ru-RU" sz="2400" dirty="0" smtClean="0">
                <a:solidFill>
                  <a:srgbClr val="FF0000"/>
                </a:solidFill>
              </a:rPr>
              <a:t>в Россию, под впечатлением событий Первой мировой войны он создал серию лубков на </a:t>
            </a:r>
            <a:r>
              <a:rPr lang="ru-RU" sz="2400" dirty="0" smtClean="0">
                <a:solidFill>
                  <a:srgbClr val="FF0000"/>
                </a:solidFill>
              </a:rPr>
              <a:t>стихи В</a:t>
            </a:r>
            <a:r>
              <a:rPr lang="ru-RU" sz="2400" dirty="0" smtClean="0">
                <a:solidFill>
                  <a:srgbClr val="FF0000"/>
                </a:solidFill>
              </a:rPr>
              <a:t>. Маяковского.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C:\Documents and Settings\Кристина\Рабочий стол\1306200833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68960"/>
            <a:ext cx="8715436" cy="355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5286412" cy="57150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u="sng" dirty="0" smtClean="0">
                <a:solidFill>
                  <a:srgbClr val="FF0000"/>
                </a:solidFill>
              </a:rPr>
              <a:t> В 1915 году </a:t>
            </a:r>
            <a:r>
              <a:rPr lang="ru-RU" dirty="0" err="1" smtClean="0">
                <a:solidFill>
                  <a:srgbClr val="FF0000"/>
                </a:solidFill>
              </a:rPr>
              <a:t>И.Машков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вступил в брак с Еленой Федоровой, </a:t>
            </a:r>
            <a:r>
              <a:rPr lang="ru-RU" dirty="0" smtClean="0">
                <a:solidFill>
                  <a:srgbClr val="FF0000"/>
                </a:solidFill>
              </a:rPr>
              <a:t>она </a:t>
            </a:r>
            <a:r>
              <a:rPr lang="ru-RU" dirty="0" smtClean="0">
                <a:solidFill>
                  <a:srgbClr val="FF0000"/>
                </a:solidFill>
              </a:rPr>
              <a:t>под его руководством занималась живописью и участвовала в выставках "Мира искусства".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u="sng" dirty="0" smtClean="0">
                <a:solidFill>
                  <a:srgbClr val="FF0000"/>
                </a:solidFill>
              </a:rPr>
              <a:t>В </a:t>
            </a:r>
            <a:r>
              <a:rPr lang="ru-RU" u="sng" dirty="0" smtClean="0">
                <a:solidFill>
                  <a:srgbClr val="FF0000"/>
                </a:solidFill>
              </a:rPr>
              <a:t>1917 году, </a:t>
            </a:r>
            <a:r>
              <a:rPr lang="ru-RU" dirty="0" smtClean="0">
                <a:solidFill>
                  <a:srgbClr val="FF0000"/>
                </a:solidFill>
              </a:rPr>
              <a:t>обсуждая одну из выставок "Мира искусства", критики писали: </a:t>
            </a:r>
            <a:r>
              <a:rPr lang="ru-RU" b="1" i="1" dirty="0" smtClean="0">
                <a:solidFill>
                  <a:srgbClr val="0070C0"/>
                </a:solidFill>
              </a:rPr>
              <a:t>"Здесь царят Машковы, Кончаловский и целый ряд единомышленников. Самое большое количество вещей выставил художник И. Машков и очень близкая ему по характеру творчества Е. Федорова-Машкова".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 descr="C:\Documents and Settings\Кристина\Рабочий стол\portret_zhe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285860"/>
            <a:ext cx="3500457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    Первым приобретением Павла и Сергея Третьяковых на выставке "Бубнового валета" были написанные Машковым </a:t>
            </a:r>
            <a:r>
              <a:rPr lang="ru-RU" u="sng" dirty="0">
                <a:solidFill>
                  <a:srgbClr val="FF0000"/>
                </a:solidFill>
              </a:rPr>
              <a:t>в 1913 и 1914 </a:t>
            </a:r>
            <a:r>
              <a:rPr lang="ru-RU" dirty="0">
                <a:solidFill>
                  <a:srgbClr val="FF0000"/>
                </a:solidFill>
              </a:rPr>
              <a:t>годах натюрморты "Камелия" и "Тыква".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u="sng" dirty="0" smtClean="0">
                <a:solidFill>
                  <a:srgbClr val="FF0000"/>
                </a:solidFill>
              </a:rPr>
              <a:t>В 1919 </a:t>
            </a:r>
            <a:r>
              <a:rPr lang="ru-RU" u="sng" dirty="0" smtClean="0">
                <a:solidFill>
                  <a:srgbClr val="FF0000"/>
                </a:solidFill>
              </a:rPr>
              <a:t>года </a:t>
            </a:r>
            <a:r>
              <a:rPr lang="ru-RU" dirty="0" smtClean="0">
                <a:solidFill>
                  <a:srgbClr val="FF0000"/>
                </a:solidFill>
              </a:rPr>
              <a:t>Машков начал преподавать </a:t>
            </a:r>
            <a:r>
              <a:rPr lang="ru-RU" dirty="0" smtClean="0">
                <a:solidFill>
                  <a:srgbClr val="FF0000"/>
                </a:solidFill>
              </a:rPr>
              <a:t>в бывшем </a:t>
            </a:r>
            <a:r>
              <a:rPr lang="ru-RU" dirty="0" smtClean="0">
                <a:solidFill>
                  <a:srgbClr val="FF0000"/>
                </a:solidFill>
              </a:rPr>
              <a:t>Московском училище живописи, ваяния и </a:t>
            </a:r>
            <a:r>
              <a:rPr lang="ru-RU" dirty="0" smtClean="0">
                <a:solidFill>
                  <a:srgbClr val="FF0000"/>
                </a:solidFill>
              </a:rPr>
              <a:t>зодчества. Он </a:t>
            </a:r>
            <a:r>
              <a:rPr lang="ru-RU" dirty="0" smtClean="0">
                <a:solidFill>
                  <a:srgbClr val="FF0000"/>
                </a:solidFill>
              </a:rPr>
              <a:t>работал  </a:t>
            </a:r>
            <a:r>
              <a:rPr lang="ru-RU" u="sng" dirty="0" smtClean="0">
                <a:solidFill>
                  <a:srgbClr val="FF0000"/>
                </a:solidFill>
              </a:rPr>
              <a:t>до 1929 года </a:t>
            </a:r>
            <a:r>
              <a:rPr lang="ru-RU" dirty="0" smtClean="0">
                <a:solidFill>
                  <a:srgbClr val="FF0000"/>
                </a:solidFill>
              </a:rPr>
              <a:t>главным мастером (профессором) индивидуальной мастерской живописного факультета. </a:t>
            </a:r>
            <a:r>
              <a:rPr lang="ru-RU" dirty="0" smtClean="0">
                <a:solidFill>
                  <a:srgbClr val="FF0000"/>
                </a:solidFill>
              </a:rPr>
              <a:t>Вместе </a:t>
            </a:r>
            <a:r>
              <a:rPr lang="ru-RU" dirty="0" smtClean="0">
                <a:solidFill>
                  <a:srgbClr val="FF0000"/>
                </a:solidFill>
              </a:rPr>
              <a:t>с учениками Машков работал над монументальными панно, которые украшали Москву в дни </a:t>
            </a:r>
            <a:r>
              <a:rPr lang="ru-RU" dirty="0" smtClean="0">
                <a:solidFill>
                  <a:srgbClr val="FF0000"/>
                </a:solidFill>
              </a:rPr>
              <a:t>праздников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4464496" cy="466399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Илья </a:t>
            </a:r>
            <a:r>
              <a:rPr lang="ru-RU" dirty="0" smtClean="0">
                <a:solidFill>
                  <a:srgbClr val="FF0000"/>
                </a:solidFill>
              </a:rPr>
              <a:t>Машков активно участвовал в деятельности обновленного общества </a:t>
            </a:r>
            <a:r>
              <a:rPr lang="ru-RU" b="1" i="1" u="sng" dirty="0" smtClean="0">
                <a:solidFill>
                  <a:srgbClr val="FF0000"/>
                </a:solidFill>
              </a:rPr>
              <a:t>"Мир искусства". </a:t>
            </a:r>
            <a:r>
              <a:rPr lang="ru-RU" dirty="0" smtClean="0">
                <a:solidFill>
                  <a:srgbClr val="FF0000"/>
                </a:solidFill>
              </a:rPr>
              <a:t>Особое оживление в его творчестве наступило </a:t>
            </a:r>
            <a:r>
              <a:rPr lang="ru-RU" u="sng" dirty="0" smtClean="0">
                <a:solidFill>
                  <a:srgbClr val="FF0000"/>
                </a:solidFill>
              </a:rPr>
              <a:t>в 1922 году, </a:t>
            </a:r>
            <a:r>
              <a:rPr lang="ru-RU" dirty="0" smtClean="0">
                <a:solidFill>
                  <a:srgbClr val="FF0000"/>
                </a:solidFill>
              </a:rPr>
              <a:t>когда он написал несколько натюрмортов с фарфоровыми фигурками.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 descr="C:\Documents and Settings\Кристина\Рабочий стол\origina 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836712"/>
            <a:ext cx="4090994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</TotalTime>
  <Words>374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Илья Иванович Машков</vt:lpstr>
      <vt:lpstr>Презентация PowerPoint</vt:lpstr>
      <vt:lpstr>                                       Учёба</vt:lpstr>
      <vt:lpstr>Презентация PowerPoint</vt:lpstr>
      <vt:lpstr>       Картины, отправленные на выставку в Париж  </vt:lpstr>
      <vt:lpstr>                Последняя поездка за границу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Камай</cp:lastModifiedBy>
  <cp:revision>26</cp:revision>
  <dcterms:modified xsi:type="dcterms:W3CDTF">2013-03-22T05:00:44Z</dcterms:modified>
</cp:coreProperties>
</file>