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72" r:id="rId6"/>
    <p:sldId id="268" r:id="rId7"/>
    <p:sldId id="269" r:id="rId8"/>
    <p:sldId id="271" r:id="rId9"/>
    <p:sldId id="267" r:id="rId10"/>
    <p:sldId id="270" r:id="rId11"/>
    <p:sldId id="263" r:id="rId12"/>
    <p:sldId id="262" r:id="rId13"/>
    <p:sldId id="264" r:id="rId14"/>
    <p:sldId id="265" r:id="rId15"/>
    <p:sldId id="274" r:id="rId16"/>
    <p:sldId id="277" r:id="rId17"/>
    <p:sldId id="275" r:id="rId18"/>
    <p:sldId id="278" r:id="rId19"/>
    <p:sldId id="282" r:id="rId20"/>
    <p:sldId id="279" r:id="rId21"/>
    <p:sldId id="280" r:id="rId22"/>
    <p:sldId id="28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5D2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BB1466-6021-4AD7-9B62-2D9531BE31DB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1CF2FF-2411-49C9-9781-283C113157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BB1466-6021-4AD7-9B62-2D9531BE31DB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1CF2FF-2411-49C9-9781-283C11315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BB1466-6021-4AD7-9B62-2D9531BE31DB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1CF2FF-2411-49C9-9781-283C11315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3" y="376238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1370013" y="1676400"/>
            <a:ext cx="38100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32413" y="16764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xfrm>
            <a:off x="3873500" y="63992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7237413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0C869BF-B42C-4D9A-866E-909250D36BE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BB1466-6021-4AD7-9B62-2D9531BE31DB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1CF2FF-2411-49C9-9781-283C11315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BB1466-6021-4AD7-9B62-2D9531BE31DB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1CF2FF-2411-49C9-9781-283C113157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BB1466-6021-4AD7-9B62-2D9531BE31DB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1CF2FF-2411-49C9-9781-283C11315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BB1466-6021-4AD7-9B62-2D9531BE31DB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1CF2FF-2411-49C9-9781-283C11315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BB1466-6021-4AD7-9B62-2D9531BE31DB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1CF2FF-2411-49C9-9781-283C11315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BB1466-6021-4AD7-9B62-2D9531BE31DB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1CF2FF-2411-49C9-9781-283C113157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BB1466-6021-4AD7-9B62-2D9531BE31DB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1CF2FF-2411-49C9-9781-283C11315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BB1466-6021-4AD7-9B62-2D9531BE31DB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1CF2FF-2411-49C9-9781-283C113157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ABB1466-6021-4AD7-9B62-2D9531BE31DB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11CF2FF-2411-49C9-9781-283C113157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upload.wikimedia.org/wikipedia/commons/3/3f/Storm_of_Noteburg_1702.jp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upload.wikimedia.org/wikipedia/commons/8/8b/Battle_of_Lesnaya.jpg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upload.wikimedia.org/wikipedia/commons/e/e9/Marten's_Poltava.jpg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copypast.ru/uploads/posts/1265204843_karl_i_mazepa.jpg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bibliotekar.ru/rusRomanov/5.files/image001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://upload.wikimedia.org/wikipedia/commons/thumb/0/09/Karl_XII_1697.jpg/390px-Karl_XII_1697.jpg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upload.wikimedia.org/wikipedia/commons/c/cc/Victory_at_Narva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21118" y="2060848"/>
            <a:ext cx="8422882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tx2"/>
                  </a:solidFill>
                  <a:prstDash val="solid"/>
                  <a:miter lim="800000"/>
                </a:ln>
                <a:solidFill>
                  <a:schemeClr val="bg2">
                    <a:lumMod val="25000"/>
                  </a:schemeClr>
                </a:solidFill>
                <a:effectLst>
                  <a:outerShdw blurRad="50800" algn="tl" rotWithShape="0">
                    <a:srgbClr val="000000"/>
                  </a:outerShdw>
                  <a:reflection blurRad="6350" stA="55000" endA="300" endPos="45500" dir="5400000" sy="-100000" algn="bl" rotWithShape="0"/>
                </a:effectLst>
              </a:rPr>
              <a:t>Внешняя политика России 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chemeClr val="tx2"/>
                  </a:solidFill>
                  <a:prstDash val="solid"/>
                  <a:miter lim="800000"/>
                </a:ln>
                <a:solidFill>
                  <a:schemeClr val="bg2">
                    <a:lumMod val="25000"/>
                  </a:schemeClr>
                </a:solidFill>
                <a:effectLst>
                  <a:outerShdw blurRad="50800" algn="tl" rotWithShape="0">
                    <a:srgbClr val="000000"/>
                  </a:outerShdw>
                  <a:reflection blurRad="6350" stA="55000" endA="300" endPos="45500" dir="5400000" sy="-100000" algn="bl" rotWithShape="0"/>
                </a:effectLst>
              </a:rPr>
              <a:t>в первой четверти </a:t>
            </a:r>
          </a:p>
          <a:p>
            <a:pPr algn="ctr"/>
            <a:r>
              <a:rPr lang="en-US" sz="5400" b="1" cap="none" spc="0" dirty="0" smtClean="0">
                <a:ln w="17780" cmpd="sng">
                  <a:solidFill>
                    <a:schemeClr val="tx2"/>
                  </a:solidFill>
                  <a:prstDash val="solid"/>
                  <a:miter lim="800000"/>
                </a:ln>
                <a:solidFill>
                  <a:schemeClr val="bg2">
                    <a:lumMod val="25000"/>
                  </a:schemeClr>
                </a:solidFill>
                <a:effectLst>
                  <a:outerShdw blurRad="50800" algn="tl" rotWithShape="0">
                    <a:srgbClr val="000000"/>
                  </a:outerShdw>
                  <a:reflection blurRad="6350" stA="55000" endA="300" endPos="45500" dir="5400000" sy="-100000" algn="bl" rotWithShape="0"/>
                </a:effectLst>
              </a:rPr>
              <a:t>XVIII </a:t>
            </a:r>
            <a:r>
              <a:rPr lang="ru-RU" sz="5400" b="1" cap="none" spc="0" dirty="0" smtClean="0">
                <a:ln w="17780" cmpd="sng">
                  <a:solidFill>
                    <a:schemeClr val="tx2"/>
                  </a:solidFill>
                  <a:prstDash val="solid"/>
                  <a:miter lim="800000"/>
                </a:ln>
                <a:solidFill>
                  <a:schemeClr val="bg2">
                    <a:lumMod val="25000"/>
                  </a:schemeClr>
                </a:solidFill>
                <a:effectLst>
                  <a:outerShdw blurRad="50800" algn="tl" rotWithShape="0">
                    <a:srgbClr val="000000"/>
                  </a:outerShdw>
                  <a:reflection blurRad="6350" stA="55000" endA="300" endPos="45500" dir="5400000" sy="-100000" algn="bl" rotWithShape="0"/>
                </a:effectLst>
              </a:rPr>
              <a:t>века</a:t>
            </a:r>
            <a:endParaRPr lang="ru-RU" sz="5400" b="1" cap="none" spc="0" dirty="0">
              <a:ln w="17780" cmpd="sng">
                <a:solidFill>
                  <a:schemeClr val="tx2"/>
                </a:solidFill>
                <a:prstDash val="solid"/>
                <a:miter lim="800000"/>
              </a:ln>
              <a:solidFill>
                <a:schemeClr val="bg2">
                  <a:lumMod val="25000"/>
                </a:schemeClr>
              </a:solidFill>
              <a:effectLst>
                <a:outerShdw blurRad="50800" algn="tl" rotWithShape="0">
                  <a:srgbClr val="000000"/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28728" y="0"/>
            <a:ext cx="749808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7A5D28"/>
                </a:solidFill>
                <a:effectLst/>
              </a:rPr>
              <a:t>Борьба за невские берега</a:t>
            </a:r>
            <a:endParaRPr lang="ru-RU" b="1" dirty="0">
              <a:solidFill>
                <a:srgbClr val="7A5D28"/>
              </a:solidFill>
              <a:effectLst/>
            </a:endParaRPr>
          </a:p>
        </p:txBody>
      </p:sp>
      <p:pic>
        <p:nvPicPr>
          <p:cNvPr id="3074" name="Picture 2" descr="C:\Documents and Settings\Admin\Мои документы\Мои рисунки\Борьба за невские берега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074738"/>
            <a:ext cx="9107488" cy="5783262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/>
              </a:rPr>
              <a:t>Взятие крепости </a:t>
            </a:r>
            <a:r>
              <a:rPr lang="ru-RU" b="1" dirty="0" err="1" smtClean="0">
                <a:effectLst/>
              </a:rPr>
              <a:t>Нотебург</a:t>
            </a:r>
            <a:endParaRPr lang="ru-RU" b="1" dirty="0">
              <a:effectLst/>
            </a:endParaRPr>
          </a:p>
        </p:txBody>
      </p:sp>
      <p:pic>
        <p:nvPicPr>
          <p:cNvPr id="23554" name="Picture 2" descr="Файл:Storm of Noteburg 170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1538" y="1500174"/>
            <a:ext cx="7620000" cy="489585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7A5D28"/>
                </a:solidFill>
                <a:effectLst/>
              </a:rPr>
              <a:t>Медали Северной войны</a:t>
            </a:r>
            <a:endParaRPr lang="ru-RU" b="1" dirty="0">
              <a:solidFill>
                <a:srgbClr val="7A5D28"/>
              </a:solidFill>
              <a:effectLst/>
            </a:endParaRPr>
          </a:p>
        </p:txBody>
      </p:sp>
      <p:pic>
        <p:nvPicPr>
          <p:cNvPr id="24578" name="Picture 2" descr="http://www.ljplus.ru/img4/k/v/kvdm2/nb1703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00100" y="1285860"/>
            <a:ext cx="5343525" cy="2619375"/>
          </a:xfrm>
          <a:prstGeom prst="rect">
            <a:avLst/>
          </a:prstGeom>
          <a:noFill/>
        </p:spPr>
      </p:pic>
      <p:pic>
        <p:nvPicPr>
          <p:cNvPr id="24580" name="Picture 4" descr="http://www.muenzauktion.com/pater/pic/070927013bz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42976" y="4000504"/>
            <a:ext cx="5343525" cy="267652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444208" y="1484784"/>
            <a:ext cx="2357454" cy="452431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Медаль в память взятия двух шведских судов в устье Невы. «</a:t>
            </a:r>
            <a:r>
              <a:rPr lang="ru-RU" sz="2400" dirty="0" err="1" smtClean="0"/>
              <a:t>Небываемое</a:t>
            </a:r>
            <a:r>
              <a:rPr lang="ru-RU" sz="2400" dirty="0" smtClean="0"/>
              <a:t> бывает»</a:t>
            </a:r>
          </a:p>
          <a:p>
            <a:pPr algn="ctr"/>
            <a:endParaRPr lang="ru-RU" sz="2400" dirty="0"/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Медаль в честь взятия крепости </a:t>
            </a:r>
            <a:r>
              <a:rPr lang="ru-RU" sz="2400" dirty="0" err="1" smtClean="0"/>
              <a:t>Ниеншанц</a:t>
            </a:r>
            <a:endParaRPr lang="ru-RU" sz="2400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/>
              </a:rPr>
              <a:t>Сражение при Лесной</a:t>
            </a:r>
            <a:endParaRPr lang="ru-RU" b="1" dirty="0">
              <a:effectLst/>
            </a:endParaRPr>
          </a:p>
        </p:txBody>
      </p:sp>
      <p:pic>
        <p:nvPicPr>
          <p:cNvPr id="22530" name="Picture 2" descr="Файл:Battle of Lesnay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43042" y="1214422"/>
            <a:ext cx="7072362" cy="5468321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/>
              </a:rPr>
              <a:t>Полтавская баталия</a:t>
            </a:r>
            <a:endParaRPr lang="ru-RU" b="1" dirty="0">
              <a:effectLst/>
            </a:endParaRPr>
          </a:p>
        </p:txBody>
      </p:sp>
      <p:pic>
        <p:nvPicPr>
          <p:cNvPr id="21506" name="Picture 2" descr="Файл:Marten's Poltav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28662" y="1928802"/>
            <a:ext cx="7966890" cy="4071966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/>
              </a:rPr>
              <a:t>Карл </a:t>
            </a:r>
            <a:r>
              <a:rPr lang="en-US" b="1" dirty="0" smtClean="0">
                <a:effectLst/>
              </a:rPr>
              <a:t>XII </a:t>
            </a:r>
            <a:r>
              <a:rPr lang="ru-RU" b="1" dirty="0" smtClean="0">
                <a:effectLst/>
              </a:rPr>
              <a:t>и Мазепа после Полтавской битвы</a:t>
            </a:r>
            <a:endParaRPr lang="ru-RU" b="1" dirty="0">
              <a:effectLst/>
            </a:endParaRPr>
          </a:p>
        </p:txBody>
      </p:sp>
      <p:pic>
        <p:nvPicPr>
          <p:cNvPr id="30722" name="Picture 2" descr="Картинка 16 из 1730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14414" y="1500174"/>
            <a:ext cx="7701998" cy="518071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>
                <a:effectLst/>
              </a:rPr>
              <a:t>Гангутское</a:t>
            </a:r>
            <a:r>
              <a:rPr lang="ru-RU" b="1" dirty="0" smtClean="0">
                <a:effectLst/>
              </a:rPr>
              <a:t> сражение</a:t>
            </a:r>
            <a:endParaRPr lang="ru-RU" b="1" dirty="0">
              <a:effectLst/>
            </a:endParaRPr>
          </a:p>
        </p:txBody>
      </p:sp>
      <p:pic>
        <p:nvPicPr>
          <p:cNvPr id="5" name="Picture 7" descr="Рисунок2"/>
          <p:cNvPicPr>
            <a:picLocks noChangeAspect="1" noChangeArrowheads="1"/>
          </p:cNvPicPr>
          <p:nvPr/>
        </p:nvPicPr>
        <p:blipFill>
          <a:blip r:embed="rId2" cstate="screen">
            <a:lum bright="12000" contrast="30000"/>
          </a:blip>
          <a:srcRect/>
          <a:stretch>
            <a:fillRect/>
          </a:stretch>
        </p:blipFill>
        <p:spPr bwMode="auto">
          <a:xfrm>
            <a:off x="857224" y="1428736"/>
            <a:ext cx="8131132" cy="5193694"/>
          </a:xfrm>
          <a:prstGeom prst="rect">
            <a:avLst/>
          </a:prstGeom>
          <a:noFill/>
          <a:ln w="19050">
            <a:solidFill>
              <a:schemeClr val="bg2">
                <a:lumMod val="2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>
                <a:effectLst/>
              </a:rPr>
              <a:t>Гангутское</a:t>
            </a:r>
            <a:r>
              <a:rPr lang="ru-RU" b="1" dirty="0" smtClean="0">
                <a:effectLst/>
              </a:rPr>
              <a:t> сражение</a:t>
            </a:r>
            <a:endParaRPr lang="ru-RU" b="1" dirty="0">
              <a:effectLst/>
            </a:endParaRPr>
          </a:p>
        </p:txBody>
      </p:sp>
      <p:pic>
        <p:nvPicPr>
          <p:cNvPr id="21508" name="Picture 4" descr="p15_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5984" y="1643050"/>
            <a:ext cx="5256213" cy="496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150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>
                <a:effectLst/>
              </a:rPr>
              <a:t>Ништадтский</a:t>
            </a:r>
            <a:r>
              <a:rPr lang="ru-RU" b="1" dirty="0" smtClean="0">
                <a:effectLst/>
              </a:rPr>
              <a:t> мир – 1721 год</a:t>
            </a:r>
            <a:endParaRPr lang="ru-RU" b="1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>
            <a:normAutofit fontScale="92500" lnSpcReduction="10000"/>
          </a:bodyPr>
          <a:lstStyle/>
          <a:p>
            <a:pPr>
              <a:buClr>
                <a:schemeClr val="bg2">
                  <a:lumMod val="25000"/>
                </a:schemeClr>
              </a:buClr>
            </a:pPr>
            <a:r>
              <a:rPr lang="ru-RU" dirty="0" smtClean="0"/>
              <a:t>Россия возвратила Швеции Финляндию;</a:t>
            </a:r>
          </a:p>
          <a:p>
            <a:pPr>
              <a:buClr>
                <a:schemeClr val="bg2">
                  <a:lumMod val="25000"/>
                </a:schemeClr>
              </a:buClr>
            </a:pPr>
            <a:r>
              <a:rPr lang="ru-RU" dirty="0" smtClean="0"/>
              <a:t>За Россией закреплялись: Лифляндия, </a:t>
            </a:r>
            <a:r>
              <a:rPr lang="ru-RU" dirty="0" err="1" smtClean="0"/>
              <a:t>Эстляндия</a:t>
            </a:r>
            <a:r>
              <a:rPr lang="ru-RU" dirty="0" smtClean="0"/>
              <a:t> (латвийская и эстонская Прибалтика), </a:t>
            </a:r>
            <a:r>
              <a:rPr lang="ru-RU" dirty="0" err="1" smtClean="0"/>
              <a:t>Ингерманландия</a:t>
            </a:r>
            <a:r>
              <a:rPr lang="ru-RU" dirty="0" smtClean="0"/>
              <a:t> , часть Карелии с Выборгом.</a:t>
            </a:r>
          </a:p>
          <a:p>
            <a:pPr>
              <a:buClr>
                <a:schemeClr val="bg2">
                  <a:lumMod val="25000"/>
                </a:schemeClr>
              </a:buClr>
            </a:pPr>
            <a:r>
              <a:rPr lang="ru-RU" b="1" dirty="0" smtClean="0"/>
              <a:t>1721 г</a:t>
            </a:r>
            <a:r>
              <a:rPr lang="ru-RU" dirty="0" smtClean="0"/>
              <a:t>. – Россия – </a:t>
            </a:r>
            <a:r>
              <a:rPr lang="ru-RU" b="1" dirty="0" smtClean="0"/>
              <a:t>империя.</a:t>
            </a:r>
          </a:p>
          <a:p>
            <a:pPr>
              <a:buClr>
                <a:schemeClr val="bg2">
                  <a:lumMod val="25000"/>
                </a:schemeClr>
              </a:buClr>
            </a:pPr>
            <a:r>
              <a:rPr lang="ru-RU" b="1" dirty="0" smtClean="0"/>
              <a:t>1721 г</a:t>
            </a:r>
            <a:r>
              <a:rPr lang="ru-RU" dirty="0" smtClean="0"/>
              <a:t>.- титул Петра </a:t>
            </a:r>
            <a:r>
              <a:rPr lang="en-US" dirty="0" smtClean="0"/>
              <a:t>I</a:t>
            </a:r>
            <a:r>
              <a:rPr lang="ru-RU" dirty="0" smtClean="0"/>
              <a:t> – император всероссийский.</a:t>
            </a:r>
          </a:p>
          <a:p>
            <a:pPr>
              <a:buClr>
                <a:schemeClr val="bg2">
                  <a:lumMod val="25000"/>
                </a:schemeClr>
              </a:buClr>
            </a:pPr>
            <a:r>
              <a:rPr lang="ru-RU" dirty="0" smtClean="0"/>
              <a:t>Почетное имя – </a:t>
            </a:r>
            <a:r>
              <a:rPr lang="ru-RU" b="1" dirty="0" smtClean="0"/>
              <a:t>Петр Великий, Отец Отечества.</a:t>
            </a:r>
            <a:endParaRPr lang="ru-RU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4932040" y="2060848"/>
            <a:ext cx="3816101" cy="353943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dirty="0" smtClean="0"/>
              <a:t>Скульптурную группу </a:t>
            </a:r>
            <a:r>
              <a:rPr lang="ru-RU" sz="2800" b="1" dirty="0" smtClean="0"/>
              <a:t>«Мир и Изобилие» («Мир и Победа») </a:t>
            </a:r>
            <a:r>
              <a:rPr lang="ru-RU" sz="2800" dirty="0" smtClean="0"/>
              <a:t>в Летнем саду Петр </a:t>
            </a:r>
            <a:r>
              <a:rPr lang="en-US" sz="2800" dirty="0" smtClean="0"/>
              <a:t>I </a:t>
            </a:r>
            <a:r>
              <a:rPr lang="ru-RU" sz="2800" dirty="0" smtClean="0"/>
              <a:t>заказал итальянскому скульптору П. </a:t>
            </a:r>
            <a:r>
              <a:rPr lang="ru-RU" sz="2800" dirty="0" err="1" smtClean="0"/>
              <a:t>Баратта</a:t>
            </a:r>
            <a:r>
              <a:rPr lang="ru-RU" sz="2800" dirty="0" smtClean="0"/>
              <a:t> в честь </a:t>
            </a:r>
            <a:r>
              <a:rPr lang="ru-RU" sz="2800" b="1" dirty="0" err="1" smtClean="0"/>
              <a:t>Ништадтского</a:t>
            </a:r>
            <a:r>
              <a:rPr lang="ru-RU" sz="2800" b="1" dirty="0" smtClean="0"/>
              <a:t> мира.</a:t>
            </a:r>
            <a:endParaRPr lang="ru-RU" sz="2800" b="1" dirty="0"/>
          </a:p>
        </p:txBody>
      </p:sp>
      <p:pic>
        <p:nvPicPr>
          <p:cNvPr id="11274" name="Picture 10" descr="Рисунок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620713"/>
            <a:ext cx="4449763" cy="593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24953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0"/>
            <a:ext cx="7498080" cy="1143000"/>
          </a:xfrm>
        </p:spPr>
        <p:txBody>
          <a:bodyPr/>
          <a:lstStyle/>
          <a:p>
            <a:pPr algn="ctr"/>
            <a:r>
              <a:rPr lang="ru-RU" b="1" dirty="0" err="1" smtClean="0">
                <a:solidFill>
                  <a:srgbClr val="7A5D28"/>
                </a:solidFill>
                <a:effectLst/>
              </a:rPr>
              <a:t>Столбовский</a:t>
            </a:r>
            <a:r>
              <a:rPr lang="ru-RU" b="1" dirty="0" smtClean="0">
                <a:solidFill>
                  <a:srgbClr val="7A5D28"/>
                </a:solidFill>
                <a:effectLst/>
              </a:rPr>
              <a:t> мирный договор</a:t>
            </a:r>
            <a:endParaRPr lang="ru-RU" b="1" dirty="0">
              <a:solidFill>
                <a:srgbClr val="7A5D28"/>
              </a:solidFill>
              <a:effectLst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solidFill>
            <a:schemeClr val="bg2"/>
          </a:solidFill>
        </p:spPr>
        <p:txBody>
          <a:bodyPr/>
          <a:lstStyle/>
          <a:p>
            <a:pPr>
              <a:buClr>
                <a:schemeClr val="bg2">
                  <a:lumMod val="25000"/>
                </a:schemeClr>
              </a:buClr>
            </a:pPr>
            <a:r>
              <a:rPr lang="ru-RU" b="1" dirty="0" smtClean="0"/>
              <a:t>1617 г. </a:t>
            </a:r>
            <a:r>
              <a:rPr lang="ru-RU" dirty="0" smtClean="0"/>
              <a:t>– </a:t>
            </a:r>
            <a:r>
              <a:rPr lang="ru-RU" dirty="0" err="1" smtClean="0"/>
              <a:t>Столбовский</a:t>
            </a:r>
            <a:r>
              <a:rPr lang="ru-RU" dirty="0" smtClean="0"/>
              <a:t> мир со Швецией.</a:t>
            </a:r>
          </a:p>
          <a:p>
            <a:pPr>
              <a:buClr>
                <a:schemeClr val="bg2">
                  <a:lumMod val="25000"/>
                </a:schemeClr>
              </a:buClr>
            </a:pPr>
            <a:r>
              <a:rPr lang="ru-RU" dirty="0" smtClean="0"/>
              <a:t>Швеция получила Ивангород,</a:t>
            </a:r>
          </a:p>
          <a:p>
            <a:pPr>
              <a:buNone/>
            </a:pPr>
            <a:r>
              <a:rPr lang="ru-RU" dirty="0" smtClean="0"/>
              <a:t>     Копорье, Ям, Орешек, </a:t>
            </a:r>
            <a:r>
              <a:rPr lang="ru-RU" dirty="0" err="1" smtClean="0"/>
              <a:t>Корелу</a:t>
            </a:r>
            <a:r>
              <a:rPr lang="ru-RU" dirty="0" smtClean="0"/>
              <a:t>.</a:t>
            </a:r>
          </a:p>
          <a:p>
            <a:pPr>
              <a:buClr>
                <a:schemeClr val="bg2">
                  <a:lumMod val="25000"/>
                </a:schemeClr>
              </a:buClr>
            </a:pPr>
            <a:r>
              <a:rPr lang="ru-RU" dirty="0" smtClean="0"/>
              <a:t>Россия утратила выход</a:t>
            </a:r>
          </a:p>
          <a:p>
            <a:pPr>
              <a:buNone/>
            </a:pPr>
            <a:r>
              <a:rPr lang="ru-RU" dirty="0" smtClean="0"/>
              <a:t>    в Балтийское море.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Documents and Settings\Admin\Мои документы\Мои рисунки\войны XVII век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857884" y="975946"/>
            <a:ext cx="3071834" cy="5667764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Documents and Settings\Admin\Мои документы\Мои рисунки\Итоги Северной войны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6422045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236296" y="2492896"/>
            <a:ext cx="500066" cy="21431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516216" y="2852936"/>
            <a:ext cx="2376264" cy="1631216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Земли,</a:t>
            </a:r>
            <a:r>
              <a:rPr lang="en-US" sz="2000" b="1" dirty="0" smtClean="0"/>
              <a:t> </a:t>
            </a:r>
            <a:r>
              <a:rPr lang="ru-RU" sz="2000" b="1" dirty="0" smtClean="0"/>
              <a:t>присоединенные</a:t>
            </a:r>
            <a:r>
              <a:rPr lang="en-US" sz="2000" b="1" dirty="0" smtClean="0"/>
              <a:t> </a:t>
            </a:r>
            <a:r>
              <a:rPr lang="ru-RU" sz="2000" b="1" dirty="0" smtClean="0"/>
              <a:t> к России по </a:t>
            </a:r>
            <a:r>
              <a:rPr lang="ru-RU" sz="2000" b="1" dirty="0" err="1" smtClean="0"/>
              <a:t>Ништадтскому</a:t>
            </a:r>
            <a:r>
              <a:rPr lang="ru-RU" sz="2000" b="1" dirty="0" smtClean="0"/>
              <a:t> договору 1721 г.</a:t>
            </a:r>
            <a:endParaRPr lang="ru-RU" sz="20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0"/>
            <a:ext cx="7498080" cy="1143000"/>
          </a:xfrm>
        </p:spPr>
        <p:txBody>
          <a:bodyPr/>
          <a:lstStyle/>
          <a:p>
            <a:pPr algn="ctr"/>
            <a:r>
              <a:rPr lang="ru-RU" b="1" dirty="0" err="1" smtClean="0">
                <a:effectLst/>
              </a:rPr>
              <a:t>Прутский</a:t>
            </a:r>
            <a:r>
              <a:rPr lang="ru-RU" b="1" dirty="0" smtClean="0">
                <a:effectLst/>
              </a:rPr>
              <a:t> поход – 1711 г</a:t>
            </a:r>
            <a:endParaRPr lang="ru-RU" b="1" dirty="0">
              <a:effectLst/>
            </a:endParaRPr>
          </a:p>
        </p:txBody>
      </p:sp>
      <p:pic>
        <p:nvPicPr>
          <p:cNvPr id="4" name="Picture 2" descr="C:\Documents and Settings\Admin\Мои документы\Мои рисунки\Северная войн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1142984"/>
            <a:ext cx="7020272" cy="5715016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7055768" y="1772816"/>
            <a:ext cx="2088232" cy="255454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/>
              <a:t>Итог: </a:t>
            </a:r>
          </a:p>
          <a:p>
            <a:pPr algn="ctr"/>
            <a:r>
              <a:rPr lang="ru-RU" sz="2000" b="1" dirty="0" smtClean="0"/>
              <a:t>Россия теряла Азов, обязывалась не</a:t>
            </a:r>
            <a:r>
              <a:rPr lang="en-US" sz="2000" b="1" dirty="0" smtClean="0"/>
              <a:t> </a:t>
            </a:r>
            <a:r>
              <a:rPr lang="ru-RU" sz="2000" b="1" dirty="0" smtClean="0"/>
              <a:t>препятствовать возвращению Карла </a:t>
            </a:r>
            <a:r>
              <a:rPr lang="en-US" sz="2000" b="1" dirty="0" smtClean="0"/>
              <a:t>XII </a:t>
            </a:r>
            <a:r>
              <a:rPr lang="ru-RU" sz="2000" b="1" dirty="0" smtClean="0"/>
              <a:t>на родину.</a:t>
            </a:r>
            <a:endParaRPr lang="ru-RU" sz="20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effectLst/>
              </a:rPr>
              <a:t>Каспийский(Персидский) поход</a:t>
            </a:r>
            <a:endParaRPr lang="ru-RU" b="1" dirty="0">
              <a:effectLst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652120" y="1285860"/>
            <a:ext cx="3240360" cy="5167476"/>
          </a:xfrm>
          <a:solidFill>
            <a:schemeClr val="bg2"/>
          </a:solidFill>
        </p:spPr>
        <p:txBody>
          <a:bodyPr>
            <a:noAutofit/>
          </a:bodyPr>
          <a:lstStyle/>
          <a:p>
            <a:pPr>
              <a:buClr>
                <a:schemeClr val="bg2">
                  <a:lumMod val="25000"/>
                </a:schemeClr>
              </a:buClr>
            </a:pPr>
            <a:r>
              <a:rPr lang="ru-RU" b="1" dirty="0" smtClean="0"/>
              <a:t>1722 – 1723 гг. – </a:t>
            </a:r>
            <a:r>
              <a:rPr lang="ru-RU" dirty="0" smtClean="0"/>
              <a:t>Каспийский поход</a:t>
            </a:r>
          </a:p>
          <a:p>
            <a:pPr>
              <a:buClr>
                <a:schemeClr val="bg2">
                  <a:lumMod val="25000"/>
                </a:schemeClr>
              </a:buClr>
            </a:pPr>
            <a:r>
              <a:rPr lang="ru-RU" dirty="0" smtClean="0"/>
              <a:t>К России отошли прикаспийские провинции Персии (Ирана) с городами Дербент, </a:t>
            </a:r>
            <a:r>
              <a:rPr lang="ru-RU" dirty="0" err="1" smtClean="0"/>
              <a:t>Решт</a:t>
            </a:r>
            <a:r>
              <a:rPr lang="ru-RU" dirty="0" smtClean="0"/>
              <a:t>, </a:t>
            </a:r>
            <a:r>
              <a:rPr lang="ru-RU" dirty="0" err="1" smtClean="0"/>
              <a:t>Астрабад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1285860"/>
            <a:ext cx="5143536" cy="5117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7A5D28"/>
                </a:solidFill>
                <a:effectLst/>
              </a:rPr>
              <a:t>Причины Северной </a:t>
            </a:r>
            <a:r>
              <a:rPr lang="ru-RU" b="1" dirty="0" smtClean="0">
                <a:solidFill>
                  <a:srgbClr val="7A5D28"/>
                </a:solidFill>
                <a:effectLst/>
              </a:rPr>
              <a:t>войны</a:t>
            </a:r>
            <a:br>
              <a:rPr lang="ru-RU" b="1" dirty="0" smtClean="0">
                <a:solidFill>
                  <a:srgbClr val="7A5D28"/>
                </a:solidFill>
                <a:effectLst/>
              </a:rPr>
            </a:br>
            <a:r>
              <a:rPr lang="en-US" b="1" dirty="0" smtClean="0">
                <a:solidFill>
                  <a:srgbClr val="7A5D28"/>
                </a:solidFill>
                <a:effectLst/>
              </a:rPr>
              <a:t>(1700- 1721 </a:t>
            </a:r>
            <a:r>
              <a:rPr lang="ru-RU" b="1" dirty="0" smtClean="0">
                <a:solidFill>
                  <a:srgbClr val="7A5D28"/>
                </a:solidFill>
                <a:effectLst/>
              </a:rPr>
              <a:t>гг.)</a:t>
            </a:r>
            <a:endParaRPr lang="ru-RU" b="1" dirty="0">
              <a:solidFill>
                <a:srgbClr val="7A5D28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>
            <a:normAutofit lnSpcReduction="10000"/>
          </a:bodyPr>
          <a:lstStyle/>
          <a:p>
            <a:pPr>
              <a:buClr>
                <a:schemeClr val="bg2">
                  <a:lumMod val="25000"/>
                </a:schemeClr>
              </a:buClr>
            </a:pPr>
            <a:r>
              <a:rPr lang="ru-RU" dirty="0" smtClean="0"/>
              <a:t>Обеспечение выхода в Балтийское море;</a:t>
            </a:r>
          </a:p>
          <a:p>
            <a:pPr>
              <a:buClr>
                <a:schemeClr val="bg2">
                  <a:lumMod val="25000"/>
                </a:schemeClr>
              </a:buClr>
            </a:pPr>
            <a:r>
              <a:rPr lang="ru-RU" dirty="0" smtClean="0"/>
              <a:t>Возвращение  территорий, отторгнутых Швецией в начале </a:t>
            </a:r>
            <a:r>
              <a:rPr lang="en-US" dirty="0" smtClean="0"/>
              <a:t>XVII </a:t>
            </a:r>
            <a:r>
              <a:rPr lang="ru-RU" dirty="0" smtClean="0"/>
              <a:t>века;</a:t>
            </a:r>
          </a:p>
          <a:p>
            <a:pPr>
              <a:buClr>
                <a:schemeClr val="bg2">
                  <a:lumMod val="25000"/>
                </a:schemeClr>
              </a:buClr>
            </a:pPr>
            <a:r>
              <a:rPr lang="ru-RU" dirty="0" smtClean="0"/>
              <a:t>Повышение международного статуса России, укрепление связей с европейскими государствами;</a:t>
            </a:r>
          </a:p>
          <a:p>
            <a:pPr>
              <a:buClr>
                <a:schemeClr val="bg2">
                  <a:lumMod val="25000"/>
                </a:schemeClr>
              </a:buClr>
            </a:pPr>
            <a:r>
              <a:rPr lang="ru-RU" dirty="0" smtClean="0"/>
              <a:t>Превращение России в морскую державу.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/>
              </a:rPr>
              <a:t>Этапы Северной войны</a:t>
            </a:r>
            <a:endParaRPr lang="ru-RU" b="1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>
            <a:normAutofit lnSpcReduction="10000"/>
          </a:bodyPr>
          <a:lstStyle/>
          <a:p>
            <a:pPr>
              <a:buClr>
                <a:schemeClr val="bg2">
                  <a:lumMod val="25000"/>
                </a:schemeClr>
              </a:buClr>
            </a:pPr>
            <a:r>
              <a:rPr lang="ru-RU" u="sng" dirty="0" smtClean="0"/>
              <a:t>Первый </a:t>
            </a:r>
            <a:r>
              <a:rPr lang="ru-RU" dirty="0" smtClean="0"/>
              <a:t>: осень 1700 г. (начало осады Нарвы) – лето 1709 г. (Полтавская битва);</a:t>
            </a:r>
          </a:p>
          <a:p>
            <a:pPr>
              <a:buClr>
                <a:schemeClr val="bg2">
                  <a:lumMod val="25000"/>
                </a:schemeClr>
              </a:buClr>
            </a:pPr>
            <a:r>
              <a:rPr lang="ru-RU" u="sng" dirty="0" smtClean="0"/>
              <a:t>Второй</a:t>
            </a:r>
            <a:r>
              <a:rPr lang="ru-RU" dirty="0" smtClean="0"/>
              <a:t>: середина 1709 г. – 1721 г.              ( заключение </a:t>
            </a:r>
            <a:r>
              <a:rPr lang="ru-RU" dirty="0" err="1" smtClean="0"/>
              <a:t>Ништадтского</a:t>
            </a:r>
            <a:r>
              <a:rPr lang="ru-RU" dirty="0" smtClean="0"/>
              <a:t> мира)</a:t>
            </a:r>
          </a:p>
          <a:p>
            <a:pPr>
              <a:buClr>
                <a:schemeClr val="bg2">
                  <a:lumMod val="25000"/>
                </a:schemeClr>
              </a:buClr>
              <a:buNone/>
            </a:pPr>
            <a:r>
              <a:rPr lang="ru-RU" sz="4300" b="1" dirty="0" smtClean="0">
                <a:solidFill>
                  <a:srgbClr val="775F55">
                    <a:satMod val="130000"/>
                  </a:srgbClr>
                </a:solidFill>
                <a:ea typeface="+mj-ea"/>
                <a:cs typeface="+mj-cs"/>
              </a:rPr>
              <a:t>                </a:t>
            </a:r>
            <a:r>
              <a:rPr lang="ru-RU" sz="4300" b="1" dirty="0" smtClean="0">
                <a:solidFill>
                  <a:schemeClr val="bg2">
                    <a:lumMod val="25000"/>
                  </a:schemeClr>
                </a:solidFill>
                <a:ea typeface="+mj-ea"/>
                <a:cs typeface="+mj-cs"/>
              </a:rPr>
              <a:t>Союзники</a:t>
            </a:r>
          </a:p>
          <a:p>
            <a:pPr>
              <a:buClr>
                <a:schemeClr val="bg2">
                  <a:lumMod val="25000"/>
                </a:schemeClr>
              </a:buClr>
            </a:pPr>
            <a:r>
              <a:rPr lang="ru-RU" b="1" dirty="0" smtClean="0">
                <a:ea typeface="+mj-ea"/>
                <a:cs typeface="+mj-cs"/>
              </a:rPr>
              <a:t>1699 г</a:t>
            </a:r>
            <a:r>
              <a:rPr lang="ru-RU" dirty="0" smtClean="0">
                <a:ea typeface="+mj-ea"/>
                <a:cs typeface="+mj-cs"/>
              </a:rPr>
              <a:t>. – </a:t>
            </a:r>
            <a:r>
              <a:rPr lang="ru-RU" b="1" dirty="0" smtClean="0">
                <a:ea typeface="+mj-ea"/>
                <a:cs typeface="+mj-cs"/>
              </a:rPr>
              <a:t>Северный союз</a:t>
            </a:r>
          </a:p>
          <a:p>
            <a:pPr>
              <a:buClr>
                <a:schemeClr val="bg2">
                  <a:lumMod val="25000"/>
                </a:schemeClr>
              </a:buClr>
            </a:pPr>
            <a:r>
              <a:rPr lang="ru-RU" dirty="0" smtClean="0">
                <a:ea typeface="+mj-ea"/>
                <a:cs typeface="+mj-cs"/>
              </a:rPr>
              <a:t>Саксония (</a:t>
            </a:r>
            <a:r>
              <a:rPr lang="en-US" dirty="0" smtClean="0">
                <a:ea typeface="+mj-ea"/>
                <a:cs typeface="+mj-cs"/>
              </a:rPr>
              <a:t> </a:t>
            </a:r>
            <a:r>
              <a:rPr lang="ru-RU" dirty="0" smtClean="0">
                <a:ea typeface="+mj-ea"/>
                <a:cs typeface="+mj-cs"/>
              </a:rPr>
              <a:t>курфюрст Август </a:t>
            </a:r>
            <a:r>
              <a:rPr lang="en-US" dirty="0" smtClean="0">
                <a:ea typeface="+mj-ea"/>
                <a:cs typeface="+mj-cs"/>
              </a:rPr>
              <a:t>II)</a:t>
            </a:r>
          </a:p>
          <a:p>
            <a:pPr>
              <a:buClr>
                <a:schemeClr val="bg2">
                  <a:lumMod val="25000"/>
                </a:schemeClr>
              </a:buClr>
            </a:pPr>
            <a:r>
              <a:rPr lang="ru-RU" dirty="0" smtClean="0">
                <a:ea typeface="+mj-ea"/>
                <a:cs typeface="+mj-cs"/>
              </a:rPr>
              <a:t>Дания (король Фредерик </a:t>
            </a:r>
            <a:r>
              <a:rPr lang="en-US" dirty="0" smtClean="0">
                <a:ea typeface="+mj-ea"/>
                <a:cs typeface="+mj-cs"/>
              </a:rPr>
              <a:t>IV)</a:t>
            </a:r>
            <a:endParaRPr lang="ru-RU" dirty="0" smtClean="0">
              <a:ea typeface="+mj-ea"/>
              <a:cs typeface="+mj-cs"/>
            </a:endParaRPr>
          </a:p>
          <a:p>
            <a:pPr algn="ctr">
              <a:buClr>
                <a:schemeClr val="bg2">
                  <a:lumMod val="25000"/>
                </a:schemeClr>
              </a:buClr>
              <a:buNone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/>
              </a:rPr>
              <a:t>Во главе армий</a:t>
            </a:r>
            <a:endParaRPr lang="ru-RU" b="1" dirty="0"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728" y="6286520"/>
            <a:ext cx="2714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Карл</a:t>
            </a:r>
            <a:r>
              <a:rPr lang="en-US" sz="2400" dirty="0" smtClean="0"/>
              <a:t> XII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28676" name="Picture 4" descr="Картинка 1 из 122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3504" y="1428736"/>
            <a:ext cx="3442954" cy="450059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214942" y="6215082"/>
            <a:ext cx="3643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Петр </a:t>
            </a:r>
            <a:r>
              <a:rPr lang="en-US" sz="2400" dirty="0" smtClean="0"/>
              <a:t>I</a:t>
            </a:r>
            <a:endParaRPr lang="ru-RU" sz="2400" dirty="0"/>
          </a:p>
        </p:txBody>
      </p:sp>
      <p:pic>
        <p:nvPicPr>
          <p:cNvPr id="28678" name="Picture 6" descr="Картинка 1 из 17304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428728" y="1357298"/>
            <a:ext cx="3143272" cy="483580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7A5D28"/>
                </a:solidFill>
                <a:effectLst/>
              </a:rPr>
              <a:t>Основные сражения</a:t>
            </a:r>
            <a:br>
              <a:rPr lang="ru-RU" b="1" dirty="0" smtClean="0">
                <a:solidFill>
                  <a:srgbClr val="7A5D28"/>
                </a:solidFill>
                <a:effectLst/>
              </a:rPr>
            </a:br>
            <a:r>
              <a:rPr lang="ru-RU" b="1" dirty="0" smtClean="0">
                <a:solidFill>
                  <a:srgbClr val="7A5D28"/>
                </a:solidFill>
                <a:effectLst/>
              </a:rPr>
              <a:t> Северной войны</a:t>
            </a:r>
            <a:endParaRPr lang="ru-RU" b="1" dirty="0">
              <a:solidFill>
                <a:srgbClr val="7A5D28"/>
              </a:solidFill>
              <a:effectLst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4282" y="1643048"/>
          <a:ext cx="8715434" cy="5013991"/>
        </p:xfrm>
        <a:graphic>
          <a:graphicData uri="http://schemas.openxmlformats.org/drawingml/2006/table">
            <a:tbl>
              <a:tblPr/>
              <a:tblGrid>
                <a:gridCol w="2000264"/>
                <a:gridCol w="2286016"/>
                <a:gridCol w="4429154"/>
              </a:tblGrid>
              <a:tr h="571506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Год сражения</a:t>
                      </a:r>
                      <a:endParaRPr lang="ru-RU" sz="24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</a:t>
                      </a:r>
                      <a:r>
                        <a:rPr lang="ru-RU" sz="2400" dirty="0" smtClean="0"/>
                        <a:t>Место сражения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Результат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838206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Ноябрь </a:t>
                      </a:r>
                      <a:r>
                        <a:rPr lang="ru-RU" sz="2000" b="1" dirty="0" smtClean="0"/>
                        <a:t>1700 г</a:t>
                      </a:r>
                      <a:r>
                        <a:rPr lang="ru-RU" sz="2000" dirty="0" smtClean="0"/>
                        <a:t>.</a:t>
                      </a:r>
                      <a:endParaRPr lang="ru-RU" sz="2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Нарва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Поражение русских войск («Нарвская  </a:t>
                      </a:r>
                      <a:r>
                        <a:rPr lang="ru-RU" sz="2000" dirty="0" err="1" smtClean="0"/>
                        <a:t>конфузия</a:t>
                      </a:r>
                      <a:r>
                        <a:rPr lang="ru-RU" sz="2000" dirty="0" smtClean="0"/>
                        <a:t>» – позорное поражение)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838206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Лето </a:t>
                      </a:r>
                      <a:r>
                        <a:rPr lang="ru-RU" sz="2000" b="1" dirty="0" smtClean="0"/>
                        <a:t>1702 г.</a:t>
                      </a:r>
                      <a:endParaRPr lang="ru-RU" sz="2000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err="1" smtClean="0"/>
                        <a:t>Мариенбург</a:t>
                      </a:r>
                      <a:r>
                        <a:rPr lang="ru-RU" sz="2000" dirty="0" smtClean="0"/>
                        <a:t>( ныне в Латвии)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Взятие крепости </a:t>
                      </a:r>
                      <a:r>
                        <a:rPr lang="ru-RU" sz="2000" dirty="0" err="1" smtClean="0"/>
                        <a:t>Мариенбург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838206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Октябрь </a:t>
                      </a:r>
                      <a:r>
                        <a:rPr lang="ru-RU" sz="2000" b="1" dirty="0" smtClean="0"/>
                        <a:t>1702 г</a:t>
                      </a:r>
                      <a:r>
                        <a:rPr lang="ru-RU" sz="2000" dirty="0" smtClean="0"/>
                        <a:t>.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err="1" smtClean="0"/>
                        <a:t>Нотебург</a:t>
                      </a:r>
                      <a:r>
                        <a:rPr lang="ru-RU" sz="2000" dirty="0" smtClean="0"/>
                        <a:t>(Орешек)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Взятие </a:t>
                      </a:r>
                      <a:r>
                        <a:rPr lang="ru-RU" sz="2000" dirty="0" err="1" smtClean="0"/>
                        <a:t>Нотебурга</a:t>
                      </a:r>
                      <a:r>
                        <a:rPr lang="ru-RU" sz="2000" dirty="0" smtClean="0"/>
                        <a:t>                                            (</a:t>
                      </a:r>
                      <a:r>
                        <a:rPr lang="ru-RU" sz="2000" baseline="0" dirty="0" smtClean="0"/>
                        <a:t> Шлиссельбург – « ключ – город»)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838207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Весна </a:t>
                      </a:r>
                      <a:r>
                        <a:rPr lang="ru-RU" sz="2000" b="1" dirty="0" smtClean="0"/>
                        <a:t>1703 г.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err="1" smtClean="0"/>
                        <a:t>Ниеншанц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Падение крепости </a:t>
                      </a:r>
                      <a:r>
                        <a:rPr lang="ru-RU" sz="2000" dirty="0" err="1" smtClean="0"/>
                        <a:t>Ниеншанц</a:t>
                      </a:r>
                      <a:endParaRPr lang="ru-RU" sz="2000" dirty="0" smtClean="0"/>
                    </a:p>
                    <a:p>
                      <a:r>
                        <a:rPr lang="ru-RU" sz="2000" dirty="0" smtClean="0"/>
                        <a:t>( </a:t>
                      </a:r>
                      <a:r>
                        <a:rPr lang="ru-RU" sz="2000" dirty="0" err="1" smtClean="0"/>
                        <a:t>Шлотбург</a:t>
                      </a:r>
                      <a:r>
                        <a:rPr lang="ru-RU" sz="2000" dirty="0" smtClean="0"/>
                        <a:t> – «замок – город»)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838206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1704 г.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Ям, Копорье, Дерпт, Нарва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 Взятие городов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1268760"/>
          <a:ext cx="8715434" cy="5377194"/>
        </p:xfrm>
        <a:graphic>
          <a:graphicData uri="http://schemas.openxmlformats.org/drawingml/2006/table">
            <a:tbl>
              <a:tblPr/>
              <a:tblGrid>
                <a:gridCol w="2088232"/>
                <a:gridCol w="2198048"/>
                <a:gridCol w="4429154"/>
              </a:tblGrid>
              <a:tr h="828253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Год сражения</a:t>
                      </a:r>
                      <a:endParaRPr lang="ru-RU" sz="24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</a:t>
                      </a:r>
                      <a:r>
                        <a:rPr lang="ru-RU" sz="2400" dirty="0" smtClean="0"/>
                        <a:t>Место сражения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Результат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012309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Сентябрь </a:t>
                      </a:r>
                      <a:r>
                        <a:rPr lang="ru-RU" sz="2000" b="1" dirty="0" smtClean="0"/>
                        <a:t>1708 г.</a:t>
                      </a:r>
                      <a:endParaRPr lang="ru-RU" sz="2000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деревня Лесная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Победа русских войск над корпусом </a:t>
                      </a:r>
                      <a:r>
                        <a:rPr lang="ru-RU" sz="2000" dirty="0" err="1" smtClean="0"/>
                        <a:t>Левенгаупта</a:t>
                      </a:r>
                      <a:r>
                        <a:rPr lang="ru-RU" sz="2000" dirty="0" smtClean="0"/>
                        <a:t> ( Битва при Лесной - «Матерь Полтавской баталии»)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843597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27 июня 1709 г</a:t>
                      </a:r>
                      <a:r>
                        <a:rPr lang="ru-RU" sz="2000" dirty="0" smtClean="0"/>
                        <a:t>.</a:t>
                      </a:r>
                      <a:endParaRPr lang="ru-RU" sz="2000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Полтава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Разгром шведской сухопутной армии Карла </a:t>
                      </a:r>
                      <a:r>
                        <a:rPr lang="en-US" sz="2000" dirty="0" smtClean="0"/>
                        <a:t>XII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843597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1710 г.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Рига, </a:t>
                      </a:r>
                      <a:r>
                        <a:rPr lang="ru-RU" sz="2000" dirty="0" err="1" smtClean="0"/>
                        <a:t>Ревель</a:t>
                      </a:r>
                      <a:r>
                        <a:rPr lang="ru-RU" sz="2000" dirty="0" smtClean="0"/>
                        <a:t>, Выборг, </a:t>
                      </a:r>
                      <a:r>
                        <a:rPr lang="ru-RU" sz="2000" dirty="0" err="1" smtClean="0"/>
                        <a:t>Кексгольм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Взятие городов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843598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27 июля 1714 г.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Мыс Гангут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Победа русского флота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843597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27 июля 1720 г.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Остров </a:t>
                      </a:r>
                      <a:r>
                        <a:rPr lang="ru-RU" sz="2000" dirty="0" err="1" smtClean="0"/>
                        <a:t>Гренгам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 Победа русского флота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61016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7A5D28"/>
                </a:solidFill>
                <a:effectLst/>
              </a:rPr>
              <a:t>Основные сражения</a:t>
            </a:r>
            <a:br>
              <a:rPr lang="ru-RU" b="1" dirty="0" smtClean="0">
                <a:solidFill>
                  <a:srgbClr val="7A5D28"/>
                </a:solidFill>
                <a:effectLst/>
              </a:rPr>
            </a:br>
            <a:r>
              <a:rPr lang="ru-RU" b="1" dirty="0" smtClean="0">
                <a:solidFill>
                  <a:srgbClr val="7A5D28"/>
                </a:solidFill>
                <a:effectLst/>
              </a:rPr>
              <a:t> Северной войны</a:t>
            </a:r>
            <a:endParaRPr lang="ru-RU" b="1" dirty="0">
              <a:solidFill>
                <a:srgbClr val="7A5D28"/>
              </a:solidFill>
              <a:effectLst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Мои документы\Мои рисунки\Северная войн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84105" y="0"/>
            <a:ext cx="8235943" cy="6817632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/>
              </a:rPr>
              <a:t>«Нарвская </a:t>
            </a:r>
            <a:r>
              <a:rPr lang="ru-RU" b="1" dirty="0" err="1" smtClean="0">
                <a:effectLst/>
              </a:rPr>
              <a:t>конфузия</a:t>
            </a:r>
            <a:r>
              <a:rPr lang="ru-RU" b="1" dirty="0" smtClean="0">
                <a:effectLst/>
              </a:rPr>
              <a:t>»</a:t>
            </a:r>
            <a:endParaRPr lang="ru-RU" b="1" dirty="0">
              <a:effectLst/>
            </a:endParaRPr>
          </a:p>
        </p:txBody>
      </p:sp>
      <p:pic>
        <p:nvPicPr>
          <p:cNvPr id="19458" name="Picture 2" descr="Файл:Victory at Narv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58243" y="1275846"/>
            <a:ext cx="7285723" cy="536786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7|9.8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274</TotalTime>
  <Words>494</Words>
  <Application>Microsoft Office PowerPoint</Application>
  <PresentationFormat>Экран (4:3)</PresentationFormat>
  <Paragraphs>90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Солнцестояние</vt:lpstr>
      <vt:lpstr>Слайд 1</vt:lpstr>
      <vt:lpstr>Столбовский мирный договор</vt:lpstr>
      <vt:lpstr>Причины Северной войны (1700- 1721 гг.)</vt:lpstr>
      <vt:lpstr>Этапы Северной войны</vt:lpstr>
      <vt:lpstr>Во главе армий</vt:lpstr>
      <vt:lpstr>Основные сражения  Северной войны</vt:lpstr>
      <vt:lpstr>Основные сражения  Северной войны</vt:lpstr>
      <vt:lpstr>Слайд 8</vt:lpstr>
      <vt:lpstr>«Нарвская конфузия»</vt:lpstr>
      <vt:lpstr>Борьба за невские берега</vt:lpstr>
      <vt:lpstr>Взятие крепости Нотебург</vt:lpstr>
      <vt:lpstr>Медали Северной войны</vt:lpstr>
      <vt:lpstr>Сражение при Лесной</vt:lpstr>
      <vt:lpstr>Полтавская баталия</vt:lpstr>
      <vt:lpstr>Карл XII и Мазепа после Полтавской битвы</vt:lpstr>
      <vt:lpstr>Гангутское сражение</vt:lpstr>
      <vt:lpstr>Гангутское сражение</vt:lpstr>
      <vt:lpstr>Ништадтский мир – 1721 год</vt:lpstr>
      <vt:lpstr>Слайд 19</vt:lpstr>
      <vt:lpstr>Слайд 20</vt:lpstr>
      <vt:lpstr>Прутский поход – 1711 г</vt:lpstr>
      <vt:lpstr>Каспийский(Персидский) поход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Северная война  (1700 – 1721 гг.)</dc:title>
  <dc:creator>Admin</dc:creator>
  <cp:lastModifiedBy>Admin</cp:lastModifiedBy>
  <cp:revision>33</cp:revision>
  <dcterms:created xsi:type="dcterms:W3CDTF">2010-03-28T09:27:46Z</dcterms:created>
  <dcterms:modified xsi:type="dcterms:W3CDTF">2013-03-23T14:07:12Z</dcterms:modified>
</cp:coreProperties>
</file>