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85" r:id="rId7"/>
    <p:sldId id="262" r:id="rId8"/>
    <p:sldId id="263" r:id="rId9"/>
    <p:sldId id="264" r:id="rId10"/>
    <p:sldId id="265" r:id="rId11"/>
    <p:sldId id="269" r:id="rId12"/>
    <p:sldId id="267" r:id="rId13"/>
    <p:sldId id="270" r:id="rId14"/>
    <p:sldId id="274" r:id="rId15"/>
    <p:sldId id="276" r:id="rId16"/>
    <p:sldId id="271" r:id="rId17"/>
    <p:sldId id="280" r:id="rId18"/>
    <p:sldId id="278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53BEF70-7512-4394-BC25-FC5B035B638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DD4F498-C0E8-4764-AC47-9B051D8B0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lismed.ru/pediculosis-kw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click01.begun.ru/click.jsp?url=gDcLW-b*--6hNy5uK8rWzgPUNfX5sxkD2wXcCTx6bFRCYbS4OMH*8CRg3xeB0LeGOinHgK-*e0KQb-d*e3wTazLn651EmLwZU2nFLGqWK8BRcZjKgDqm9*NZB9qWapCTwIckrsSGOD0KA0z*J-FaBJG6Ji1-WY47hgVqWDJaq4uz5rGHSfu7gNFq5D6GITFw2RtZapfWjwOBgQPgseZh9YTXAiF6kwhEwH8uqmsetXk9H2Q1DOVcnxddXPMzIWU690k*GDLDuon-FTzRLD862G88EbpaQHSEjoSiQbfwcUaCejZHeABmvGu7HIvfwfjxREg2peVhF72Ghfdv19witrBgt3e0fbxOcLwKUDTeIrmTc7djq0deSw6dzPGS5L78suK9ltDYolHMONWXXqA8Ct-6KhcTnE7BlWRwMW*mBQfYzdpy&amp;eurl%5b%5d=gDcLW8nIycjSYUKhOqI9pCHtKlLHzNvUwURqeLBJYWX2LesF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B%D1%85%D0%B0%D0%BD%D0%B8%D0%B5" TargetMode="External"/><Relationship Id="rId7" Type="http://schemas.openxmlformats.org/officeDocument/2006/relationships/hyperlink" Target="http://ru.wikipedia.org/wiki/%CA%EE%E6%E0" TargetMode="External"/><Relationship Id="rId2" Type="http://schemas.openxmlformats.org/officeDocument/2006/relationships/hyperlink" Target="http://ru.wikipedia.org/wiki/%D0%9F%D0%BE%D0%B7%D0%B2%D0%BE%D0%BD%D0%BE%D1%87%D0%BD%D1%8B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7%D1%83%D0%B2%D1%81%D1%82%D0%B2%D0%B8%D1%82%D0%B5%D0%BB%D1%8C%D0%BD%D0%BE%D1%81%D1%82%D1%8C_(%D1%84%D0%B8%D0%B7%D0%B8%D0%BE%D0%BB%D0%BE%D0%B3%D0%B8%D1%8F)" TargetMode="External"/><Relationship Id="rId5" Type="http://schemas.openxmlformats.org/officeDocument/2006/relationships/hyperlink" Target="http://ru.wikipedia.org/wiki/%D0%A0%D0%B5%D1%86%D0%B5%D0%BF%D1%82%D0%B8%D0%B2%D0%BD%D0%BE%D0%B5_%D0%BF%D0%BE%D0%BB%D0%B5" TargetMode="External"/><Relationship Id="rId4" Type="http://schemas.openxmlformats.org/officeDocument/2006/relationships/hyperlink" Target="http://ru.wikipedia.org/wiki/%D0%A2%D0%B5%D1%80%D0%BC%D0%BE%D1%80%D0%B5%D0%B3%D1%83%D0%BB%D1%8F%D1%86%D0%B8%D1%8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Кожа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 ученик 9 «Б» класса </a:t>
            </a:r>
            <a:r>
              <a:rPr lang="ru-RU" dirty="0" err="1" smtClean="0"/>
              <a:t>Кондратенков</a:t>
            </a:r>
            <a:r>
              <a:rPr lang="ru-RU" dirty="0" smtClean="0"/>
              <a:t> Илья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58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916832"/>
            <a:ext cx="38164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Следует </a:t>
            </a:r>
            <a:r>
              <a:rPr lang="ru-RU" dirty="0" smtClean="0"/>
              <a:t>прокипятить всю одежду и постельное белье больного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Чесоточный </a:t>
            </a:r>
            <a:r>
              <a:rPr lang="ru-RU" dirty="0" smtClean="0"/>
              <a:t>клещ погибает при температуре выше 60 градусов. Поэтому следует кипятить вещи в течении 5-10 минут после закипания.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Далее </a:t>
            </a:r>
            <a:r>
              <a:rPr lang="ru-RU" dirty="0" smtClean="0"/>
              <a:t>вещи необходимо просушить и тщательно прогладить утюгом с обеих сторон, включая </a:t>
            </a:r>
            <a:r>
              <a:rPr lang="ru-RU" dirty="0" smtClean="0"/>
              <a:t>карманы.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548681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Как избавиться от чесотки?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24578" name="Picture 2" descr="C:\ПРЕЗЕНТАЦИЯ КАРТИНКИ\9680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132856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844824"/>
            <a:ext cx="38164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начальной стадии заболевания пятна имеют бледно-розовую окраску, и почти во всех случаях кожа на данных участках шелушится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Появление очагов поражения на животе, бедрах, ногах, плечах, реже – на волосяной части головы и ногтях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В редких случаях не исключено повышение температуры и увеличение размеров лимфатических узлов.</a:t>
            </a:r>
            <a:endParaRPr lang="ru-RU" dirty="0"/>
          </a:p>
        </p:txBody>
      </p:sp>
      <p:pic>
        <p:nvPicPr>
          <p:cNvPr id="25602" name="Picture 2" descr="C:\ПРЕЗЕНТАЦИЯ КАРТИНКИ\rozoviy-lishay-y-detei-150x1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1268760"/>
            <a:ext cx="3024336" cy="2448272"/>
          </a:xfrm>
          <a:prstGeom prst="rect">
            <a:avLst/>
          </a:prstGeom>
          <a:noFill/>
        </p:spPr>
      </p:pic>
      <p:pic>
        <p:nvPicPr>
          <p:cNvPr id="25603" name="Picture 3" descr="C:\ПРЕЗЕНТАЦИЯ КАРТИНКИ\otrubevidniy-lishay-y-detei-150x1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4077072"/>
            <a:ext cx="3024336" cy="20882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5696" y="83671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Лишаи</a:t>
            </a:r>
            <a:endParaRPr lang="ru-RU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ПРЕЗЕНТАЦИЯ КАРТИНКИ\lishaj-u-cheloveka-2-300x2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80" y="1052736"/>
            <a:ext cx="2857500" cy="2476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2060848"/>
            <a:ext cx="44644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Чаще </a:t>
            </a:r>
            <a:r>
              <a:rPr lang="ru-RU" dirty="0" smtClean="0"/>
              <a:t>всего в роли источника инфекции выступают животные – коты, собаки, как правило, они бездомные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052736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Профилактика и лечение лишая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149080"/>
            <a:ext cx="6174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Местное лечение заключается в смазывании мест поражений мазями, которые губительно влияют на микрофлору и в дополнение к этому снимают чувство зуда и жжения, что снижает уровни расчесов.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ПРЕЗЕНТАЦИЯ КАРТИНКИ\papilloma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908720"/>
            <a:ext cx="2736304" cy="1866900"/>
          </a:xfrm>
          <a:prstGeom prst="rect">
            <a:avLst/>
          </a:prstGeom>
          <a:noFill/>
        </p:spPr>
      </p:pic>
      <p:pic>
        <p:nvPicPr>
          <p:cNvPr id="4" name="Picture 2" descr="C:\ПРЕЗЕНТАЦИЯ КАРТИНКИ\papilloma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3717032"/>
            <a:ext cx="2800350" cy="1866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908720"/>
            <a:ext cx="424847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Причины роста </a:t>
            </a:r>
            <a:r>
              <a:rPr lang="ru-RU" sz="2800" b="1" dirty="0" smtClean="0">
                <a:solidFill>
                  <a:schemeClr val="accent1"/>
                </a:solidFill>
              </a:rPr>
              <a:t>бородавок и папиллом</a:t>
            </a:r>
            <a:endParaRPr lang="ru-RU" sz="2800" b="1" dirty="0" smtClean="0">
              <a:solidFill>
                <a:schemeClr val="accent1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 smtClean="0"/>
              <a:t>возрастом иммунитет постепенно снижается, после 35 лет на 1% в год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Как результат – вирусы, являющиеся возбудителем многих болезней, успешно размножаются, часто вызывая рост числа бородавок и увеличение их в </a:t>
            </a:r>
            <a:r>
              <a:rPr lang="ru-RU" dirty="0" smtClean="0"/>
              <a:t>размере.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34481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Что такое педикулез (вши</a:t>
            </a:r>
            <a:r>
              <a:rPr lang="ru-RU" sz="2800" b="1" dirty="0" smtClean="0">
                <a:solidFill>
                  <a:schemeClr val="accent1"/>
                </a:solidFill>
              </a:rPr>
              <a:t>)?</a:t>
            </a:r>
          </a:p>
          <a:p>
            <a:endParaRPr lang="ru-RU" b="1" dirty="0" smtClean="0"/>
          </a:p>
          <a:p>
            <a:r>
              <a:rPr lang="ru-RU" dirty="0" smtClean="0">
                <a:hlinkClick r:id="rId2"/>
              </a:rPr>
              <a:t>Педикулез</a:t>
            </a:r>
            <a:r>
              <a:rPr lang="ru-RU" dirty="0" smtClean="0"/>
              <a:t> </a:t>
            </a:r>
            <a:r>
              <a:rPr lang="ru-RU" dirty="0" smtClean="0"/>
              <a:t>(вшивость) это паразитарное заболевание кожи возбудителем которого является человеческая вошь – мелкое насекомое, паразитирующее на коже и одежде.  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Проявляется </a:t>
            </a:r>
            <a:r>
              <a:rPr lang="ru-RU" dirty="0" smtClean="0"/>
              <a:t>педикулез, в основном, зудом в месте укусов вшей (зуд кожи головы, зуд в области половых органов). 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Вши паразитируют исключительно на млекопитающих. Вши питаются кровью хозяина, а яйца (гниды) приклеивают к волосам.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 smtClean="0"/>
              <a:t>правило, число больных педикулезом возрастает, когда люди живут скученно в плохих гигиенических условиях  (во время войн, катастроф). В настоящее время чаще заражаются вшами дети.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ПРЕЗЕНТАЦИЯ КАРТИНКИ\cik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38250" y="1628800"/>
            <a:ext cx="6667500" cy="44338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980728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Развитие вши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ПРЕЗЕНТАЦИЯ КАРТИНКИ\pediculosi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700808"/>
            <a:ext cx="3456384" cy="3528392"/>
          </a:xfrm>
          <a:prstGeom prst="rect">
            <a:avLst/>
          </a:prstGeom>
          <a:noFill/>
        </p:spPr>
      </p:pic>
      <p:pic>
        <p:nvPicPr>
          <p:cNvPr id="28677" name="Picture 5" descr="C:\ПРЕЗЕНТАЦИЯ КАРТИНКИ\1...images.stories.parazity.head-lice-looks-lik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204864"/>
            <a:ext cx="3456384" cy="29464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31640" y="98072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Вши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ПРЕЗЕНТАЦИЯ КАРТИНКИ\f77ae20ecce0c7d7aaee5d4b70cbbf2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1196752"/>
            <a:ext cx="3444230" cy="42149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836712"/>
            <a:ext cx="367240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chemeClr val="accent1"/>
                </a:solidFill>
              </a:rPr>
              <a:t>Головные </a:t>
            </a:r>
            <a:r>
              <a:rPr lang="ru-RU" sz="2800" b="1" dirty="0" smtClean="0">
                <a:solidFill>
                  <a:schemeClr val="accent1"/>
                </a:solidFill>
              </a:rPr>
              <a:t>вши </a:t>
            </a:r>
            <a:r>
              <a:rPr lang="ru-RU" dirty="0" smtClean="0"/>
              <a:t>живут до 40 дней. В течение 35 дней вошь откладывает до 10-12 яиц (гнид) в день.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Обычно </a:t>
            </a:r>
            <a:r>
              <a:rPr lang="ru-RU" b="1" dirty="0" smtClean="0">
                <a:solidFill>
                  <a:srgbClr val="C00000"/>
                </a:solidFill>
              </a:rPr>
              <a:t>гниды</a:t>
            </a:r>
            <a:r>
              <a:rPr lang="ru-RU" dirty="0" smtClean="0"/>
              <a:t> крепятся на волосах и выглядят как прозрачные округлые мешочки, наполненные жидкостью.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410445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Головные вши </a:t>
            </a:r>
            <a:r>
              <a:rPr lang="ru-RU" dirty="0" smtClean="0"/>
              <a:t>живут на волосистой части головы. Головные вши чаще всего встречаются у девочек и у женщин, так как лучше выживают в длинных волосах.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 smtClean="0"/>
              <a:t>правило, заражение вшами происходит через расчески, </a:t>
            </a:r>
            <a:r>
              <a:rPr lang="ru-RU" dirty="0" smtClean="0">
                <a:hlinkClick r:id="rId2"/>
              </a:rPr>
              <a:t>головные уборы</a:t>
            </a:r>
            <a:r>
              <a:rPr lang="ru-RU" dirty="0" smtClean="0"/>
              <a:t>, щетки для волос.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Также </a:t>
            </a:r>
            <a:r>
              <a:rPr lang="ru-RU" dirty="0" smtClean="0"/>
              <a:t>возможен и переход паразита с одного человека на другого. </a:t>
            </a:r>
            <a:br>
              <a:rPr lang="ru-RU" dirty="0" smtClean="0"/>
            </a:br>
            <a:r>
              <a:rPr lang="ru-RU" dirty="0" smtClean="0"/>
              <a:t>Головные вши чрезвычайно проворны и способны высоко </a:t>
            </a:r>
            <a:r>
              <a:rPr lang="ru-RU" dirty="0" smtClean="0"/>
              <a:t>прыгать.</a:t>
            </a:r>
            <a:endParaRPr lang="ru-RU" dirty="0"/>
          </a:p>
        </p:txBody>
      </p:sp>
      <p:pic>
        <p:nvPicPr>
          <p:cNvPr id="3" name="Picture 4" descr="C:\ПРЕЗЕНТАЦИЯ КАРТИНКИ\head-lice-5-a-fot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1340768"/>
            <a:ext cx="3498779" cy="4191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5"/>
            <a:ext cx="46805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Профилактика </a:t>
            </a:r>
            <a:r>
              <a:rPr lang="ru-RU" sz="2800" b="1" dirty="0" smtClean="0">
                <a:solidFill>
                  <a:schemeClr val="accent1"/>
                </a:solidFill>
              </a:rPr>
              <a:t>педикулеза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Профилактика </a:t>
            </a:r>
            <a:r>
              <a:rPr lang="ru-RU" dirty="0" smtClean="0"/>
              <a:t>педикулеза заключается в соблюдении гигиенических мер.</a:t>
            </a:r>
            <a:br>
              <a:rPr lang="ru-RU" dirty="0" smtClean="0"/>
            </a:br>
            <a:r>
              <a:rPr lang="ru-RU" dirty="0" smtClean="0"/>
              <a:t>Соблюдение личной гигиены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Необходимо регулярно менять белье и одежду (не реже 2-х раз в неделю). 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Также </a:t>
            </a:r>
            <a:r>
              <a:rPr lang="ru-RU" dirty="0" smtClean="0"/>
              <a:t>важно постоянно стирать постельное белье при высокой температуре (следует избегать чужих постельных принадлежностей). 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Следует </a:t>
            </a:r>
            <a:r>
              <a:rPr lang="ru-RU" dirty="0" smtClean="0"/>
              <a:t>тщательно проглаживать одежду (особенно в области швов).  </a:t>
            </a:r>
            <a:endParaRPr lang="ru-RU" dirty="0"/>
          </a:p>
        </p:txBody>
      </p:sp>
      <p:pic>
        <p:nvPicPr>
          <p:cNvPr id="31746" name="Picture 2" descr="C:\ПРЕЗЕНТАЦИЯ КАРТИНКИ\upak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1340768"/>
            <a:ext cx="3168352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кожа</a:t>
            </a:r>
            <a:r>
              <a:rPr lang="en-US" dirty="0" smtClean="0"/>
              <a:t>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err="1"/>
              <a:t>Ко́жа</a:t>
            </a:r>
            <a:r>
              <a:rPr lang="ru-RU" dirty="0"/>
              <a:t> — наружный покров организма </a:t>
            </a:r>
            <a:r>
              <a:rPr lang="ru-RU" dirty="0">
                <a:hlinkClick r:id="rId2" tooltip="Позвоночные"/>
              </a:rPr>
              <a:t>позвоночных</a:t>
            </a:r>
            <a:r>
              <a:rPr lang="ru-RU" dirty="0"/>
              <a:t>, защищающий тело от широкого спектра внешних воздействий, участвующий в </a:t>
            </a:r>
            <a:r>
              <a:rPr lang="ru-RU" dirty="0">
                <a:hlinkClick r:id="rId3" tooltip="Дыхание"/>
              </a:rPr>
              <a:t>дыхании</a:t>
            </a:r>
            <a:r>
              <a:rPr lang="ru-RU" dirty="0"/>
              <a:t>, </a:t>
            </a:r>
            <a:r>
              <a:rPr lang="ru-RU" dirty="0">
                <a:hlinkClick r:id="rId4" tooltip="Терморегуляция"/>
              </a:rPr>
              <a:t>терморегуляции</a:t>
            </a:r>
            <a:r>
              <a:rPr lang="ru-RU" dirty="0"/>
              <a:t>, обменных и многих других процессах. Кроме того, кожа представляет массивное </a:t>
            </a:r>
            <a:r>
              <a:rPr lang="ru-RU" dirty="0">
                <a:hlinkClick r:id="rId5" tooltip="Рецептивное поле"/>
              </a:rPr>
              <a:t>рецептивное поле</a:t>
            </a:r>
            <a:r>
              <a:rPr lang="ru-RU" dirty="0"/>
              <a:t> различных видов поверхностной </a:t>
            </a:r>
            <a:r>
              <a:rPr lang="ru-RU" dirty="0">
                <a:hlinkClick r:id="rId6" tooltip="Чувствительность (физиология)"/>
              </a:rPr>
              <a:t>чувствительности</a:t>
            </a:r>
            <a:r>
              <a:rPr lang="ru-RU" dirty="0"/>
              <a:t> (боли, давления, температуры и т. д.). Кожа является самым большим органом.</a:t>
            </a:r>
            <a:r>
              <a:rPr lang="ru-RU" baseline="30000" dirty="0">
                <a:hlinkClick r:id="rId7"/>
              </a:rPr>
              <a:t>[1]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115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ПРЕЗЕНТАЦИЯ КАРТИНКИ\platyanye-vsh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3356992"/>
            <a:ext cx="3657600" cy="2607184"/>
          </a:xfrm>
          <a:prstGeom prst="rect">
            <a:avLst/>
          </a:prstGeom>
          <a:noFill/>
        </p:spPr>
      </p:pic>
      <p:pic>
        <p:nvPicPr>
          <p:cNvPr id="32771" name="Picture 3" descr="C:\ПРЕЗЕНТАЦИЯ КАРТИНКИ\image2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3356992"/>
            <a:ext cx="3240360" cy="27003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7704" y="908720"/>
            <a:ext cx="3528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Профилактика и лечение педикулеза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249289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Проглаживаем швы.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249289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Намазываем.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ПРЕЗЕНТАЦИЯ КАРТИНКИ\038517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2204864"/>
            <a:ext cx="5364088" cy="39154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98072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Чистота – мой образ жизни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3100" b="1" dirty="0" smtClean="0"/>
              <a:t>Строение кожи</a:t>
            </a:r>
            <a:endParaRPr lang="ru-RU" sz="3100" b="1" dirty="0"/>
          </a:p>
        </p:txBody>
      </p:sp>
      <p:pic>
        <p:nvPicPr>
          <p:cNvPr id="2050" name="Picture 2" descr="\\psf\Home\Desktop\Кожа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5785574" cy="43507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713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936104"/>
          </a:xfrm>
        </p:spPr>
        <p:txBody>
          <a:bodyPr>
            <a:normAutofit/>
          </a:bodyPr>
          <a:lstStyle/>
          <a:p>
            <a:r>
              <a:rPr lang="ru-RU" b="1" dirty="0"/>
              <a:t>Дерматология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Autofit/>
          </a:bodyPr>
          <a:lstStyle/>
          <a:p>
            <a:r>
              <a:rPr lang="ru-RU" sz="1800" dirty="0"/>
              <a:t>Дерматология — область клинической медицины, которая исследует функции и структуру кожи в нормальном состоянии и при патологии, а аналогично занимается лечением и профилактикой кожных заболеваний.</a:t>
            </a:r>
          </a:p>
          <a:p>
            <a:r>
              <a:rPr lang="ru-RU" sz="1800" dirty="0"/>
              <a:t>Кожа оберегает органы человека и внутренние системы от </a:t>
            </a:r>
            <a:r>
              <a:rPr lang="ru-RU" sz="1800" dirty="0" err="1"/>
              <a:t>наружней</a:t>
            </a:r>
            <a:r>
              <a:rPr lang="ru-RU" sz="1800" dirty="0"/>
              <a:t> среды, хотя при всем этом она сама нуждается в бережном уходе и внимании. Доктор дерматолог знает, что кожный покров каждый день подвергается агрессивному внешнему действию и инфекциям — микробам, грибкам, вирусам. Это становится основанием заболеваний кожи — развития в ней аномальных перемен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52129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626" cy="79208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Обращение к врачу-дерматологу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</a:t>
            </a:r>
            <a:r>
              <a:rPr lang="ru-RU" dirty="0" smtClean="0"/>
              <a:t>онсультация </a:t>
            </a:r>
            <a:r>
              <a:rPr lang="ru-RU" dirty="0" smtClean="0"/>
              <a:t>врача дерматолога требуется при появлении: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- любых высыпаний на коже;</a:t>
            </a:r>
          </a:p>
          <a:p>
            <a:r>
              <a:rPr lang="ru-RU" dirty="0" smtClean="0"/>
              <a:t>- нездорового, необычного цвета кожи;</a:t>
            </a:r>
          </a:p>
          <a:p>
            <a:r>
              <a:rPr lang="ru-RU" dirty="0" smtClean="0"/>
              <a:t>- воспалительных очагов;</a:t>
            </a:r>
          </a:p>
          <a:p>
            <a:r>
              <a:rPr lang="ru-RU" dirty="0" smtClean="0"/>
              <a:t>- пигментных пятен;</a:t>
            </a:r>
          </a:p>
          <a:p>
            <a:r>
              <a:rPr lang="ru-RU" dirty="0" smtClean="0"/>
              <a:t>- язвочек и экзем;</a:t>
            </a:r>
          </a:p>
          <a:p>
            <a:r>
              <a:rPr lang="ru-RU" dirty="0" smtClean="0"/>
              <a:t>- любых изменений цвета или вида ногтей;</a:t>
            </a:r>
          </a:p>
          <a:p>
            <a:r>
              <a:rPr lang="ru-RU" dirty="0" smtClean="0"/>
              <a:t>- отечности кожи;</a:t>
            </a:r>
          </a:p>
          <a:p>
            <a:r>
              <a:rPr lang="ru-RU" dirty="0" smtClean="0"/>
              <a:t>- шелушения и зуда;</a:t>
            </a:r>
          </a:p>
          <a:p>
            <a:r>
              <a:rPr lang="ru-RU" dirty="0" smtClean="0"/>
              <a:t>- бородавок;</a:t>
            </a:r>
          </a:p>
          <a:p>
            <a:r>
              <a:rPr lang="ru-RU" dirty="0" smtClean="0"/>
              <a:t>- папиллом.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Консультация дерматолога может понадобиться также при наличии признаков венерических заболеваний, выпадении волос.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484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Кожные заболевания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dirty="0" smtClean="0"/>
              <a:t>В мире насчитано более 200-тот болезни кожи? Советую я вам не начинать </a:t>
            </a:r>
            <a:r>
              <a:rPr lang="ru-RU" b="1" dirty="0" smtClean="0"/>
              <a:t>курить</a:t>
            </a:r>
            <a:r>
              <a:rPr lang="en-US" b="1" dirty="0" smtClean="0"/>
              <a:t> </a:t>
            </a:r>
            <a:r>
              <a:rPr lang="en-US" b="1" dirty="0" smtClean="0"/>
              <a:t>- </a:t>
            </a:r>
            <a:r>
              <a:rPr lang="ru-RU" b="1" dirty="0" smtClean="0"/>
              <a:t> </a:t>
            </a:r>
            <a:r>
              <a:rPr lang="ru-RU" b="1" dirty="0" smtClean="0"/>
              <a:t>кожа начинает стареть</a:t>
            </a:r>
            <a:r>
              <a:rPr lang="ru-RU" b="1" dirty="0" smtClean="0"/>
              <a:t>!</a:t>
            </a:r>
            <a:endParaRPr lang="en-US" b="1" dirty="0" smtClean="0"/>
          </a:p>
          <a:p>
            <a:pPr marL="68580" indent="0">
              <a:buNone/>
            </a:pPr>
            <a:endParaRPr lang="ru-RU" b="1" dirty="0"/>
          </a:p>
        </p:txBody>
      </p:sp>
      <p:pic>
        <p:nvPicPr>
          <p:cNvPr id="4" name="Picture 3" descr="\\psf\Home\Desktop\file_file_enc_entry_11500_730x411_730x4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6459276" cy="300614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9534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ПРЕЗЕНТАЦИЯ КАРТИНКИ\Slice8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152" y="1916832"/>
            <a:ext cx="2376264" cy="27180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5" y="980728"/>
            <a:ext cx="460851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Чесотка.</a:t>
            </a:r>
          </a:p>
          <a:p>
            <a:endParaRPr lang="ru-RU" dirty="0" smtClean="0"/>
          </a:p>
          <a:p>
            <a:r>
              <a:rPr lang="ru-RU" dirty="0" smtClean="0"/>
              <a:t>Возбудитель чесотки – клещ</a:t>
            </a:r>
            <a:r>
              <a:rPr lang="en-US" dirty="0" smtClean="0"/>
              <a:t>,</a:t>
            </a:r>
            <a:r>
              <a:rPr lang="ru-RU" dirty="0" smtClean="0"/>
              <a:t> который живет</a:t>
            </a:r>
            <a:r>
              <a:rPr lang="en-US" dirty="0" smtClean="0"/>
              <a:t>,</a:t>
            </a:r>
            <a:r>
              <a:rPr lang="ru-RU" dirty="0" smtClean="0"/>
              <a:t> питается и размножается в кожном покрове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Заражение можно подхватить простым бытовым путем – через предметы обихода которыми пользовался больной человек.</a:t>
            </a:r>
          </a:p>
          <a:p>
            <a:endParaRPr lang="ru-RU" dirty="0" smtClean="0"/>
          </a:p>
          <a:p>
            <a:r>
              <a:rPr lang="ru-RU" sz="2000" b="1" dirty="0" smtClean="0">
                <a:solidFill>
                  <a:schemeClr val="accent1"/>
                </a:solidFill>
              </a:rPr>
              <a:t>Проявление заболевания.</a:t>
            </a:r>
          </a:p>
          <a:p>
            <a:r>
              <a:rPr lang="ru-RU" dirty="0" smtClean="0"/>
              <a:t>Кожа покрывается сыпью</a:t>
            </a:r>
            <a:r>
              <a:rPr lang="en-US" dirty="0" smtClean="0"/>
              <a:t>,</a:t>
            </a:r>
            <a:r>
              <a:rPr lang="ru-RU" dirty="0" smtClean="0"/>
              <a:t> которая выглядит как множество мелких прыщиков</a:t>
            </a:r>
            <a:r>
              <a:rPr lang="en-US" dirty="0" smtClean="0"/>
              <a:t>,</a:t>
            </a:r>
            <a:r>
              <a:rPr lang="ru-RU" dirty="0" smtClean="0"/>
              <a:t> которые покрываются корочкой. Она образуется в результате расчесывания</a:t>
            </a:r>
            <a:r>
              <a:rPr lang="en-US" dirty="0" smtClean="0"/>
              <a:t>,</a:t>
            </a:r>
            <a:r>
              <a:rPr lang="ru-RU" dirty="0" smtClean="0"/>
              <a:t> так как появляется сильный зуд.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ПРЕЗЕНТАЦИЯ КАРТИНКИ\chesotka-150x1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132856"/>
            <a:ext cx="3456384" cy="3744416"/>
          </a:xfrm>
          <a:prstGeom prst="rect">
            <a:avLst/>
          </a:prstGeom>
          <a:noFill/>
        </p:spPr>
      </p:pic>
      <p:pic>
        <p:nvPicPr>
          <p:cNvPr id="22531" name="Picture 3" descr="C:\ПРЕЗЕНТАЦИЯ КАРТИНКИ\chesotka1-150x1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052736"/>
            <a:ext cx="3240360" cy="2160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31640" y="1268760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Признаки чесотки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22532" name="Picture 4" descr="C:\ПРЕЗЕНТАЦИЯ КАРТИНКИ\chesotka4-150x1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3717032"/>
            <a:ext cx="324036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628800"/>
            <a:ext cx="36724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Ежедневно необходимо делать влажную уборку всего помещения, включая протирание всевозможных поверхностей 1-2% содово-мыльным раствором.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7" y="692696"/>
            <a:ext cx="33843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Профилактика чесотки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23554" name="Picture 2" descr="C:\ПРЕЗЕНТАЦИЯ КАРТИНКИ\House-Wife-cop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1052736"/>
            <a:ext cx="3602934" cy="5085184"/>
          </a:xfrm>
          <a:prstGeom prst="rect">
            <a:avLst/>
          </a:prstGeom>
          <a:noFill/>
        </p:spPr>
      </p:pic>
      <p:pic>
        <p:nvPicPr>
          <p:cNvPr id="23555" name="Picture 3" descr="C:\ПРЕЗЕНТАЦИЯ КАРТИНКИ\cleaning-suppli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356992"/>
            <a:ext cx="3762375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222</TotalTime>
  <Words>562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Остин</vt:lpstr>
      <vt:lpstr>Кожа</vt:lpstr>
      <vt:lpstr>Что такое кожа!!!</vt:lpstr>
      <vt:lpstr>  Строение кожи</vt:lpstr>
      <vt:lpstr>Дерматология</vt:lpstr>
      <vt:lpstr>Обращение к врачу-дерматологу</vt:lpstr>
      <vt:lpstr>Кожные заболевания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Пользователь</cp:lastModifiedBy>
  <cp:revision>18</cp:revision>
  <dcterms:created xsi:type="dcterms:W3CDTF">2013-03-01T07:18:09Z</dcterms:created>
  <dcterms:modified xsi:type="dcterms:W3CDTF">2013-03-24T15:56:35Z</dcterms:modified>
</cp:coreProperties>
</file>