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7"/>
  </p:notesMasterIdLst>
  <p:sldIdLst>
    <p:sldId id="256" r:id="rId2"/>
    <p:sldId id="257" r:id="rId3"/>
    <p:sldId id="259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64" r:id="rId14"/>
    <p:sldId id="297" r:id="rId15"/>
    <p:sldId id="299" r:id="rId16"/>
    <p:sldId id="300" r:id="rId17"/>
    <p:sldId id="301" r:id="rId18"/>
    <p:sldId id="302" r:id="rId19"/>
    <p:sldId id="304" r:id="rId20"/>
    <p:sldId id="305" r:id="rId21"/>
    <p:sldId id="307" r:id="rId22"/>
    <p:sldId id="262" r:id="rId23"/>
    <p:sldId id="263" r:id="rId24"/>
    <p:sldId id="308" r:id="rId25"/>
    <p:sldId id="310" r:id="rId26"/>
    <p:sldId id="312" r:id="rId27"/>
    <p:sldId id="311" r:id="rId28"/>
    <p:sldId id="313" r:id="rId29"/>
    <p:sldId id="276" r:id="rId30"/>
    <p:sldId id="315" r:id="rId31"/>
    <p:sldId id="316" r:id="rId32"/>
    <p:sldId id="317" r:id="rId33"/>
    <p:sldId id="318" r:id="rId34"/>
    <p:sldId id="319" r:id="rId35"/>
    <p:sldId id="320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4305"/>
    <a:srgbClr val="99FF33"/>
    <a:srgbClr val="FF0000"/>
    <a:srgbClr val="00682F"/>
    <a:srgbClr val="002E15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079EE-0AE6-48C0-B933-81453C206B0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D05E8-85BF-4BD8-87BB-03CD3603A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83A8-5B0D-4D01-974E-72BB0FA968F1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7B2C22B-8F1C-45B8-A44D-04EB1B436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9FBCA-3CCE-4FBB-A3AE-89ACBED2B821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EF8B-6D0C-4180-A8FD-F01B90ED9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CE4C0-1A17-4E2A-A8F5-826B7B271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FD103-98F9-4E68-BF62-8F5AB8009F38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7FE65-50D4-4664-9AA0-CC8BC4A7CC7E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FBD9A-49FB-408E-9023-F1F4700DB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B635-5FEB-4021-9314-F581928E6A8D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4503CD4-48EC-4E95-9424-8C20FF9A2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F944E-C2FA-4810-B162-BADE2A87327C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6C015-54CD-4172-91A6-FFB68387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A0E1-453A-45BD-9A15-9011888E9365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0E54149-EDB9-4DB2-A1A8-7C49CA590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5FE73-B99B-4BC2-AD8B-B53E64AA28E9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54F74-F3E3-476D-A3F0-F90C7CEF6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165F-1308-4DB5-BEDD-78117BF2EA5A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CF6152-ACD9-4B9E-B0AD-5DD76B138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995762D-44C5-4089-9B8B-A8DB5DEAF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96E55-A706-47BE-B9EE-FD3A09B2BA83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75ACF-DFF2-422D-90DD-A1F2454B6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F431A-8020-4CE0-AF10-36F44A8E06FD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098A6BD-BCFF-47EA-869A-FC180E0646A5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3D265B-189B-4C95-9757-0E196D238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8C438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A04DA3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C4652D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B5D3D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857892"/>
            <a:ext cx="6400800" cy="500066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Благодарёва Наталия Николаевна</a:t>
            </a:r>
            <a:endParaRPr lang="ru-RU" sz="2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268129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Использование современных образовательных технологий в процессе обучения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28604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2000" b="1" dirty="0" smtClean="0"/>
              <a:t>«Начальная общеобразовательная школа № 31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Сочетание этих признаков определяет следующие виды технологий </a:t>
            </a:r>
          </a:p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(по В. П. Беспалько — дидактических систем):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классическое лекционное обучение;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обучение с помощью аудиовизуальных технических средств;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 «консультант»;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обучение с помощью учебной книги— самостоятельная работа;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 «малых групп»— групповые, дифференцированные способы обучения;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компьютерное обучение;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 «репетитор»— индивидуальное обучение;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«программное обучение, для которого имеется заранее составленная программа.</a:t>
            </a:r>
            <a:endParaRPr kumimoji="0" lang="ru-RU" sz="2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Принципиально важной стороной в педагогической технологии является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позиция ребенка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образовательном процессе,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отношение к ребенку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 стороны взрослых. </a:t>
            </a:r>
          </a:p>
          <a:p>
            <a:pPr marL="273050" marR="0" lvl="0" indent="-27305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Типы технологий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Авторитарные технологии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Личностно-ориентированные технологии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Гуманно-личностные технологии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Технологии сотрудничества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Технологии свободного воспитания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Способ, метод, средство обучения определяют названия многих существующих технологий: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догматические, репродуктивные,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объяснительно-иллюстративные,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программированного обучения,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проблемного обучения,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развивающего обучения,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саморазвивающего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обучения,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диалогические,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коммуникативные,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игровые,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v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творческие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642934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Традиционная педагогическая технология</a:t>
            </a:r>
          </a:p>
        </p:txBody>
      </p:sp>
      <p:graphicFrame>
        <p:nvGraphicFramePr>
          <p:cNvPr id="8" name="Group 67"/>
          <p:cNvGraphicFramePr>
            <a:graphicFrameLocks noGrp="1"/>
          </p:cNvGraphicFramePr>
          <p:nvPr>
            <p:ph sz="half" idx="4294967295"/>
          </p:nvPr>
        </p:nvGraphicFramePr>
        <p:xfrm>
          <a:off x="0" y="642918"/>
          <a:ext cx="9144000" cy="5929354"/>
        </p:xfrm>
        <a:graphic>
          <a:graphicData uri="http://schemas.openxmlformats.org/drawingml/2006/table">
            <a:tbl>
              <a:tblPr/>
              <a:tblGrid>
                <a:gridCol w="3884594"/>
                <a:gridCol w="5259406"/>
              </a:tblGrid>
              <a:tr h="491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Положительные стороны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Отрицательные стороны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Систематический характер обучения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Шаблонное построение, однообразие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Упорядоченная, логически правильная подача учебного материала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уроке обеспечивается лишь первоначальная ориентировка в материале, а достижение высоких уровней усвоения перекладывается на домашние задания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19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Организационная четкость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Учащиеся изолируются от общения друг с другом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Отсутствие самостоятельности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06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Постоянное эмоциональное воздействие личности учителя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Пассивность или видимость активности учащихся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Слабая речевая деятельность (среднее время говорения ученика 2 минуты в день)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Слабая обратная связь. Усредненный подход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Оптимальные затраты ресурсов при массовом обучении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Отсутствие индивидуального обучения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929718" cy="928671"/>
          </a:xfrm>
        </p:spPr>
        <p:txBody>
          <a:bodyPr/>
          <a:lstStyle/>
          <a:p>
            <a:r>
              <a:rPr lang="ru-RU" sz="3000" b="1" dirty="0">
                <a:solidFill>
                  <a:srgbClr val="FFC000"/>
                </a:solidFill>
              </a:rPr>
              <a:t>Коллективные педагогические технологии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1000108"/>
            <a:ext cx="8643998" cy="585789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Коллективные способы обучения (КСО) появились в </a:t>
            </a:r>
            <a:r>
              <a:rPr lang="ru-RU" sz="3600" b="1" dirty="0">
                <a:solidFill>
                  <a:srgbClr val="FF0000"/>
                </a:solidFill>
              </a:rPr>
              <a:t>1918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г. Педагог А. Г. Ривин (1877—1944) разработал и апробировал новую технологию учебно-воспитательной </a:t>
            </a:r>
            <a:r>
              <a:rPr lang="ru-RU" sz="2800" dirty="0" smtClean="0"/>
              <a:t>работы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800" dirty="0"/>
              <a:t>впервые в отечественной и мировой педагогике в течение года шла интенсивная учебная деятельность в сменных парах и </a:t>
            </a:r>
            <a:r>
              <a:rPr lang="ru-RU" sz="2800" dirty="0" err="1"/>
              <a:t>микрогруппах</a:t>
            </a:r>
            <a:r>
              <a:rPr lang="ru-RU" sz="2800" dirty="0" smtClean="0"/>
              <a:t>;</a:t>
            </a:r>
          </a:p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800" dirty="0"/>
              <a:t>впервые был создан разновозрастный самообразовательный учебный коллектив, который сам себя обучал, сам себя контролировал, самоуправлялся, и все это — при лидирующей роли учителя.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9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 l="-2254" t="3273" b="33502"/>
          <a:stretch>
            <a:fillRect/>
          </a:stretch>
        </p:blipFill>
        <p:spPr>
          <a:xfrm>
            <a:off x="-11791" y="785794"/>
            <a:ext cx="8993524" cy="4500594"/>
          </a:xfrm>
          <a:noFill/>
        </p:spPr>
      </p:pic>
      <p:sp>
        <p:nvSpPr>
          <p:cNvPr id="51205" name="Text Box 7"/>
          <p:cNvSpPr txBox="1">
            <a:spLocks noChangeArrowheads="1"/>
          </p:cNvSpPr>
          <p:nvPr/>
        </p:nvSpPr>
        <p:spPr bwMode="auto">
          <a:xfrm>
            <a:off x="2214546" y="214290"/>
            <a:ext cx="57610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C000"/>
                </a:solidFill>
              </a:rPr>
              <a:t>Технологическая </a:t>
            </a:r>
            <a:r>
              <a:rPr lang="ru-RU" sz="2800" b="1" dirty="0" smtClean="0">
                <a:solidFill>
                  <a:srgbClr val="FFC000"/>
                </a:solidFill>
              </a:rPr>
              <a:t>схема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928670"/>
            <a:ext cx="9144000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/>
              <a:t>позволяют реализовать основные условия коллективности: осознание общей цели, целесообразное распределение обязанностей, взаимную зависимость и контроль.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Организационная структура групповых способов обучения может быть комбинированной, т. е. содержать в себе различные </a:t>
            </a:r>
            <a:r>
              <a:rPr lang="ru-RU" sz="2800" b="1" dirty="0" smtClean="0"/>
              <a:t>формы</a:t>
            </a:r>
            <a:r>
              <a:rPr lang="ru-RU" sz="2800" dirty="0" smtClean="0"/>
              <a:t>: </a:t>
            </a:r>
            <a:r>
              <a:rPr lang="ru-RU" sz="2800" b="1" i="1" dirty="0" smtClean="0"/>
              <a:t>групповую,</a:t>
            </a:r>
            <a:r>
              <a:rPr lang="ru-RU" sz="2800" b="1" dirty="0" smtClean="0"/>
              <a:t> </a:t>
            </a:r>
            <a:r>
              <a:rPr lang="ru-RU" sz="2800" b="1" i="1" dirty="0" smtClean="0"/>
              <a:t>парную, индивидуальную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(по В. К. Дьяченко</a:t>
            </a:r>
            <a:r>
              <a:rPr lang="ru-RU" sz="2800" b="1" dirty="0" smtClean="0"/>
              <a:t>).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Типы группового обучения:</a:t>
            </a:r>
            <a:endParaRPr 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 smtClean="0"/>
              <a:t>обучение партнеров (в парах);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 smtClean="0"/>
              <a:t>группа, сидящая вместе;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 smtClean="0"/>
              <a:t>маленькая команда;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 smtClean="0"/>
              <a:t>задание для всего класса.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29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Групповые педагогические технологии</a:t>
            </a:r>
            <a:endParaRPr lang="ru-RU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52"/>
            <a:ext cx="835824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682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Преимущества группового обучения:</a:t>
            </a:r>
            <a:endParaRPr lang="ru-RU" sz="3600" dirty="0" smtClean="0">
              <a:solidFill>
                <a:srgbClr val="00682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357298"/>
            <a:ext cx="4357718" cy="460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приобщение к важным навыкам жизни: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dirty="0" smtClean="0"/>
              <a:t>действенное общение,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dirty="0" smtClean="0"/>
              <a:t>умение слушать,               умение принимать точку зрения другого,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dirty="0" smtClean="0"/>
              <a:t>умение разрешать конфликты умение работать сообща для достижения общей цели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1225689"/>
            <a:ext cx="42862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улучшается 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академическая успеваемость;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воспитывается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самоуважение;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укрепляется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дружба в классе, </a:t>
            </a: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меняется 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отношение к школе;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появляется возможность 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избежать негативных сторон соревнования (состязания);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учащиеся убеждаются в ценности взаимопомощи</a:t>
            </a:r>
            <a:r>
              <a:rPr lang="ru-RU" sz="2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Технология группового обучения</a:t>
            </a:r>
          </a:p>
          <a:p>
            <a:pPr marL="273050" marR="0" lvl="0" indent="-27305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Установить правила и обучить им: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представить «готовые» правила или предложить разработать их самостоятельно;</a:t>
            </a: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обсудить правила (ответственность, демократия);</a:t>
            </a: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 должно быть не более 5;</a:t>
            </a: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правила должны строго выполняться всеми участниками игры.</a:t>
            </a: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2.Назначить каждому свою роль.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должны знать не только конкретную задачу, но и цель урока. Задание нужно всегда выдавать большее, чем дети смогут выполнить.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Распределить задания и каждому указать время его выполнения.</a:t>
            </a: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Дать классу ответный комментарий.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хотят знать, как они работали, адекватны ли их ответы вашим ожиданиям.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596" y="188913"/>
            <a:ext cx="8286807" cy="45400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D430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Сравнение коллективных способов обучения</a:t>
            </a:r>
          </a:p>
        </p:txBody>
      </p:sp>
      <p:graphicFrame>
        <p:nvGraphicFramePr>
          <p:cNvPr id="165967" name="Group 79"/>
          <p:cNvGraphicFramePr>
            <a:graphicFrameLocks noGrp="1"/>
          </p:cNvGraphicFramePr>
          <p:nvPr>
            <p:ph idx="1"/>
          </p:nvPr>
        </p:nvGraphicFramePr>
        <p:xfrm>
          <a:off x="285720" y="751814"/>
          <a:ext cx="8358246" cy="6177687"/>
        </p:xfrm>
        <a:graphic>
          <a:graphicData uri="http://schemas.openxmlformats.org/drawingml/2006/table">
            <a:tbl>
              <a:tblPr/>
              <a:tblGrid>
                <a:gridCol w="4404004"/>
                <a:gridCol w="3954242"/>
              </a:tblGrid>
              <a:tr h="3856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Традиционный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68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Развивающие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Ученик – объект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Ученик – субъект + объект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Уравниловка, усреднение способностей детей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соответствии с индивидуальными особенностями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5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Систематический характер обучения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Спонтанный характер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5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 учатся выступать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Учатся выступать, рассуждать, доказывать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5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 умеют объяснять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Развивают педагогические способности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68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Воспитательные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Каждый работает на себя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себя и на других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Отношения - неколлективистские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Отношения ответственной зависимости (коллективистские)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6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C438F"/>
                </a:solidFill>
              </a:rPr>
              <a:t>Новые образовательные технологии</a:t>
            </a:r>
            <a:endParaRPr lang="ru-RU" dirty="0" smtClean="0">
              <a:solidFill>
                <a:srgbClr val="8C438F"/>
              </a:solidFill>
            </a:endParaRPr>
          </a:p>
        </p:txBody>
      </p:sp>
      <p:sp>
        <p:nvSpPr>
          <p:cNvPr id="17410" name="Содержимое 3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z="4000" b="1" dirty="0" smtClean="0"/>
              <a:t>Педагогическая технология </a:t>
            </a:r>
            <a:r>
              <a:rPr lang="ru-RU" sz="3600" dirty="0" smtClean="0"/>
              <a:t>– это исследования с целью выявления принципов и разработки </a:t>
            </a:r>
            <a:r>
              <a:rPr lang="ru-RU" sz="3600" dirty="0" err="1" smtClean="0"/>
              <a:t>приëмов</a:t>
            </a:r>
            <a:r>
              <a:rPr lang="ru-RU" sz="3600" dirty="0" smtClean="0"/>
              <a:t> оптимизации образовательного процесса, конструирование и применение </a:t>
            </a:r>
            <a:r>
              <a:rPr lang="ru-RU" sz="3600" dirty="0" err="1" smtClean="0"/>
              <a:t>приëмов</a:t>
            </a:r>
            <a:r>
              <a:rPr lang="ru-RU" sz="3600" dirty="0" smtClean="0"/>
              <a:t>, оценка применяемых методов. </a:t>
            </a:r>
          </a:p>
          <a:p>
            <a:endParaRPr lang="ru-RU" dirty="0" smtClean="0"/>
          </a:p>
        </p:txBody>
      </p:sp>
      <p:pic>
        <p:nvPicPr>
          <p:cNvPr id="17411" name="Picture 9" descr="http://www.kissdesign.ru/cute/cute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5153025"/>
            <a:ext cx="1638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597" y="274638"/>
            <a:ext cx="8258204" cy="9223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/>
              <a:t>Технологии личностно-ориентированного образования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1285860"/>
            <a:ext cx="8358246" cy="53578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i="1" dirty="0" smtClean="0"/>
              <a:t>Принципиально важным моментом для понимания сущности педагогической технологии является </a:t>
            </a:r>
            <a:r>
              <a:rPr lang="ru-RU" sz="2800" b="1" i="1" dirty="0" smtClean="0"/>
              <a:t>определение позиции ребенка</a:t>
            </a:r>
            <a:r>
              <a:rPr lang="ru-RU" sz="2800" i="1" dirty="0" smtClean="0"/>
              <a:t> в образовательном процессе, </a:t>
            </a:r>
            <a:r>
              <a:rPr lang="ru-RU" sz="2800" b="1" i="1" dirty="0" smtClean="0"/>
              <a:t>отношение к ребенку</a:t>
            </a:r>
            <a:r>
              <a:rPr lang="ru-RU" sz="2800" i="1" dirty="0" smtClean="0"/>
              <a:t> со стороны взрослых.</a:t>
            </a:r>
            <a:r>
              <a:rPr lang="ru-RU" sz="28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Личностно-ориентированные технологии</a:t>
            </a:r>
            <a:r>
              <a:rPr lang="ru-RU" sz="2800" dirty="0" smtClean="0"/>
              <a:t> ставят в центр всей школьной образовательной системы личность ребенка, обеспечение комфортных, бесконфликтных и безопасных условий ее развития, реализации ее природных потенциалов.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Личность ребенка в этой технологии является целью образовательной системы</a:t>
            </a:r>
            <a:r>
              <a:rPr lang="ru-RU" sz="2000" dirty="0" smtClean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9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9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58" y="188913"/>
            <a:ext cx="8429683" cy="668319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Личностно-ориентированные технологии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835150" y="1600200"/>
            <a:ext cx="685165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171023" name="Rectangle 15"/>
          <p:cNvSpPr>
            <a:spLocks noChangeArrowheads="1"/>
          </p:cNvSpPr>
          <p:nvPr/>
        </p:nvSpPr>
        <p:spPr bwMode="auto">
          <a:xfrm>
            <a:off x="142844" y="3643314"/>
            <a:ext cx="4286280" cy="32146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внимательное, приветливое отношение 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учителя к ученикам, </a:t>
            </a: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доверие 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 ним,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привлечение к планированию урока,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создание ситуаций взаимного обучения,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использование </a:t>
            </a:r>
            <a:r>
              <a:rPr lang="ru-RU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деятельностного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содержания, игр, различных форм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драматизации, творческих работ,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позитивная оценка достижений,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диалогичное общение и др.</a:t>
            </a:r>
          </a:p>
        </p:txBody>
      </p:sp>
      <p:sp>
        <p:nvSpPr>
          <p:cNvPr id="171024" name="Rectangle 16"/>
          <p:cNvSpPr>
            <a:spLocks noChangeArrowheads="1"/>
          </p:cNvSpPr>
          <p:nvPr/>
        </p:nvSpPr>
        <p:spPr bwMode="auto">
          <a:xfrm>
            <a:off x="214282" y="1857364"/>
            <a:ext cx="4357718" cy="164307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обеспечивают общую педагогическую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поддержку всех учащихся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создают необходимый для этого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тон доброжелательности,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взаимопонимания и сотрудничества</a:t>
            </a:r>
          </a:p>
        </p:txBody>
      </p:sp>
      <p:sp>
        <p:nvSpPr>
          <p:cNvPr id="171025" name="Rectangle 17"/>
          <p:cNvSpPr>
            <a:spLocks noChangeArrowheads="1"/>
          </p:cNvSpPr>
          <p:nvPr/>
        </p:nvSpPr>
        <p:spPr bwMode="auto">
          <a:xfrm>
            <a:off x="4714876" y="1857364"/>
            <a:ext cx="4429124" cy="164307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индивидуально-личностная поддержка </a:t>
            </a:r>
          </a:p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диагностика индивидуального развития, </a:t>
            </a:r>
          </a:p>
          <a:p>
            <a:pPr algn="ctr">
              <a:defRPr/>
            </a:pPr>
            <a:r>
              <a:rPr lang="ru-RU" sz="16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обученности</a:t>
            </a: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воспитанности, </a:t>
            </a:r>
          </a:p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выявление личных проблем детей, </a:t>
            </a:r>
          </a:p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отслеживание процессов развития </a:t>
            </a:r>
          </a:p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каждого ребенка.</a:t>
            </a:r>
          </a:p>
        </p:txBody>
      </p:sp>
      <p:sp>
        <p:nvSpPr>
          <p:cNvPr id="171026" name="Rectangle 18"/>
          <p:cNvSpPr>
            <a:spLocks noChangeArrowheads="1"/>
          </p:cNvSpPr>
          <p:nvPr/>
        </p:nvSpPr>
        <p:spPr bwMode="auto">
          <a:xfrm>
            <a:off x="4786314" y="3716338"/>
            <a:ext cx="4106861" cy="314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дозирование педагогической помощи,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ситуации успеха,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самореализации личности,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повышение статуса ученика,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значимости его личных «вкладов»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 решение общих з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адач.</a:t>
            </a:r>
          </a:p>
          <a:p>
            <a:pPr algn="ctr">
              <a:defRPr/>
            </a:pPr>
            <a:endParaRPr lang="ru-RU" sz="1600" dirty="0"/>
          </a:p>
        </p:txBody>
      </p:sp>
      <p:sp>
        <p:nvSpPr>
          <p:cNvPr id="171027" name="Rectangle 19"/>
          <p:cNvSpPr>
            <a:spLocks noChangeArrowheads="1"/>
          </p:cNvSpPr>
          <p:nvPr/>
        </p:nvSpPr>
        <p:spPr bwMode="auto">
          <a:xfrm>
            <a:off x="1142976" y="857233"/>
            <a:ext cx="6858048" cy="64294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Средства поддержки 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ребенка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 обучении</a:t>
            </a:r>
          </a:p>
        </p:txBody>
      </p:sp>
      <p:sp>
        <p:nvSpPr>
          <p:cNvPr id="67594" name="Line 20"/>
          <p:cNvSpPr>
            <a:spLocks noChangeShapeType="1"/>
          </p:cNvSpPr>
          <p:nvPr/>
        </p:nvSpPr>
        <p:spPr bwMode="auto">
          <a:xfrm flipH="1">
            <a:off x="3000364" y="1500175"/>
            <a:ext cx="503238" cy="28575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7595" name="Line 22"/>
          <p:cNvSpPr>
            <a:spLocks noChangeShapeType="1"/>
          </p:cNvSpPr>
          <p:nvPr/>
        </p:nvSpPr>
        <p:spPr bwMode="auto">
          <a:xfrm>
            <a:off x="6572264" y="1500174"/>
            <a:ext cx="287337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7596" name="Line 24"/>
          <p:cNvSpPr>
            <a:spLocks noChangeShapeType="1"/>
          </p:cNvSpPr>
          <p:nvPr/>
        </p:nvSpPr>
        <p:spPr bwMode="auto">
          <a:xfrm>
            <a:off x="2285984" y="350043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7" name="Line 25"/>
          <p:cNvSpPr>
            <a:spLocks noChangeShapeType="1"/>
          </p:cNvSpPr>
          <p:nvPr/>
        </p:nvSpPr>
        <p:spPr bwMode="auto">
          <a:xfrm>
            <a:off x="7000892" y="350043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  <p:bldP spid="1710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Технология развивающего обучения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Развивающее обучение</a:t>
            </a:r>
            <a:r>
              <a:rPr lang="ru-RU" dirty="0" smtClean="0"/>
              <a:t> – это организация учебного процесса с реализацией потенциальных возможностей человека: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актуализация ранее усвоенных знаний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выдвижение гипотезы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разработка оригинального плана решения задачи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способ самостоятельной проверки.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Развивающее обучение вовлекает учащегося в дидактические игры, дискуссии, другие методы творческого воображения, мышления, памяти, речи.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8C438F"/>
                </a:solidFill>
              </a:rPr>
              <a:t>Проблемное обучение</a:t>
            </a:r>
            <a:r>
              <a:rPr lang="ru-RU" smtClean="0">
                <a:solidFill>
                  <a:srgbClr val="8C438F"/>
                </a:solidFill>
              </a:rPr>
              <a:t> 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– это решение нестандартных научно-учебных задач нестандартными методами. Проблемные задачи – это поиск новых способов решения. Суть – преподаватель не сообщает знаний в готовом виде, а ставит проблемные задачи, предлагая искать пути и средства их решения. </a:t>
            </a:r>
          </a:p>
          <a:p>
            <a:r>
              <a:rPr lang="ru-RU" b="1" smtClean="0"/>
              <a:t>Проблемный метод </a:t>
            </a:r>
            <a:r>
              <a:rPr lang="ru-RU" smtClean="0"/>
              <a:t>предполагает шаги: </a:t>
            </a:r>
          </a:p>
          <a:p>
            <a:r>
              <a:rPr lang="ru-RU" smtClean="0"/>
              <a:t>проблемная ситуация </a:t>
            </a:r>
          </a:p>
          <a:p>
            <a:r>
              <a:rPr lang="ru-RU" smtClean="0"/>
              <a:t>проблемная задача </a:t>
            </a:r>
          </a:p>
          <a:p>
            <a:r>
              <a:rPr lang="ru-RU" smtClean="0"/>
              <a:t>модель поисков решения </a:t>
            </a:r>
          </a:p>
          <a:p>
            <a:endParaRPr lang="ru-RU" smtClean="0"/>
          </a:p>
        </p:txBody>
      </p:sp>
      <p:pic>
        <p:nvPicPr>
          <p:cNvPr id="30723" name="Picture 9" descr="http://www.kissdesign.ru/cute/cute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365625"/>
            <a:ext cx="22145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1"/>
            <a:ext cx="8186766" cy="85723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Игровые технологии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5720" y="857232"/>
            <a:ext cx="8715436" cy="578647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Игра как метод обучения</a:t>
            </a:r>
            <a:endParaRPr lang="ru-RU" sz="28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современной школе игровая деятельность используется в следующих случаях: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качестве самостоятельных технологий для освоения понятия, темы и даже раздела учебного предмета;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 элемент более общей технологии;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качестве урока или его части;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 технология внеклассной работы.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Признак педагогической игры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— чётко поставленная цель обучения и соответствующий ей педагогический результат.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5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5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5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5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5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  <p:bldP spid="13517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42844" y="214290"/>
            <a:ext cx="8715435" cy="6000792"/>
          </a:xfrm>
          <a:prstGeom prst="rect">
            <a:avLst/>
          </a:prstGeom>
        </p:spPr>
        <p:txBody>
          <a:bodyPr/>
          <a:lstStyle/>
          <a:p>
            <a:pPr marL="273050" marR="0" lvl="0" indent="-27305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D43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Реализация игровых приемов и ситуаций происходит по следующим основным направлениям: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дидактическая цель ставится </a:t>
            </a:r>
            <a:r>
              <a:rPr kumimoji="0" lang="ru-RU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перед </a:t>
            </a:r>
            <a:r>
              <a:rPr kumimoji="0" lang="ru-RU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обучающимися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форме игровой задачи;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учебная деятельность подчиняется правилам игры;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учебный материал используется в качестве ее средства;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учебную деятельность вводится элемент соревнования, который переводит дидактическую задачу в игровую;</a:t>
            </a:r>
          </a:p>
          <a:p>
            <a:pPr marL="273050" marR="0" lvl="0" indent="-2730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успешное выполнение дидактического задания связывается с игровым результатом.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rgbClr val="CD4305"/>
                </a:solidFill>
              </a:rPr>
              <a:t>Игровые мотивы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dirty="0" smtClean="0"/>
              <a:t>1. Мотивы общения:</a:t>
            </a:r>
            <a:endParaRPr lang="ru-RU" sz="3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 smtClean="0"/>
              <a:t>Обучающиеся учатся общаться, учитывать мнение товарищей.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 smtClean="0"/>
              <a:t>При решении коллективных задач используются разные возможности учащихся.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 smtClean="0"/>
              <a:t>Совместные эмоциональные переживания способствуют укреплению межличностных отношений.</a:t>
            </a:r>
            <a:endParaRPr lang="ru-RU" sz="3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dirty="0" smtClean="0"/>
              <a:t>2.	Моральные мотивы.</a:t>
            </a:r>
            <a:endParaRPr lang="ru-RU" sz="3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 smtClean="0"/>
              <a:t>Каждый ученик может проявить себя, свои знания, умения, свой характер, волевые качества, свое отношение к деятельности, к людям</a:t>
            </a:r>
            <a:r>
              <a:rPr lang="ru-RU" sz="2000" dirty="0" smtClean="0"/>
              <a:t>.</a:t>
            </a:r>
            <a:endParaRPr lang="ru-RU" sz="2000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8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8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8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8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9001155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3.	Познавательные мотивы:</a:t>
            </a: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Игра стимулирует обучающегося к достижению цели (победе) и осознанию пути достижения цели (нужно знать больше других).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Ситуация успеха создает благоприятный эмоциональный фон для развития познавательного интереса.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Состязательность притягательна для детей. Удовольствие, полученное от игры, создает комфортное состояние на уроках и усиливает желание изучать предмет.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В игре всегда есть некое таинство — неполученный ответ, что активизирует мыслительную деятельность ученика, толкает на поиск ответа.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В процессе достижения общей цели активизируется мыслительная деятельность.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1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1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2845" y="274638"/>
            <a:ext cx="8543956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Информационные  технологии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596" y="2786058"/>
            <a:ext cx="8001056" cy="35719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dirty="0" smtClean="0"/>
              <a:t>Функции компьютера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dirty="0" smtClean="0"/>
              <a:t>(для ребенка):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b="1" dirty="0" smtClean="0"/>
              <a:t>учителя,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b="1" dirty="0" smtClean="0"/>
              <a:t>рабочего инструмента,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b="1" dirty="0" smtClean="0"/>
              <a:t>объекта обучения,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b="1" dirty="0" smtClean="0"/>
              <a:t>сотрудничающего коллектива,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b="1" dirty="0" err="1" smtClean="0"/>
              <a:t>досуговой</a:t>
            </a:r>
            <a:r>
              <a:rPr lang="ru-RU" sz="3200" b="1" dirty="0" smtClean="0"/>
              <a:t> (игровой) среды.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285860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все технологии, использующие специальные технические информационные средства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(ЭВМ, аудио-, кино-, видео-)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  <p:bldP spid="20992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C438F"/>
                </a:solidFill>
              </a:rPr>
              <a:t>Компьютерные технологии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Использование компьютера, повышает мотивацию ребят, а также обеспечивает лучшее восприятие материала, в данном случае, - решения занимательных задач. Это помогает воспитывать интерес детей к  предмету, способствует развитию творческих  способностей, усиливает мотивацию школьников при изучении учебного материала, повышает интенсивность урока, способствует лучшему усвоению материала за счет наглядности его представления</a:t>
            </a:r>
            <a:endParaRPr lang="ru-RU" dirty="0"/>
          </a:p>
        </p:txBody>
      </p:sp>
      <p:pic>
        <p:nvPicPr>
          <p:cNvPr id="33795" name="Picture 10" descr="http://www.kissdesign.ru/cute/cute2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5157788"/>
            <a:ext cx="2357437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8C438F"/>
                </a:solidFill>
              </a:rPr>
              <a:t>Педагогические технологии</a:t>
            </a:r>
            <a:endParaRPr lang="ru-RU" smtClean="0">
              <a:solidFill>
                <a:srgbClr val="8C438F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z="3200" dirty="0" smtClean="0"/>
              <a:t>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средств: она есть организационно-методический инструментарий педагогического процесса» (Б.Т. Лихачев). </a:t>
            </a:r>
          </a:p>
          <a:p>
            <a:endParaRPr lang="ru-RU" dirty="0" smtClean="0"/>
          </a:p>
        </p:txBody>
      </p:sp>
      <p:pic>
        <p:nvPicPr>
          <p:cNvPr id="4" name="Picture 22" descr="J02329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868863"/>
            <a:ext cx="20161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228600"/>
            <a:ext cx="850112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dirty="0" err="1">
                <a:solidFill>
                  <a:srgbClr val="00B050"/>
                </a:solidFill>
                <a:latin typeface="Arial" charset="0"/>
                <a:cs typeface="Aharoni" pitchFamily="2" charset="-79"/>
              </a:rPr>
              <a:t>Здоровьесберегающие</a:t>
            </a:r>
            <a:r>
              <a:rPr lang="ru-RU" sz="3600" b="1" dirty="0">
                <a:solidFill>
                  <a:srgbClr val="00B050"/>
                </a:solidFill>
                <a:latin typeface="Arial" charset="0"/>
                <a:cs typeface="Aharoni" pitchFamily="2" charset="-79"/>
              </a:rPr>
              <a:t> </a:t>
            </a:r>
            <a:br>
              <a:rPr lang="ru-RU" sz="3600" b="1" dirty="0">
                <a:solidFill>
                  <a:srgbClr val="00B050"/>
                </a:solidFill>
                <a:latin typeface="Arial" charset="0"/>
                <a:cs typeface="Aharoni" pitchFamily="2" charset="-79"/>
              </a:rPr>
            </a:br>
            <a:r>
              <a:rPr lang="ru-RU" sz="3600" b="1" dirty="0">
                <a:solidFill>
                  <a:srgbClr val="00B050"/>
                </a:solidFill>
                <a:latin typeface="Arial" charset="0"/>
                <a:cs typeface="Aharoni" pitchFamily="2" charset="-79"/>
              </a:rPr>
              <a:t>образовательные технологии</a:t>
            </a:r>
            <a:r>
              <a:rPr lang="ru-RU" sz="3600" dirty="0">
                <a:latin typeface="Arial" charset="0"/>
              </a:rPr>
              <a:t>.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371600" y="2362200"/>
            <a:ext cx="7308850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700"/>
              </a:spcBef>
              <a:buClr>
                <a:srgbClr val="BBE0E3"/>
              </a:buClr>
              <a:buSzPct val="70000"/>
              <a:buFont typeface="Wingdings" pitchFamily="2" charset="2"/>
              <a:buChar char="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Здоровьесберегающие</a:t>
            </a:r>
            <a:r>
              <a:rPr lang="ru-RU" sz="2800" b="1" dirty="0">
                <a:solidFill>
                  <a:srgbClr val="000000"/>
                </a:solidFill>
              </a:rPr>
              <a:t> образовательные технологии – это системный подход к обучению и воспитанию, построенный на стремлении педагога не нанести ущерб здоровью учащихся.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304800"/>
            <a:ext cx="8128029" cy="838184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Критерии </a:t>
            </a:r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здоровьесбережения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 и уровни гигиенической рациональности урока.</a:t>
            </a:r>
          </a:p>
        </p:txBody>
      </p:sp>
      <p:graphicFrame>
        <p:nvGraphicFramePr>
          <p:cNvPr id="9218" name="Group 2"/>
          <p:cNvGraphicFramePr>
            <a:graphicFrameLocks noGrp="1"/>
          </p:cNvGraphicFramePr>
          <p:nvPr/>
        </p:nvGraphicFramePr>
        <p:xfrm>
          <a:off x="214281" y="1500174"/>
          <a:ext cx="8715437" cy="4714908"/>
        </p:xfrm>
        <a:graphic>
          <a:graphicData uri="http://schemas.openxmlformats.org/drawingml/2006/table">
            <a:tbl>
              <a:tblPr/>
              <a:tblGrid>
                <a:gridCol w="1706781"/>
                <a:gridCol w="2365186"/>
                <a:gridCol w="1571636"/>
                <a:gridCol w="1785950"/>
                <a:gridCol w="1285884"/>
              </a:tblGrid>
              <a:tr h="110153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Критерии здоровье- сбережения</a:t>
                      </a: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Характеристика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Рациональ-ный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уровень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Недостаточно рациональный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Нерацио-нальный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33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Количество видов учебной деятельности</a:t>
                      </a: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Виды учебной деятельности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: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опрос,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письмо, чтение,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слушание, рассказ, ответы на вопросы,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рассматривание,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списывание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4-7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2-3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1-2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/>
        </p:nvGraphicFramePr>
        <p:xfrm>
          <a:off x="214282" y="1500174"/>
          <a:ext cx="8643998" cy="3929995"/>
        </p:xfrm>
        <a:graphic>
          <a:graphicData uri="http://schemas.openxmlformats.org/drawingml/2006/table">
            <a:tbl>
              <a:tblPr/>
              <a:tblGrid>
                <a:gridCol w="3571900"/>
                <a:gridCol w="1928826"/>
                <a:gridCol w="1714512"/>
                <a:gridCol w="1428760"/>
              </a:tblGrid>
              <a:tr h="5715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Критерии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здоровьесбережения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Рациональный уровень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Недостаточно рациональный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Нерацио-нальный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120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 более 10 мин.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11-15 мин.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Более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15 мин.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285720" y="2357430"/>
            <a:ext cx="3429024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000000"/>
                </a:solidFill>
              </a:rPr>
              <a:t>Средняя </a:t>
            </a:r>
            <a:endParaRPr lang="ru-RU" sz="2400" b="1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rgbClr val="000000"/>
                </a:solidFill>
              </a:rPr>
              <a:t>продолжительность </a:t>
            </a:r>
            <a:r>
              <a:rPr lang="ru-RU" sz="2400" b="1" dirty="0">
                <a:solidFill>
                  <a:srgbClr val="000000"/>
                </a:solidFill>
              </a:rPr>
              <a:t>и частота </a:t>
            </a:r>
            <a:endParaRPr lang="ru-RU" sz="2400" b="1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rgbClr val="000000"/>
                </a:solidFill>
              </a:rPr>
              <a:t>чередования </a:t>
            </a:r>
            <a:r>
              <a:rPr lang="ru-RU" sz="2400" b="1" dirty="0">
                <a:solidFill>
                  <a:srgbClr val="000000"/>
                </a:solidFill>
              </a:rPr>
              <a:t>видов </a:t>
            </a:r>
            <a:r>
              <a:rPr lang="ru-RU" sz="2400" b="1" dirty="0" smtClean="0">
                <a:solidFill>
                  <a:srgbClr val="000000"/>
                </a:solidFill>
              </a:rPr>
              <a:t>деятельности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214290"/>
            <a:ext cx="8128029" cy="838184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Критерии </a:t>
            </a:r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здоровьесбережения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 и уровни гигиенической рациональности урока.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228600"/>
            <a:ext cx="8199467" cy="842946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Критерии </a:t>
            </a:r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здоровьесбережения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 и уровни гигиенической рациональности урока.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142844" y="1285860"/>
          <a:ext cx="8572560" cy="5357850"/>
        </p:xfrm>
        <a:graphic>
          <a:graphicData uri="http://schemas.openxmlformats.org/drawingml/2006/table">
            <a:tbl>
              <a:tblPr/>
              <a:tblGrid>
                <a:gridCol w="2000264"/>
                <a:gridCol w="2500330"/>
                <a:gridCol w="1357322"/>
                <a:gridCol w="1449840"/>
                <a:gridCol w="1264804"/>
              </a:tblGrid>
              <a:tr h="124788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Критерии здоровье- сбережения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Характеристика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Рациональный уровень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Недостаточ-но рацио-нальный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Нерацио-нальный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996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Количество видов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препода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-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вания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словесный, наглядный,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самостоятель-ная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или практическая работа,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аудиовизуаль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-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 менее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3-х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214290"/>
            <a:ext cx="8501122" cy="78581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Критерии </a:t>
            </a:r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здоровьесбережения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 и уровни гигиенической рациональности урока</a:t>
            </a:r>
            <a:r>
              <a:rPr lang="ru-RU" sz="2400" b="1" dirty="0">
                <a:solidFill>
                  <a:srgbClr val="002060"/>
                </a:solidFill>
                <a:latin typeface="Arial" charset="0"/>
              </a:rPr>
              <a:t>.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142844" y="1285860"/>
          <a:ext cx="8786874" cy="4435387"/>
        </p:xfrm>
        <a:graphic>
          <a:graphicData uri="http://schemas.openxmlformats.org/drawingml/2006/table">
            <a:tbl>
              <a:tblPr/>
              <a:tblGrid>
                <a:gridCol w="1785950"/>
                <a:gridCol w="2143140"/>
                <a:gridCol w="1785950"/>
                <a:gridCol w="1714512"/>
                <a:gridCol w="1357322"/>
              </a:tblGrid>
              <a:tr h="5715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Критерии здоровье- сбережения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Характеристика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Рациональный уровень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Недостаточно рациональный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Нерацио-нальный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984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Плотность урока</a:t>
                      </a: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Количество времени, затраченное школьником на работу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 менее 60% и не более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75-80%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85-90% 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Более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90%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228600"/>
            <a:ext cx="8715436" cy="842946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Критерии </a:t>
            </a:r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здоровьесбережения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 и уровни гигиенической рациональности урока.</a:t>
            </a:r>
          </a:p>
        </p:txBody>
      </p:sp>
      <p:graphicFrame>
        <p:nvGraphicFramePr>
          <p:cNvPr id="13314" name="Group 2"/>
          <p:cNvGraphicFramePr>
            <a:graphicFrameLocks noGrp="1"/>
          </p:cNvGraphicFramePr>
          <p:nvPr/>
        </p:nvGraphicFramePr>
        <p:xfrm>
          <a:off x="1" y="1285860"/>
          <a:ext cx="9143999" cy="4826555"/>
        </p:xfrm>
        <a:graphic>
          <a:graphicData uri="http://schemas.openxmlformats.org/drawingml/2006/table">
            <a:tbl>
              <a:tblPr/>
              <a:tblGrid>
                <a:gridCol w="2071669"/>
                <a:gridCol w="1886740"/>
                <a:gridCol w="1698424"/>
                <a:gridCol w="1884955"/>
                <a:gridCol w="1602211"/>
              </a:tblGrid>
              <a:tr h="5715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Критерии здоровье- сбережения</a:t>
                      </a: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Характеристика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Рациональ-ный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уровень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Недостаточ-но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рациональный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Нерацио-нальный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776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2-3</a:t>
                      </a: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1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физминутка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с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неправиль-ным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содер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-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жанием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 или продолжи-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тельностью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Отсутст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-128"/>
                        </a:rPr>
                        <a:t>вует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-128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214282" y="2143116"/>
            <a:ext cx="1881158" cy="2864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0000"/>
                </a:solidFill>
              </a:rPr>
              <a:t>Наличие, место, содержание и продолжи- </a:t>
            </a:r>
            <a:r>
              <a:rPr lang="ru-RU" sz="2000" b="1" dirty="0" err="1">
                <a:solidFill>
                  <a:srgbClr val="000000"/>
                </a:solidFill>
              </a:rPr>
              <a:t>тельность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</a:rPr>
              <a:t>на </a:t>
            </a:r>
            <a:r>
              <a:rPr lang="ru-RU" sz="2000" b="1" dirty="0">
                <a:solidFill>
                  <a:srgbClr val="000000"/>
                </a:solidFill>
              </a:rPr>
              <a:t>уроке моментов </a:t>
            </a:r>
            <a:r>
              <a:rPr lang="ru-RU" sz="2000" b="1" dirty="0" err="1">
                <a:solidFill>
                  <a:srgbClr val="000000"/>
                </a:solidFill>
              </a:rPr>
              <a:t>оздоровле-ния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13353" name="Text Box 41"/>
          <p:cNvSpPr txBox="1">
            <a:spLocks noChangeArrowheads="1"/>
          </p:cNvSpPr>
          <p:nvPr/>
        </p:nvSpPr>
        <p:spPr bwMode="auto">
          <a:xfrm>
            <a:off x="2143108" y="2000240"/>
            <a:ext cx="1839913" cy="4192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err="1" smtClean="0">
                <a:solidFill>
                  <a:srgbClr val="000000"/>
                </a:solidFill>
              </a:rPr>
              <a:t>Физминутки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err="1" smtClean="0">
                <a:solidFill>
                  <a:srgbClr val="000000"/>
                </a:solidFill>
              </a:rPr>
              <a:t>динами-ческие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sz="2000" b="1" dirty="0">
                <a:solidFill>
                  <a:srgbClr val="000000"/>
                </a:solidFill>
              </a:rPr>
              <a:t>паузы,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</a:rPr>
              <a:t>гимнастика </a:t>
            </a:r>
            <a:r>
              <a:rPr lang="ru-RU" sz="2000" b="1" dirty="0">
                <a:solidFill>
                  <a:srgbClr val="000000"/>
                </a:solidFill>
              </a:rPr>
              <a:t>для глаз,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</a:rPr>
              <a:t>массаж </a:t>
            </a:r>
            <a:r>
              <a:rPr lang="ru-RU" sz="2000" b="1" dirty="0">
                <a:solidFill>
                  <a:srgbClr val="000000"/>
                </a:solidFill>
              </a:rPr>
              <a:t>активных точек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C438F"/>
                </a:solidFill>
              </a:rPr>
              <a:t>Педагогические технологии</a:t>
            </a:r>
            <a:endParaRPr lang="ru-RU" dirty="0" smtClean="0">
              <a:solidFill>
                <a:srgbClr val="8C438F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z="4800" dirty="0" smtClean="0"/>
              <a:t>«Технология – это искусство, мастерство, умение, совокупность методов обработки, изменения состояния» (В.М. </a:t>
            </a:r>
            <a:r>
              <a:rPr lang="ru-RU" sz="4800" dirty="0" err="1" smtClean="0"/>
              <a:t>Шепель</a:t>
            </a:r>
            <a:r>
              <a:rPr lang="ru-RU" sz="4800" dirty="0" smtClean="0"/>
              <a:t>). </a:t>
            </a:r>
          </a:p>
          <a:p>
            <a:endParaRPr lang="ru-RU" dirty="0" smtClean="0"/>
          </a:p>
        </p:txBody>
      </p:sp>
      <p:pic>
        <p:nvPicPr>
          <p:cNvPr id="4" name="Picture 22" descr="J02329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868863"/>
            <a:ext cx="20161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714488"/>
            <a:ext cx="8326466" cy="4405325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28572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dirty="0" smtClean="0"/>
              <a:t>Технология обучения — системная категория, структурными составляющими которой являются: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0" y="1357298"/>
            <a:ext cx="9144000" cy="5072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достижения </a:t>
            </a:r>
            <a:r>
              <a:rPr lang="ru-RU" sz="2800" b="1" dirty="0">
                <a:solidFill>
                  <a:srgbClr val="0070C0"/>
                </a:solidFill>
              </a:rPr>
              <a:t>педагогической, психологической и социальных наук,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передовой педагогический опыт,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народная педагогика,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все лучшее, что накоплено в отечественной и зарубежной педагогике прошлых лет.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Одна </a:t>
            </a:r>
            <a:r>
              <a:rPr lang="ru-RU" sz="2400" dirty="0"/>
              <a:t>и та же технология в руках разных исполнителей может каждый раз выглядеть по-иному: здесь неизбежно присутствие личностной компоненты мастера, особенностей контингента учащихся, их общего настроения и психологического климата в классе. То есть педагогическая технология опосредуется свойствами личности, но не определяется ими.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8604"/>
            <a:ext cx="74295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Источниками педагогической технологии являются </a:t>
            </a:r>
            <a:endParaRPr lang="ru-RU" sz="32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 noGrp="1" noChangeAspect="1"/>
          </p:cNvGrpSpPr>
          <p:nvPr>
            <p:ph sz="quarter" idx="1"/>
          </p:nvPr>
        </p:nvGrpSpPr>
        <p:grpSpPr bwMode="auto">
          <a:xfrm>
            <a:off x="285720" y="285728"/>
            <a:ext cx="8715663" cy="6100646"/>
            <a:chOff x="2268" y="-59"/>
            <a:chExt cx="7379" cy="7439"/>
          </a:xfrm>
        </p:grpSpPr>
        <p:sp>
          <p:nvSpPr>
            <p:cNvPr id="5" name="AutoShape 6"/>
            <p:cNvSpPr>
              <a:spLocks noChangeAspect="1" noChangeArrowheads="1"/>
            </p:cNvSpPr>
            <p:nvPr/>
          </p:nvSpPr>
          <p:spPr bwMode="auto">
            <a:xfrm>
              <a:off x="2281" y="1281"/>
              <a:ext cx="7200" cy="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2268" y="-59"/>
              <a:ext cx="7137" cy="871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000" b="1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Педагогические технологии</a:t>
              </a:r>
              <a:endParaRPr lang="ru-RU" sz="40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2422" y="2257"/>
              <a:ext cx="3247" cy="697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 dirty="0">
                  <a:solidFill>
                    <a:srgbClr val="000000"/>
                  </a:solidFill>
                </a:rPr>
                <a:t>Содержательный компонент</a:t>
              </a:r>
              <a:endParaRPr lang="ru-RU" sz="2000" b="1" dirty="0"/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6093" y="2257"/>
              <a:ext cx="3246" cy="697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 dirty="0">
                  <a:solidFill>
                    <a:srgbClr val="000000"/>
                  </a:solidFill>
                </a:rPr>
                <a:t>Процессуальный компонент</a:t>
              </a:r>
              <a:endParaRPr lang="ru-RU" sz="2000" b="1" dirty="0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2422" y="3232"/>
              <a:ext cx="1694" cy="1152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Концептуальная (</a:t>
              </a:r>
              <a:r>
                <a:rPr lang="ru-RU" sz="1600" b="1" dirty="0" err="1">
                  <a:solidFill>
                    <a:srgbClr val="000000"/>
                  </a:solidFill>
                </a:rPr>
                <a:t>знаниевая</a:t>
              </a:r>
              <a:r>
                <a:rPr lang="ru-RU" sz="1600" b="1" dirty="0">
                  <a:solidFill>
                    <a:srgbClr val="000000"/>
                  </a:solidFill>
                </a:rPr>
                <a:t>) составляющая</a:t>
              </a:r>
              <a:endParaRPr lang="ru-RU" sz="1600" b="1" dirty="0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4257" y="3232"/>
              <a:ext cx="1697" cy="837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Диагностическая составляющая</a:t>
              </a:r>
              <a:endParaRPr lang="ru-RU" sz="1600" b="1" dirty="0"/>
            </a:p>
            <a:p>
              <a:endParaRPr lang="ru-RU" sz="1600" b="1" dirty="0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6093" y="3232"/>
              <a:ext cx="1553" cy="837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Дидактическая составляющая</a:t>
              </a:r>
              <a:endParaRPr lang="ru-RU" sz="1600" b="1" dirty="0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2328" y="4558"/>
              <a:ext cx="1694" cy="2822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Система знаний об инструментарии достижения целей, об эффективности процесса обучения</a:t>
              </a:r>
              <a:endParaRPr lang="ru-RU" b="1" dirty="0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257" y="4208"/>
              <a:ext cx="1821" cy="1221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Профессионально-педагогическая компетентность педагога</a:t>
              </a:r>
              <a:endParaRPr lang="ru-RU" sz="1600" b="1" dirty="0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>
              <a:off x="6093" y="4208"/>
              <a:ext cx="1553" cy="3050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Содержание обучения.</a:t>
              </a:r>
              <a:endParaRPr lang="ru-RU" sz="1600" b="1" dirty="0"/>
            </a:p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Методы, методические приемы.</a:t>
              </a:r>
            </a:p>
            <a:p>
              <a:pPr algn="ctr"/>
              <a:r>
                <a:rPr lang="ru-RU" sz="1600" b="1" dirty="0" err="1">
                  <a:solidFill>
                    <a:srgbClr val="000000"/>
                  </a:solidFill>
                </a:rPr>
                <a:t>Организацион-ные</a:t>
              </a:r>
              <a:r>
                <a:rPr lang="ru-RU" sz="1600" b="1" dirty="0">
                  <a:solidFill>
                    <a:srgbClr val="000000"/>
                  </a:solidFill>
                </a:rPr>
                <a:t> формы. Дидактические средства</a:t>
              </a:r>
              <a:endParaRPr lang="ru-RU" sz="1600" b="1" dirty="0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7787" y="3232"/>
              <a:ext cx="1860" cy="4026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Воплощение на практике заранее </a:t>
              </a:r>
              <a:r>
                <a:rPr lang="ru-RU" b="1" dirty="0" err="1">
                  <a:solidFill>
                    <a:srgbClr val="000000"/>
                  </a:solidFill>
                </a:rPr>
                <a:t>спроектирован-ного</a:t>
              </a:r>
              <a:r>
                <a:rPr lang="ru-RU" b="1" dirty="0">
                  <a:solidFill>
                    <a:srgbClr val="000000"/>
                  </a:solidFill>
                </a:rPr>
                <a:t> процесса обучения:</a:t>
              </a:r>
              <a:endParaRPr lang="ru-RU" b="1" dirty="0"/>
            </a:p>
            <a:p>
              <a:r>
                <a:rPr lang="ru-RU" b="1" dirty="0">
                  <a:solidFill>
                    <a:srgbClr val="000000"/>
                  </a:solidFill>
                </a:rPr>
                <a:t>- организация деятельности обучающихся;</a:t>
              </a:r>
            </a:p>
            <a:p>
              <a:r>
                <a:rPr lang="ru-RU" b="1" dirty="0">
                  <a:solidFill>
                    <a:srgbClr val="000000"/>
                  </a:solidFill>
                </a:rPr>
                <a:t>- управление процессом обучения</a:t>
              </a:r>
              <a:endParaRPr lang="ru-RU" b="1" dirty="0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>
              <a:off x="4143" y="5603"/>
              <a:ext cx="1816" cy="1742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rgbClr val="000000"/>
                  </a:solidFill>
                </a:rPr>
                <a:t>Индивидуальные особенности личности и уровень подготовленности обучающихся</a:t>
              </a:r>
              <a:endParaRPr lang="ru-RU" sz="1600" b="1" dirty="0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5897" y="1509"/>
              <a:ext cx="39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3975" y="2117"/>
              <a:ext cx="36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3975" y="2117"/>
              <a:ext cx="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7646" y="2117"/>
              <a:ext cx="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 flipH="1">
              <a:off x="3115" y="4122"/>
              <a:ext cx="39" cy="4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105" y="4069"/>
              <a:ext cx="1" cy="1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5655" y="5429"/>
              <a:ext cx="39" cy="1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6940" y="4069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6799" y="4069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3410" y="3093"/>
              <a:ext cx="32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3410" y="3093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6657" y="3093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4963" y="3093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4399" y="2954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8493" y="2954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5984" y="858545"/>
            <a:ext cx="4773022" cy="5999455"/>
          </a:xfrm>
          <a:prstGeom prst="rect">
            <a:avLst/>
          </a:prstGeom>
          <a:noFill/>
          <a:ln/>
        </p:spPr>
      </p:pic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Классификация педагогических </a:t>
            </a:r>
            <a:r>
              <a:rPr lang="ru-RU" sz="2800" b="1" dirty="0" smtClean="0">
                <a:solidFill>
                  <a:srgbClr val="FF0000"/>
                </a:solidFill>
              </a:rPr>
              <a:t>технологий по Г.К. </a:t>
            </a:r>
            <a:r>
              <a:rPr lang="ru-RU" sz="2800" b="1" dirty="0" err="1" smtClean="0">
                <a:solidFill>
                  <a:srgbClr val="FF0000"/>
                </a:solidFill>
              </a:rPr>
              <a:t>Селивко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214290"/>
            <a:ext cx="8643998" cy="642942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3200" b="1" dirty="0"/>
              <a:t>По типу организации и управления познавательной деятельностью </a:t>
            </a:r>
            <a:endParaRPr lang="ru-RU" sz="3200" b="1" dirty="0" smtClean="0"/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r>
              <a:rPr lang="ru-RU" sz="3200" b="1" dirty="0">
                <a:solidFill>
                  <a:srgbClr val="FF0000"/>
                </a:solidFill>
              </a:rPr>
              <a:t>. П. Беспалько </a:t>
            </a:r>
            <a:r>
              <a:rPr lang="ru-RU" sz="3200" b="1" dirty="0"/>
              <a:t>предложена такая классификация педагогических технологий. </a:t>
            </a:r>
            <a:endParaRPr lang="ru-RU" sz="20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Взаимодействие учителя с учеником </a:t>
            </a:r>
            <a:r>
              <a:rPr lang="ru-RU" sz="2800" dirty="0" smtClean="0"/>
              <a:t>может </a:t>
            </a:r>
            <a:r>
              <a:rPr lang="ru-RU" sz="2800" dirty="0"/>
              <a:t>быть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/>
              <a:t>разомкнутым</a:t>
            </a:r>
            <a:r>
              <a:rPr lang="ru-RU" sz="2800" dirty="0"/>
              <a:t> (неконтролируемая и некорректируемая деятельность учащихся),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/>
              <a:t>цикличным</a:t>
            </a:r>
            <a:r>
              <a:rPr lang="ru-RU" sz="2800" i="1" dirty="0"/>
              <a:t> </a:t>
            </a:r>
            <a:r>
              <a:rPr lang="ru-RU" sz="2800" dirty="0"/>
              <a:t>(с контролем, самоконтролем и взаимоконтролем),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/>
              <a:t>рассеянным</a:t>
            </a:r>
            <a:r>
              <a:rPr lang="ru-RU" sz="2800" dirty="0"/>
              <a:t> (фронтальным) или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/>
              <a:t>направленным</a:t>
            </a:r>
            <a:r>
              <a:rPr lang="ru-RU" sz="2800" dirty="0"/>
              <a:t> (индивидуальным),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/>
              <a:t>ручным</a:t>
            </a:r>
            <a:r>
              <a:rPr lang="ru-RU" sz="2800" i="1" dirty="0"/>
              <a:t> </a:t>
            </a:r>
            <a:r>
              <a:rPr lang="ru-RU" sz="2800" dirty="0"/>
              <a:t>(вербальным)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/>
              <a:t>автоматизированным</a:t>
            </a:r>
            <a:r>
              <a:rPr lang="ru-RU" sz="2800" i="1" dirty="0"/>
              <a:t> </a:t>
            </a:r>
            <a:r>
              <a:rPr lang="ru-RU" sz="2800" dirty="0"/>
              <a:t>(с помощью учебных средств).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3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3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3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3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3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3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463</TotalTime>
  <Words>1631</Words>
  <Application>Microsoft Office PowerPoint</Application>
  <PresentationFormat>Экран (4:3)</PresentationFormat>
  <Paragraphs>316</Paragraphs>
  <Slides>35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Официальная</vt:lpstr>
      <vt:lpstr>Использование современных образовательных технологий в процессе обучения     </vt:lpstr>
      <vt:lpstr>Новые образовательные технологии</vt:lpstr>
      <vt:lpstr>Педагогические технологии</vt:lpstr>
      <vt:lpstr>Педагогические технологии</vt:lpstr>
      <vt:lpstr>Слайд 5</vt:lpstr>
      <vt:lpstr>Слайд 6</vt:lpstr>
      <vt:lpstr>Слайд 7</vt:lpstr>
      <vt:lpstr>Классификация педагогических технологий по Г.К. Селивко</vt:lpstr>
      <vt:lpstr>Слайд 9</vt:lpstr>
      <vt:lpstr>Слайд 10</vt:lpstr>
      <vt:lpstr>Слайд 11</vt:lpstr>
      <vt:lpstr>Слайд 12</vt:lpstr>
      <vt:lpstr>Традиционная педагогическая технология</vt:lpstr>
      <vt:lpstr>Коллективные педагогические технологии</vt:lpstr>
      <vt:lpstr>Слайд 15</vt:lpstr>
      <vt:lpstr>Слайд 16</vt:lpstr>
      <vt:lpstr>Слайд 17</vt:lpstr>
      <vt:lpstr>Слайд 18</vt:lpstr>
      <vt:lpstr>Сравнение коллективных способов обучения</vt:lpstr>
      <vt:lpstr>Технологии личностно-ориентированного образования</vt:lpstr>
      <vt:lpstr>Личностно-ориентированные технологии</vt:lpstr>
      <vt:lpstr>Технология развивающего обучения</vt:lpstr>
      <vt:lpstr>Проблемное обучение </vt:lpstr>
      <vt:lpstr>Игровые технологии</vt:lpstr>
      <vt:lpstr>Слайд 25</vt:lpstr>
      <vt:lpstr>Слайд 26</vt:lpstr>
      <vt:lpstr>Слайд 27</vt:lpstr>
      <vt:lpstr>Информационные  технологии</vt:lpstr>
      <vt:lpstr>Компьютерные технологии</vt:lpstr>
      <vt:lpstr>Здоровьесберегающие  образовательные технологии.</vt:lpstr>
      <vt:lpstr>Критерии здоровьесбережения и уровни гигиенической рациональности урока.</vt:lpstr>
      <vt:lpstr>Критерии здоровьесбережения и уровни гигиенической рациональности урока.</vt:lpstr>
      <vt:lpstr>Критерии здоровьесбережения и уровни гигиенической рациональности урока.</vt:lpstr>
      <vt:lpstr>Критерии здоровьесбережения и уровни гигиенической рациональности урока.</vt:lpstr>
      <vt:lpstr>Критерии здоровьесбережения и уровни гигиенической рациональности урока.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образовательных технологий, в том числе информационно-коммуникационных, в процессе обучения предмету и в воспитательной работе в начальной школе</dc:title>
  <dc:creator>Sergey</dc:creator>
  <cp:lastModifiedBy>User</cp:lastModifiedBy>
  <cp:revision>63</cp:revision>
  <dcterms:created xsi:type="dcterms:W3CDTF">2011-02-14T08:06:36Z</dcterms:created>
  <dcterms:modified xsi:type="dcterms:W3CDTF">2013-03-24T05:10:54Z</dcterms:modified>
</cp:coreProperties>
</file>