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8"/>
  </p:notesMasterIdLst>
  <p:sldIdLst>
    <p:sldId id="257" r:id="rId2"/>
    <p:sldId id="284" r:id="rId3"/>
    <p:sldId id="276" r:id="rId4"/>
    <p:sldId id="277" r:id="rId5"/>
    <p:sldId id="269" r:id="rId6"/>
    <p:sldId id="278" r:id="rId7"/>
    <p:sldId id="281" r:id="rId8"/>
    <p:sldId id="285" r:id="rId9"/>
    <p:sldId id="279" r:id="rId10"/>
    <p:sldId id="266" r:id="rId11"/>
    <p:sldId id="261" r:id="rId12"/>
    <p:sldId id="259" r:id="rId13"/>
    <p:sldId id="258" r:id="rId14"/>
    <p:sldId id="271" r:id="rId15"/>
    <p:sldId id="282" r:id="rId16"/>
    <p:sldId id="283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Rg st="1" end="18"/>
    <p:penClr>
      <a:srgbClr val="FF0000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-1572" y="-17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2088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F419BC-3343-4634-A697-D2CD3D25EE89}" type="datetimeFigureOut">
              <a:rPr lang="ru-RU" smtClean="0"/>
              <a:pPr/>
              <a:t>24.03.2013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04062B9-3D45-4A02-B5FB-3A4D5660DB6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0517436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24.03.2013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24.03.2013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24.03.2013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24.03.2013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24.03.2013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24.03.2013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24.03.2013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24.03.2013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24.03.2013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24.03.2013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24.03.2013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24.03.2013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57224" y="2857496"/>
            <a:ext cx="7499176" cy="214314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b="1" i="1" cap="all" dirty="0">
                <a:solidFill>
                  <a:srgbClr val="C00000"/>
                </a:solidFill>
              </a:rPr>
              <a:t>«</a:t>
            </a:r>
            <a:r>
              <a:rPr lang="ru-RU" b="1" i="1" cap="small" dirty="0">
                <a:solidFill>
                  <a:srgbClr val="C00000"/>
                </a:solidFill>
              </a:rPr>
              <a:t>Интонации зимы в музыкальных </a:t>
            </a:r>
            <a:r>
              <a:rPr lang="ru-RU" b="1" i="1" cap="small" dirty="0" smtClean="0">
                <a:solidFill>
                  <a:srgbClr val="C00000"/>
                </a:solidFill>
              </a:rPr>
              <a:t>и</a:t>
            </a:r>
          </a:p>
          <a:p>
            <a:pPr algn="ctr">
              <a:buNone/>
            </a:pPr>
            <a:r>
              <a:rPr lang="ru-RU" b="1" i="1" cap="small" dirty="0" smtClean="0">
                <a:solidFill>
                  <a:srgbClr val="C00000"/>
                </a:solidFill>
              </a:rPr>
              <a:t>литературных </a:t>
            </a:r>
            <a:r>
              <a:rPr lang="ru-RU" b="1" i="1" cap="small" dirty="0">
                <a:solidFill>
                  <a:srgbClr val="C00000"/>
                </a:solidFill>
              </a:rPr>
              <a:t>произведениях»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0" y="1"/>
            <a:ext cx="91440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000" dirty="0" smtClean="0">
              <a:solidFill>
                <a:schemeClr val="accent4">
                  <a:lumMod val="75000"/>
                </a:schemeClr>
              </a:solidFill>
              <a:latin typeface="Arial Black" pitchFamily="34" charset="0"/>
            </a:endParaRPr>
          </a:p>
          <a:p>
            <a:pPr algn="ctr"/>
            <a:endParaRPr lang="ru-RU" sz="2800" b="1" dirty="0" smtClean="0">
              <a:solidFill>
                <a:srgbClr val="002060"/>
              </a:solidFill>
              <a:latin typeface="+mj-lt"/>
            </a:endParaRPr>
          </a:p>
          <a:p>
            <a:pPr algn="ctr"/>
            <a:endParaRPr lang="ru-RU" sz="2800" b="1" dirty="0">
              <a:solidFill>
                <a:srgbClr val="002060"/>
              </a:solidFill>
              <a:latin typeface="+mj-lt"/>
            </a:endParaRPr>
          </a:p>
          <a:p>
            <a:pPr algn="ctr"/>
            <a:r>
              <a:rPr lang="ru-RU" sz="3200" b="1" dirty="0" smtClean="0">
                <a:solidFill>
                  <a:srgbClr val="002060"/>
                </a:solidFill>
                <a:latin typeface="+mj-lt"/>
              </a:rPr>
              <a:t>ТЕМА:</a:t>
            </a:r>
            <a:endParaRPr lang="ru-RU" sz="3200" b="1" dirty="0">
              <a:solidFill>
                <a:srgbClr val="002060"/>
              </a:solidFill>
              <a:latin typeface="+mj-lt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571736" y="1285860"/>
            <a:ext cx="34290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pic>
        <p:nvPicPr>
          <p:cNvPr id="8" name="Picture 2" descr="Valentin Serov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00760" y="4214818"/>
            <a:ext cx="2214578" cy="1834936"/>
          </a:xfrm>
          <a:prstGeom prst="rect">
            <a:avLst/>
          </a:prstGeom>
          <a:noFill/>
        </p:spPr>
      </p:pic>
    </p:spTree>
  </p:cSld>
  <p:clrMapOvr>
    <a:masterClrMapping/>
  </p:clrMapOvr>
  <p:transition spd="slow" advTm="8907"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Winter Landscape with Skaters and Bird Tra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850" y="404813"/>
            <a:ext cx="8429625" cy="5610225"/>
          </a:xfrm>
          <a:prstGeom prst="rect">
            <a:avLst/>
          </a:prstGeom>
          <a:noFill/>
        </p:spPr>
      </p:pic>
      <p:sp>
        <p:nvSpPr>
          <p:cNvPr id="9219" name="Rectangle 3"/>
          <p:cNvSpPr>
            <a:spLocks noChangeArrowheads="1"/>
          </p:cNvSpPr>
          <p:nvPr/>
        </p:nvSpPr>
        <p:spPr bwMode="auto">
          <a:xfrm>
            <a:off x="1258888" y="6237288"/>
            <a:ext cx="6567487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Зимний пейзаж с конькобежцами. Брейгель Питер Старший</a:t>
            </a:r>
          </a:p>
        </p:txBody>
      </p:sp>
    </p:spTree>
  </p:cSld>
  <p:clrMapOvr>
    <a:masterClrMapping/>
  </p:clrMapOvr>
  <p:transition spd="slow" advTm="858">
    <p:strips dir="r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Зима в лесу (Иней)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44700" y="188913"/>
            <a:ext cx="5054600" cy="6480175"/>
          </a:xfrm>
          <a:prstGeom prst="rect">
            <a:avLst/>
          </a:prstGeom>
          <a:noFill/>
        </p:spPr>
      </p:pic>
      <p:sp>
        <p:nvSpPr>
          <p:cNvPr id="5123" name="Rectangle 3"/>
          <p:cNvSpPr>
            <a:spLocks noChangeArrowheads="1"/>
          </p:cNvSpPr>
          <p:nvPr/>
        </p:nvSpPr>
        <p:spPr bwMode="auto">
          <a:xfrm>
            <a:off x="7380288" y="5942013"/>
            <a:ext cx="1598612" cy="91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Зима в лесу. </a:t>
            </a:r>
          </a:p>
          <a:p>
            <a:r>
              <a:rPr lang="ru-RU"/>
              <a:t>Иней.</a:t>
            </a:r>
          </a:p>
          <a:p>
            <a:r>
              <a:rPr lang="ru-RU"/>
              <a:t>И.И.Шишкин</a:t>
            </a:r>
          </a:p>
        </p:txBody>
      </p:sp>
    </p:spTree>
  </p:cSld>
  <p:clrMapOvr>
    <a:masterClrMapping/>
  </p:clrMapOvr>
  <p:transition spd="slow" advTm="967">
    <p:wheel spokes="3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92" name="Picture 8" descr="Isaac Levitan. Village in Winter.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260350"/>
            <a:ext cx="8315325" cy="5543550"/>
          </a:xfrm>
          <a:prstGeom prst="rect">
            <a:avLst/>
          </a:prstGeom>
          <a:noFill/>
        </p:spPr>
      </p:pic>
      <p:sp>
        <p:nvSpPr>
          <p:cNvPr id="16393" name="Text Box 9"/>
          <p:cNvSpPr txBox="1">
            <a:spLocks noChangeArrowheads="1"/>
          </p:cNvSpPr>
          <p:nvPr/>
        </p:nvSpPr>
        <p:spPr bwMode="auto">
          <a:xfrm>
            <a:off x="2987675" y="6092825"/>
            <a:ext cx="350996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Деревня зимой. Исаак Левитан</a:t>
            </a:r>
          </a:p>
        </p:txBody>
      </p:sp>
    </p:spTree>
  </p:cSld>
  <p:clrMapOvr>
    <a:masterClrMapping/>
  </p:clrMapOvr>
  <p:transition spd="slow" advTm="1280">
    <p:wedg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44" name="Picture 8" descr="Isaac Levitan. Snowbound Garden.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0"/>
            <a:ext cx="8280400" cy="6207125"/>
          </a:xfrm>
          <a:prstGeom prst="rect">
            <a:avLst/>
          </a:prstGeom>
          <a:noFill/>
        </p:spPr>
      </p:pic>
      <p:sp>
        <p:nvSpPr>
          <p:cNvPr id="14345" name="Text Box 9"/>
          <p:cNvSpPr txBox="1">
            <a:spLocks noChangeArrowheads="1"/>
          </p:cNvSpPr>
          <p:nvPr/>
        </p:nvSpPr>
        <p:spPr bwMode="auto">
          <a:xfrm>
            <a:off x="2463800" y="6400800"/>
            <a:ext cx="454183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Занесённый снегом парк. Исаак Левитан</a:t>
            </a:r>
          </a:p>
        </p:txBody>
      </p:sp>
    </p:spTree>
  </p:cSld>
  <p:clrMapOvr>
    <a:masterClrMapping/>
  </p:clrMapOvr>
  <p:transition spd="slow" advTm="1372">
    <p:pull dir="u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9" name="Picture 3" descr="surikov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63" y="1171575"/>
            <a:ext cx="8143875" cy="4514850"/>
          </a:xfrm>
          <a:prstGeom prst="rect">
            <a:avLst/>
          </a:prstGeom>
          <a:noFill/>
        </p:spPr>
      </p:pic>
      <p:sp>
        <p:nvSpPr>
          <p:cNvPr id="24580" name="Text Box 4"/>
          <p:cNvSpPr txBox="1">
            <a:spLocks noChangeArrowheads="1"/>
          </p:cNvSpPr>
          <p:nvPr/>
        </p:nvSpPr>
        <p:spPr bwMode="auto">
          <a:xfrm>
            <a:off x="3348038" y="6092825"/>
            <a:ext cx="27305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Взятие зимнего городка</a:t>
            </a:r>
          </a:p>
        </p:txBody>
      </p:sp>
    </p:spTree>
  </p:cSld>
  <p:clrMapOvr>
    <a:masterClrMapping/>
  </p:clrMapOvr>
  <p:transition spd="slow" advTm="1014">
    <p:zoom dir="in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1857356" y="857232"/>
            <a:ext cx="4714908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latin typeface="Monotype Corsiva" pitchFamily="66" charset="0"/>
                <a:ea typeface="Times New Roman" pitchFamily="18" charset="0"/>
                <a:cs typeface="Arial" pitchFamily="34" charset="0"/>
              </a:rPr>
              <a:t>Пусть Вам Новый этот год</a:t>
            </a:r>
            <a:endParaRPr kumimoji="0" lang="ru-RU" sz="2400" b="1" i="1" u="none" strike="noStrike" cap="none" normalizeH="0" dirty="0" smtClean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latin typeface="Monotype Corsiva" pitchFamily="66" charset="0"/>
                <a:ea typeface="Times New Roman" pitchFamily="18" charset="0"/>
                <a:cs typeface="Arial" pitchFamily="34" charset="0"/>
              </a:rPr>
              <a:t>Счастья, радость принесет.</a:t>
            </a:r>
            <a:endParaRPr kumimoji="0" lang="ru-RU" sz="2400" b="1" i="1" u="none" strike="noStrike" cap="none" normalizeH="0" dirty="0" smtClean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latin typeface="Monotype Corsiva" pitchFamily="66" charset="0"/>
                <a:ea typeface="Times New Roman" pitchFamily="18" charset="0"/>
                <a:cs typeface="Arial" pitchFamily="34" charset="0"/>
              </a:rPr>
              <a:t>И успеха на работе,</a:t>
            </a:r>
            <a:endParaRPr kumimoji="0" lang="ru-RU" sz="2400" b="1" i="1" u="none" strike="noStrike" cap="none" normalizeH="0" dirty="0" smtClean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latin typeface="Monotype Corsiva" pitchFamily="66" charset="0"/>
                <a:ea typeface="Times New Roman" pitchFamily="18" charset="0"/>
                <a:cs typeface="Arial" pitchFamily="34" charset="0"/>
              </a:rPr>
              <a:t>И всего, чего Вы ждете!</a:t>
            </a:r>
            <a:endParaRPr kumimoji="0" lang="ru-RU" sz="2400" b="1" i="1" u="none" strike="noStrike" cap="none" normalizeH="0" dirty="0" smtClean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latin typeface="Monotype Corsiva" pitchFamily="66" charset="0"/>
                <a:ea typeface="Times New Roman" pitchFamily="18" charset="0"/>
                <a:cs typeface="Arial" pitchFamily="34" charset="0"/>
              </a:rPr>
              <a:t>Пусть смеются Ваши дети,</a:t>
            </a:r>
            <a:endParaRPr kumimoji="0" lang="ru-RU" sz="2400" b="1" i="1" u="none" strike="noStrike" cap="none" normalizeH="0" dirty="0" smtClean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dirty="0" smtClean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073" name="Рисунок 1" descr="Описание: C:\Users\Liliya\Desktop\ngo-4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15140" y="2428868"/>
            <a:ext cx="2024062" cy="3500461"/>
          </a:xfrm>
          <a:prstGeom prst="rect">
            <a:avLst/>
          </a:prstGeom>
          <a:noFill/>
        </p:spPr>
      </p:pic>
      <p:sp>
        <p:nvSpPr>
          <p:cNvPr id="3075" name="Rectangle 3"/>
          <p:cNvSpPr>
            <a:spLocks noChangeArrowheads="1"/>
          </p:cNvSpPr>
          <p:nvPr/>
        </p:nvSpPr>
        <p:spPr bwMode="auto">
          <a:xfrm>
            <a:off x="3071801" y="2857496"/>
            <a:ext cx="4214843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latin typeface="Monotype Corsiva" pitchFamily="66" charset="0"/>
                <a:ea typeface="Times New Roman" pitchFamily="18" charset="0"/>
                <a:cs typeface="Arial" pitchFamily="34" charset="0"/>
              </a:rPr>
              <a:t>Пусть всегда Вам солнце светит!</a:t>
            </a:r>
            <a:endParaRPr kumimoji="0" lang="ru-RU" sz="2400" b="1" i="1" u="none" strike="noStrike" cap="none" normalizeH="0" dirty="0" smtClean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latin typeface="Monotype Corsiva" pitchFamily="66" charset="0"/>
                <a:ea typeface="Times New Roman" pitchFamily="18" charset="0"/>
                <a:cs typeface="Arial" pitchFamily="34" charset="0"/>
              </a:rPr>
              <a:t>Пусть в вечность канет все плохое</a:t>
            </a:r>
            <a:endParaRPr kumimoji="0" lang="ru-RU" sz="2400" b="1" i="1" u="none" strike="noStrike" cap="none" normalizeH="0" dirty="0" smtClean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latin typeface="Monotype Corsiva" pitchFamily="66" charset="0"/>
                <a:ea typeface="Times New Roman" pitchFamily="18" charset="0"/>
                <a:cs typeface="Arial" pitchFamily="34" charset="0"/>
              </a:rPr>
              <a:t>С последним вздохом декабря!</a:t>
            </a:r>
            <a:endParaRPr kumimoji="0" lang="ru-RU" sz="2400" b="1" i="1" u="none" strike="noStrike" cap="none" normalizeH="0" dirty="0" smtClean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latin typeface="Monotype Corsiva" pitchFamily="66" charset="0"/>
                <a:ea typeface="Times New Roman" pitchFamily="18" charset="0"/>
                <a:cs typeface="Arial" pitchFamily="34" charset="0"/>
              </a:rPr>
              <a:t>И все прекрасное, живое</a:t>
            </a:r>
            <a:endParaRPr kumimoji="0" lang="ru-RU" sz="2400" b="1" i="1" u="none" strike="noStrike" cap="none" normalizeH="0" dirty="0" smtClean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latin typeface="Monotype Corsiva" pitchFamily="66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Придет к Вам в утро января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!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</a:p>
        </p:txBody>
      </p:sp>
    </p:spTree>
  </p:cSld>
  <p:clrMapOvr>
    <a:masterClrMapping/>
  </p:clrMapOvr>
  <p:transition spd="slow">
    <p:zoom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Анимации НГ\Новый год\Фон\0a31f86e6979bee0f68f8255e3c4862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0"/>
            <a:ext cx="8172400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2051720" y="188640"/>
            <a:ext cx="4608512" cy="72008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FFFF00"/>
                </a:solidFill>
              </a:rPr>
              <a:t>СПАСИБО ЗА ВНИМАНИЕ!</a:t>
            </a:r>
            <a:endParaRPr lang="ru-RU" sz="28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Liliya\Desktop\539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404664"/>
            <a:ext cx="7488832" cy="599106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42900705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10" b="1" cap="all" dirty="0" smtClean="0">
                <a:solidFill>
                  <a:srgbClr val="002060"/>
                </a:solidFill>
              </a:rPr>
              <a:t>Виды интонаций</a:t>
            </a:r>
            <a:endParaRPr lang="ru-RU" sz="3610" b="1" cap="all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7494110" cy="4663440"/>
          </a:xfrm>
        </p:spPr>
        <p:txBody>
          <a:bodyPr>
            <a:normAutofit fontScale="92500" lnSpcReduction="10000"/>
          </a:bodyPr>
          <a:lstStyle/>
          <a:p>
            <a:r>
              <a:rPr lang="ru-RU" sz="2000" dirty="0" smtClean="0">
                <a:solidFill>
                  <a:srgbClr val="002060"/>
                </a:solidFill>
              </a:rPr>
              <a:t>- </a:t>
            </a:r>
            <a:r>
              <a:rPr lang="ru-RU" sz="2000" b="1" dirty="0" smtClean="0">
                <a:solidFill>
                  <a:srgbClr val="002060"/>
                </a:solidFill>
              </a:rPr>
              <a:t>Выразительные интонации</a:t>
            </a:r>
            <a:r>
              <a:rPr lang="ru-RU" sz="2000" dirty="0" smtClean="0">
                <a:solidFill>
                  <a:srgbClr val="002060"/>
                </a:solidFill>
              </a:rPr>
              <a:t> – </a:t>
            </a:r>
            <a:r>
              <a:rPr lang="ru-RU" sz="2000" dirty="0" smtClean="0"/>
              <a:t>выражают чувства, мысли, переживания, настроение.</a:t>
            </a:r>
          </a:p>
          <a:p>
            <a:endParaRPr lang="ru-RU" sz="2000" dirty="0" smtClean="0"/>
          </a:p>
          <a:p>
            <a:r>
              <a:rPr lang="ru-RU" sz="2000" b="1" dirty="0" smtClean="0">
                <a:solidFill>
                  <a:srgbClr val="002060"/>
                </a:solidFill>
              </a:rPr>
              <a:t>- Изобразительные интонации</a:t>
            </a:r>
            <a:r>
              <a:rPr lang="ru-RU" sz="2000" dirty="0" smtClean="0">
                <a:solidFill>
                  <a:srgbClr val="002060"/>
                </a:solidFill>
              </a:rPr>
              <a:t> – </a:t>
            </a:r>
            <a:r>
              <a:rPr lang="ru-RU" sz="2000" dirty="0" smtClean="0"/>
              <a:t>изображают образ героя, человека, животного, состояние природы.</a:t>
            </a:r>
          </a:p>
          <a:p>
            <a:endParaRPr lang="ru-RU" sz="2000" dirty="0" smtClean="0"/>
          </a:p>
          <a:p>
            <a:r>
              <a:rPr lang="ru-RU" sz="2000" dirty="0" smtClean="0">
                <a:solidFill>
                  <a:srgbClr val="002060"/>
                </a:solidFill>
              </a:rPr>
              <a:t>- </a:t>
            </a:r>
            <a:r>
              <a:rPr lang="ru-RU" sz="2000" b="1" dirty="0" smtClean="0">
                <a:solidFill>
                  <a:srgbClr val="002060"/>
                </a:solidFill>
              </a:rPr>
              <a:t>Ритмическая интонация</a:t>
            </a:r>
            <a:r>
              <a:rPr lang="ru-RU" sz="2000" dirty="0" smtClean="0">
                <a:solidFill>
                  <a:srgbClr val="002060"/>
                </a:solidFill>
              </a:rPr>
              <a:t> – </a:t>
            </a:r>
            <a:r>
              <a:rPr lang="ru-RU" sz="2000" dirty="0" smtClean="0"/>
              <a:t>вырастает из ритмического зерна.</a:t>
            </a:r>
          </a:p>
          <a:p>
            <a:endParaRPr lang="ru-RU" sz="2000" dirty="0" smtClean="0"/>
          </a:p>
          <a:p>
            <a:r>
              <a:rPr lang="ru-RU" sz="2000" b="1" dirty="0" smtClean="0">
                <a:solidFill>
                  <a:srgbClr val="002060"/>
                </a:solidFill>
              </a:rPr>
              <a:t>- Зерно интонации</a:t>
            </a:r>
            <a:r>
              <a:rPr lang="ru-RU" sz="2000" dirty="0" smtClean="0">
                <a:solidFill>
                  <a:srgbClr val="002060"/>
                </a:solidFill>
              </a:rPr>
              <a:t> – </a:t>
            </a:r>
            <a:r>
              <a:rPr lang="ru-RU" sz="2000" dirty="0" smtClean="0"/>
              <a:t>это маленькая, музыкальная интонация  из которой  вырастает мелодия.   </a:t>
            </a:r>
          </a:p>
          <a:p>
            <a:endParaRPr lang="ru-RU" sz="2000" dirty="0" smtClean="0"/>
          </a:p>
          <a:p>
            <a:r>
              <a:rPr lang="ru-RU" sz="2000" b="1" dirty="0" smtClean="0">
                <a:solidFill>
                  <a:srgbClr val="002060"/>
                </a:solidFill>
              </a:rPr>
              <a:t>Мелодическая интонация.</a:t>
            </a:r>
            <a:r>
              <a:rPr lang="ru-RU" sz="2000" dirty="0" smtClean="0">
                <a:solidFill>
                  <a:srgbClr val="002060"/>
                </a:solidFill>
              </a:rPr>
              <a:t> </a:t>
            </a:r>
            <a:r>
              <a:rPr lang="ru-RU" sz="2000" dirty="0" smtClean="0"/>
              <a:t>Мелодия,  может быть песней, маршем или танцем. По маленькой интонации мы можем  определить  характер, настроение музыки, жанр, лад, ритм, темп. </a:t>
            </a:r>
            <a:endParaRPr lang="ru-RU" sz="2000" dirty="0"/>
          </a:p>
        </p:txBody>
      </p:sp>
    </p:spTree>
  </p:cSld>
  <p:clrMapOvr>
    <a:masterClrMapping/>
  </p:clrMapOvr>
  <p:transition spd="slow" advTm="843"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Что такое интонация?</a:t>
            </a:r>
            <a:endParaRPr lang="ru-RU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071538" y="1524000"/>
            <a:ext cx="7858180" cy="4663440"/>
          </a:xfrm>
        </p:spPr>
        <p:txBody>
          <a:bodyPr>
            <a:normAutofit/>
          </a:bodyPr>
          <a:lstStyle/>
          <a:p>
            <a:r>
              <a:rPr lang="ru-RU" b="1" i="1" dirty="0" smtClean="0">
                <a:solidFill>
                  <a:srgbClr val="C00000"/>
                </a:solidFill>
                <a:latin typeface="Constantia" pitchFamily="18" charset="0"/>
              </a:rPr>
              <a:t>Интонация</a:t>
            </a:r>
            <a:r>
              <a:rPr lang="ru-RU" b="1" i="1" dirty="0" smtClean="0">
                <a:solidFill>
                  <a:srgbClr val="C00000"/>
                </a:solidFill>
                <a:latin typeface="Constantia" pitchFamily="18" charset="0"/>
                <a:cs typeface="Aharoni" pitchFamily="2" charset="-79"/>
              </a:rPr>
              <a:t>: </a:t>
            </a:r>
            <a:r>
              <a:rPr lang="ru-RU" b="1" i="1" dirty="0" smtClean="0">
                <a:solidFill>
                  <a:schemeClr val="accent4">
                    <a:lumMod val="50000"/>
                  </a:schemeClr>
                </a:solidFill>
                <a:latin typeface="Constantia" pitchFamily="18" charset="0"/>
                <a:cs typeface="Aharoni" pitchFamily="2" charset="-79"/>
              </a:rPr>
              <a:t>(с  латыни) выразительное произношение, наполненное  и окрашенное чувствами, переживаниями. Музыкальные интонации богаче, тоньше, разнообразнее, чем интонации разговорной речи.</a:t>
            </a:r>
            <a:endParaRPr lang="ru-RU" b="1" i="1" dirty="0">
              <a:solidFill>
                <a:schemeClr val="accent4">
                  <a:lumMod val="50000"/>
                </a:schemeClr>
              </a:solidFill>
              <a:latin typeface="Constantia" pitchFamily="18" charset="0"/>
              <a:cs typeface="Aharoni" pitchFamily="2" charset="-79"/>
            </a:endParaRPr>
          </a:p>
        </p:txBody>
      </p:sp>
      <p:pic>
        <p:nvPicPr>
          <p:cNvPr id="7" name="Picture 3" descr="Claude Monet. The Magpie.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72066" y="4286256"/>
            <a:ext cx="3500462" cy="2143140"/>
          </a:xfrm>
          <a:prstGeom prst="rect">
            <a:avLst/>
          </a:prstGeom>
          <a:noFill/>
        </p:spPr>
      </p:pic>
    </p:spTree>
  </p:cSld>
  <p:clrMapOvr>
    <a:masterClrMapping/>
  </p:clrMapOvr>
  <p:transition spd="slow" advTm="780"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Rectangle 3"/>
          <p:cNvSpPr>
            <a:spLocks noChangeArrowheads="1"/>
          </p:cNvSpPr>
          <p:nvPr/>
        </p:nvSpPr>
        <p:spPr bwMode="auto">
          <a:xfrm flipV="1">
            <a:off x="5500694" y="7509054"/>
            <a:ext cx="906456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ru-RU" dirty="0"/>
              <a:t>Зима в Абрамцево. Валентин Серов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071538" y="928670"/>
            <a:ext cx="778671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</a:rPr>
              <a:t>Н.А.Сладков                         «Первый зимний день»</a:t>
            </a:r>
          </a:p>
          <a:p>
            <a:endParaRPr lang="ru-RU" sz="28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</a:rPr>
              <a:t>К.Г. Паустовский                 «Белая береза»</a:t>
            </a:r>
          </a:p>
          <a:p>
            <a:endParaRPr lang="ru-RU" sz="28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</a:rPr>
              <a:t>С.Есенин                                  «Песенка подо льдом»</a:t>
            </a:r>
          </a:p>
          <a:p>
            <a:endParaRPr lang="ru-RU" sz="28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</a:rPr>
              <a:t>А.С.Пушкин                             «Пороша»</a:t>
            </a:r>
          </a:p>
          <a:p>
            <a:endParaRPr lang="ru-RU" sz="28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ru-RU" sz="2800" b="1" smtClean="0">
                <a:solidFill>
                  <a:schemeClr val="accent1">
                    <a:lumMod val="50000"/>
                  </a:schemeClr>
                </a:solidFill>
              </a:rPr>
              <a:t>Ф.И.Тютчев                              </a:t>
            </a:r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</a:rPr>
              <a:t>«Зимняя дорога»</a:t>
            </a:r>
            <a:endParaRPr lang="ru-RU" sz="28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21505" name="Picture 1" descr="C:\Users\юзер\Desktop\школа\Картинки\Фигурки\book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14678" y="2214554"/>
            <a:ext cx="1857388" cy="1939932"/>
          </a:xfrm>
          <a:prstGeom prst="rect">
            <a:avLst/>
          </a:prstGeom>
          <a:noFill/>
        </p:spPr>
      </p:pic>
    </p:spTree>
  </p:cSld>
  <p:clrMapOvr>
    <a:masterClrMapping/>
  </p:clrMapOvr>
  <p:transition spd="slow" advTm="1124">
    <p:cover dir="r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928794" y="785794"/>
            <a:ext cx="7215205" cy="21452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470" b="1" i="1" cap="all" dirty="0" smtClean="0">
              <a:solidFill>
                <a:schemeClr val="accent4">
                  <a:lumMod val="50000"/>
                </a:schemeClr>
              </a:solidFill>
            </a:endParaRPr>
          </a:p>
          <a:p>
            <a:endParaRPr lang="ru-RU" sz="2470" b="1" i="1" cap="all" dirty="0" smtClean="0">
              <a:solidFill>
                <a:schemeClr val="accent4">
                  <a:lumMod val="50000"/>
                </a:schemeClr>
              </a:solidFill>
            </a:endParaRPr>
          </a:p>
          <a:p>
            <a:r>
              <a:rPr lang="ru-RU" sz="2470" b="1" i="1" cap="all" dirty="0" smtClean="0">
                <a:solidFill>
                  <a:schemeClr val="accent4">
                    <a:lumMod val="50000"/>
                  </a:schemeClr>
                </a:solidFill>
              </a:rPr>
              <a:t>«</a:t>
            </a:r>
            <a:r>
              <a:rPr lang="ru-RU" sz="2800" b="1" i="1" cap="all" dirty="0" smtClean="0">
                <a:solidFill>
                  <a:schemeClr val="accent4">
                    <a:lumMod val="50000"/>
                  </a:schemeClr>
                </a:solidFill>
                <a:latin typeface="Arial Black" pitchFamily="34" charset="0"/>
                <a:cs typeface="Aharoni" pitchFamily="2" charset="-79"/>
              </a:rPr>
              <a:t>Никакое  искусство </a:t>
            </a:r>
          </a:p>
          <a:p>
            <a:endParaRPr lang="ru-RU" sz="2800" b="1" i="1" cap="all" dirty="0" smtClean="0">
              <a:solidFill>
                <a:schemeClr val="accent4">
                  <a:lumMod val="50000"/>
                </a:schemeClr>
              </a:solidFill>
              <a:latin typeface="Arial Black" pitchFamily="34" charset="0"/>
              <a:cs typeface="Aharoni" pitchFamily="2" charset="-79"/>
            </a:endParaRPr>
          </a:p>
          <a:p>
            <a:r>
              <a:rPr lang="ru-RU" sz="2800" b="1" i="1" cap="all" dirty="0" smtClean="0">
                <a:solidFill>
                  <a:schemeClr val="accent4">
                    <a:lumMod val="50000"/>
                  </a:schemeClr>
                </a:solidFill>
                <a:latin typeface="Arial Black" pitchFamily="34" charset="0"/>
                <a:cs typeface="Aharoni" pitchFamily="2" charset="-79"/>
              </a:rPr>
              <a:t>не  заменит  природу»</a:t>
            </a:r>
            <a:endParaRPr lang="ru-RU" sz="2800" b="1" i="1" cap="all" dirty="0">
              <a:solidFill>
                <a:schemeClr val="accent4">
                  <a:lumMod val="50000"/>
                </a:schemeClr>
              </a:solidFill>
              <a:latin typeface="Arial Black" pitchFamily="34" charset="0"/>
              <a:cs typeface="Aharoni" pitchFamily="2" charset="-79"/>
            </a:endParaRPr>
          </a:p>
        </p:txBody>
      </p:sp>
      <p:pic>
        <p:nvPicPr>
          <p:cNvPr id="4" name="Picture 14" descr="D:\My\Изображения\Рисунки\Месяца и времена года\Зима\лыжи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00166" y="3214686"/>
            <a:ext cx="6643734" cy="2786082"/>
          </a:xfrm>
          <a:prstGeom prst="rect">
            <a:avLst/>
          </a:prstGeom>
          <a:noFill/>
        </p:spPr>
      </p:pic>
    </p:spTree>
  </p:cSld>
  <p:clrMapOvr>
    <a:masterClrMapping/>
  </p:clrMapOvr>
  <p:transition spd="slow" advTm="1654">
    <p:pull dir="l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845661" y="2100736"/>
            <a:ext cx="5214942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chemeClr val="accent3">
                    <a:lumMod val="75000"/>
                  </a:schemeClr>
                </a:solidFill>
              </a:rPr>
              <a:t>Вокальные интонации</a:t>
            </a:r>
            <a:r>
              <a:rPr lang="ru-RU" sz="2400" dirty="0" smtClean="0">
                <a:solidFill>
                  <a:schemeClr val="accent3">
                    <a:lumMod val="75000"/>
                  </a:schemeClr>
                </a:solidFill>
              </a:rPr>
              <a:t> – </a:t>
            </a:r>
            <a:r>
              <a:rPr lang="ru-RU" sz="2400" dirty="0" smtClean="0"/>
              <a:t>это интонации , которые поют. В песнях,  которые мы с вами исполняем,  присутствуют вокальные интонации</a:t>
            </a:r>
            <a:r>
              <a:rPr lang="ru-RU" sz="2400" dirty="0" smtClean="0">
                <a:solidFill>
                  <a:schemeClr val="accent3">
                    <a:lumMod val="75000"/>
                  </a:schemeClr>
                </a:solidFill>
              </a:rPr>
              <a:t>.</a:t>
            </a:r>
          </a:p>
          <a:p>
            <a:endParaRPr lang="ru-RU" sz="2400" dirty="0" smtClean="0">
              <a:solidFill>
                <a:schemeClr val="accent3">
                  <a:lumMod val="75000"/>
                </a:schemeClr>
              </a:solidFill>
            </a:endParaRPr>
          </a:p>
          <a:p>
            <a:endParaRPr lang="ru-RU" sz="2400" dirty="0" smtClean="0">
              <a:solidFill>
                <a:schemeClr val="accent3">
                  <a:lumMod val="75000"/>
                </a:schemeClr>
              </a:solidFill>
            </a:endParaRPr>
          </a:p>
          <a:p>
            <a:endParaRPr lang="ru-RU" sz="2400" dirty="0" smtClean="0">
              <a:solidFill>
                <a:schemeClr val="accent3">
                  <a:lumMod val="75000"/>
                </a:schemeClr>
              </a:solidFill>
            </a:endParaRP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187624" y="4464850"/>
            <a:ext cx="58579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</a:rPr>
              <a:t>Инструментальные интонации</a:t>
            </a: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</a:rPr>
              <a:t>  </a:t>
            </a:r>
            <a:r>
              <a:rPr lang="ru-RU" sz="2400" dirty="0" smtClean="0"/>
              <a:t>- это интонации, которые исполняются на музыкальных инструментах.</a:t>
            </a:r>
            <a:endParaRPr lang="ru-RU" sz="24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381306" y="-27970"/>
            <a:ext cx="614365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b="1" dirty="0" smtClean="0"/>
          </a:p>
          <a:p>
            <a:endParaRPr lang="ru-RU" b="1" dirty="0" smtClean="0"/>
          </a:p>
          <a:p>
            <a:r>
              <a:rPr lang="ru-RU" sz="2400" b="1" dirty="0" smtClean="0">
                <a:solidFill>
                  <a:schemeClr val="accent5">
                    <a:lumMod val="50000"/>
                  </a:schemeClr>
                </a:solidFill>
              </a:rPr>
              <a:t>Пластическая интонация</a:t>
            </a:r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</a:rPr>
              <a:t>  </a:t>
            </a:r>
            <a:r>
              <a:rPr lang="ru-RU" sz="2400" dirty="0" smtClean="0"/>
              <a:t>- это пластические, плавные  движения под музыку.</a:t>
            </a:r>
            <a:endParaRPr lang="ru-RU" sz="2400" dirty="0"/>
          </a:p>
        </p:txBody>
      </p:sp>
      <p:pic>
        <p:nvPicPr>
          <p:cNvPr id="5" name="Picture 12" descr="D:\My\Изображения\Рисунки\Месяца и времена года\Зима\Ёлка украшенная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86578" y="2714620"/>
            <a:ext cx="2357422" cy="3500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Tm="2028">
    <p:blinds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Liliya\Desktop\debussibig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-1370" b="5954"/>
          <a:stretch/>
        </p:blipFill>
        <p:spPr bwMode="auto">
          <a:xfrm>
            <a:off x="2241521" y="176899"/>
            <a:ext cx="4899954" cy="555146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241520" y="5247638"/>
            <a:ext cx="4706743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b="1" dirty="0" smtClean="0"/>
          </a:p>
          <a:p>
            <a:endParaRPr lang="ru-RU" b="1" dirty="0" smtClean="0"/>
          </a:p>
          <a:p>
            <a:pPr algn="ctr"/>
            <a:r>
              <a:rPr lang="ru-RU" sz="2400" b="1" dirty="0" smtClean="0">
                <a:solidFill>
                  <a:schemeClr val="accent5">
                    <a:lumMod val="50000"/>
                  </a:schemeClr>
                </a:solidFill>
              </a:rPr>
              <a:t>КЛОД    АШИЛЬ    ДЕБЮССИ</a:t>
            </a:r>
          </a:p>
          <a:p>
            <a:pPr algn="ctr"/>
            <a:r>
              <a:rPr lang="ru-RU" sz="2400" b="1" dirty="0" smtClean="0">
                <a:solidFill>
                  <a:schemeClr val="accent5">
                    <a:lumMod val="50000"/>
                  </a:schemeClr>
                </a:solidFill>
              </a:rPr>
              <a:t>Французский композитор </a:t>
            </a:r>
            <a:endParaRPr lang="ru-RU" sz="2400" dirty="0"/>
          </a:p>
        </p:txBody>
      </p:sp>
    </p:spTree>
    <p:extLst>
      <p:ext uri="{BB962C8B-B14F-4D97-AF65-F5344CB8AC3E}">
        <p14:creationId xmlns="" xmlns:p14="http://schemas.microsoft.com/office/powerpoint/2010/main" val="70969099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7" name="Picture 5" descr="1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00365" y="549275"/>
            <a:ext cx="4000528" cy="1665279"/>
          </a:xfrm>
          <a:prstGeom prst="rect">
            <a:avLst/>
          </a:prstGeom>
          <a:noFill/>
        </p:spPr>
      </p:pic>
      <p:sp>
        <p:nvSpPr>
          <p:cNvPr id="23558" name="Text Box 6"/>
          <p:cNvSpPr txBox="1">
            <a:spLocks noChangeArrowheads="1"/>
          </p:cNvSpPr>
          <p:nvPr/>
        </p:nvSpPr>
        <p:spPr bwMode="auto">
          <a:xfrm>
            <a:off x="3419475" y="5805488"/>
            <a:ext cx="210826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ru-RU" dirty="0"/>
              <a:t>Зима. И.И.Шишкин</a:t>
            </a:r>
          </a:p>
        </p:txBody>
      </p:sp>
      <p:pic>
        <p:nvPicPr>
          <p:cNvPr id="4" name="Picture 5" descr="1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43042" y="357166"/>
            <a:ext cx="7143800" cy="4929222"/>
          </a:xfrm>
          <a:prstGeom prst="rect">
            <a:avLst/>
          </a:prstGeom>
          <a:noFill/>
        </p:spPr>
      </p:pic>
    </p:spTree>
  </p:cSld>
  <p:clrMapOvr>
    <a:masterClrMapping/>
  </p:clrMapOvr>
  <p:transition spd="slow" advTm="983">
    <p:plus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232</TotalTime>
  <Words>312</Words>
  <Application>Microsoft Office PowerPoint</Application>
  <PresentationFormat>Экран (4:3)</PresentationFormat>
  <Paragraphs>76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Солнцестояние</vt:lpstr>
      <vt:lpstr>Слайд 1</vt:lpstr>
      <vt:lpstr>Слайд 2</vt:lpstr>
      <vt:lpstr>Виды интонаций</vt:lpstr>
      <vt:lpstr>Что такое интонация?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ЗИМА</dc:title>
  <dc:creator>юзер</dc:creator>
  <cp:lastModifiedBy>я</cp:lastModifiedBy>
  <cp:revision>82</cp:revision>
  <dcterms:created xsi:type="dcterms:W3CDTF">2011-12-13T16:48:51Z</dcterms:created>
  <dcterms:modified xsi:type="dcterms:W3CDTF">2013-03-23T21:48:27Z</dcterms:modified>
</cp:coreProperties>
</file>