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1"/>
  </p:notesMasterIdLst>
  <p:sldIdLst>
    <p:sldId id="348" r:id="rId2"/>
    <p:sldId id="257" r:id="rId3"/>
    <p:sldId id="324" r:id="rId4"/>
    <p:sldId id="346" r:id="rId5"/>
    <p:sldId id="282" r:id="rId6"/>
    <p:sldId id="320" r:id="rId7"/>
    <p:sldId id="327" r:id="rId8"/>
    <p:sldId id="328" r:id="rId9"/>
    <p:sldId id="34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9" autoAdjust="0"/>
    <p:restoredTop sz="9466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13C0C8-1226-4BCC-95B6-E7F67EF8CEE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10903F9-A071-4C46-89D9-275B5F9EF46B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0599B58-717A-40EB-BE12-133918CC8B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DF5AD4-7365-418A-8906-98C99E003F52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F1CBD-3557-4624-889C-77F2562F98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20C53-2539-432B-B101-46677F94C25F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CEF31-7CE9-4935-ACB7-7DD226E839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B15CF6DD-F405-402F-ADB5-EDAB5BE283D2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6A4AEFEB-3EDC-4C24-9F31-90E695B23D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5124F6-F42A-45E6-B123-84EEBF0E9C93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259E9-BC4B-472F-A293-825E53C3A4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A000C6-D3FA-44A3-A242-8D655BF04B1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0D0A8-EABC-4309-A176-CF45A4C959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BCA6AA-91E1-4191-8F84-FE3FEC5CB5F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E251B-6A4D-47DE-B3A7-462368698F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F39E01-8B51-4F40-BA1A-191D28C97638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83EBA-4561-423A-8201-1E84DB1746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BC0772-C425-427E-8444-12D728BDDCFF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F69CD-148A-4476-9DBB-149924FA68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5D8ED2-0E22-4FCA-B094-7EDC8C79BB1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16D98-73DF-4979-835E-D0E34BD778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A19D87-5E6C-4EEE-8ADE-747B18B22AD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F8AC3-7734-4253-BC87-E81B19DB54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1131E8-7D3F-4DA1-9294-0AB635296DDB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4DCAF-7A5B-480B-8C79-620647A6D2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F1957CF-6FB7-46CC-BAAB-4DD71D04C254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30C915F-B10D-4264-9077-EC9304039A9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Ilya\&#1056;&#1072;&#1073;&#1086;&#1095;&#1080;&#1081;%20&#1089;&#1090;&#1086;&#1083;\&#1053;&#1086;&#1074;&#1072;&#1103;%20&#1087;&#1072;&#1087;&#1082;&#1072;%20(3)\GK_01_038d.wav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Софийский соб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667951" y="260350"/>
            <a:ext cx="38747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Софийский собор</a:t>
            </a:r>
            <a:endParaRPr lang="ru-RU" sz="3200" b="1" dirty="0"/>
          </a:p>
        </p:txBody>
      </p:sp>
      <p:pic>
        <p:nvPicPr>
          <p:cNvPr id="20487" name="GK_01_038d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2813" y="6237288"/>
            <a:ext cx="244475" cy="244475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6D98-73DF-4979-835E-D0E34BD778AF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5673725"/>
            <a:ext cx="8892479" cy="1184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«Заложи Ярослав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городъ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великый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,… заложи же и церковь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святыя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 Софья,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митрополью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  <a:p>
            <a:pPr marL="342900" marR="0" lvl="0" indent="-34290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n-lt"/>
                <a:ea typeface="+mn-ea"/>
                <a:cs typeface="+mn-cs"/>
              </a:rPr>
              <a:t>                         («Повесть временных лет»)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Евхарист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61048"/>
            <a:ext cx="4046091" cy="2370371"/>
          </a:xfrm>
          <a:prstGeom prst="rect">
            <a:avLst/>
          </a:prstGeom>
          <a:noFill/>
        </p:spPr>
      </p:pic>
      <p:pic>
        <p:nvPicPr>
          <p:cNvPr id="3080" name="Picture 8" descr="Пантократор и ар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48680"/>
            <a:ext cx="3137316" cy="2952328"/>
          </a:xfrm>
          <a:prstGeom prst="rect">
            <a:avLst/>
          </a:prstGeom>
          <a:noFill/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4572000" y="5589240"/>
            <a:ext cx="4032250" cy="919401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>
                <a:solidFill>
                  <a:schemeClr val="bg2"/>
                </a:solidFill>
              </a:rPr>
              <a:t>     </a:t>
            </a:r>
            <a:r>
              <a:rPr lang="ru-RU" sz="2400" b="1" dirty="0">
                <a:solidFill>
                  <a:schemeClr val="bg2"/>
                </a:solidFill>
              </a:rPr>
              <a:t>Мозаики и фрески   </a:t>
            </a:r>
          </a:p>
          <a:p>
            <a:r>
              <a:rPr lang="ru-RU" sz="2400" b="1" dirty="0">
                <a:solidFill>
                  <a:schemeClr val="bg2"/>
                </a:solidFill>
              </a:rPr>
              <a:t>   Софийского собора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6D98-73DF-4979-835E-D0E34BD778AF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27650" name="Picture 2" descr="File:Annunciation sofia kievska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0994" y="188640"/>
            <a:ext cx="529690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Киево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Печерская лавра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81525"/>
            <a:ext cx="2268538" cy="20161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   </a:t>
            </a:r>
            <a:r>
              <a:rPr lang="ru-RU" sz="2000" b="1" dirty="0" smtClean="0">
                <a:solidFill>
                  <a:srgbClr val="660066"/>
                </a:solidFill>
              </a:rPr>
              <a:t>Основание монастыря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в 1051 году монахом Антонием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из </a:t>
            </a:r>
            <a:r>
              <a:rPr lang="ru-RU" sz="2000" b="1" dirty="0" err="1" smtClean="0">
                <a:solidFill>
                  <a:srgbClr val="660066"/>
                </a:solidFill>
              </a:rPr>
              <a:t>Любеча</a:t>
            </a:r>
            <a:endParaRPr lang="ru-RU" sz="2000" b="1" dirty="0" smtClean="0">
              <a:solidFill>
                <a:srgbClr val="660066"/>
              </a:solidFill>
            </a:endParaRPr>
          </a:p>
        </p:txBody>
      </p:sp>
      <p:pic>
        <p:nvPicPr>
          <p:cNvPr id="15364" name="Picture 4" descr="основание конастыр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268413"/>
            <a:ext cx="2070100" cy="3024187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65" name="Picture 5" descr="лав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196752"/>
            <a:ext cx="3908129" cy="3528392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66" name="Picture 6" descr="пещера келия Феодос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700808"/>
            <a:ext cx="2314252" cy="3387720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940152" y="5157192"/>
            <a:ext cx="3061518" cy="15113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dirty="0">
                <a:latin typeface="Arial" charset="0"/>
              </a:rPr>
              <a:t>   </a:t>
            </a:r>
            <a:r>
              <a:rPr lang="ru-RU" sz="2000" b="1" dirty="0">
                <a:solidFill>
                  <a:srgbClr val="660066"/>
                </a:solidFill>
                <a:latin typeface="Arial" charset="0"/>
              </a:rPr>
              <a:t>Пещера – </a:t>
            </a:r>
            <a:r>
              <a:rPr lang="ru-RU" sz="2000" b="1" dirty="0" smtClean="0">
                <a:solidFill>
                  <a:srgbClr val="660066"/>
                </a:solidFill>
                <a:latin typeface="Arial" charset="0"/>
              </a:rPr>
              <a:t>келья основателя </a:t>
            </a:r>
            <a:r>
              <a:rPr lang="ru-RU" sz="2000" b="1" dirty="0">
                <a:solidFill>
                  <a:srgbClr val="660066"/>
                </a:solidFill>
                <a:latin typeface="Arial" charset="0"/>
              </a:rPr>
              <a:t>монастыря Феодосия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188640"/>
            <a:ext cx="6768752" cy="11430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Древний Новгород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6021288"/>
            <a:ext cx="86409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Когда впервые упоминается город Новгород в летописи?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6021288"/>
            <a:ext cx="86409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На какой реке стоит город Новгород?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6021288"/>
            <a:ext cx="86409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Какой торговый путь проходил через Новгород?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796136" y="2708920"/>
            <a:ext cx="3168675" cy="158417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Новгород стоит на берегах реки Волхов у </a:t>
            </a:r>
            <a:r>
              <a:rPr lang="ru-RU" sz="2400" b="1" dirty="0" err="1" smtClean="0">
                <a:solidFill>
                  <a:srgbClr val="002060"/>
                </a:solidFill>
                <a:latin typeface="Comic Sans MS" pitchFamily="66" charset="0"/>
              </a:rPr>
              <a:t>Ильмень-озера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724128" y="2924944"/>
            <a:ext cx="3168675" cy="122413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Из варяг в греки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588224" y="6237312"/>
            <a:ext cx="2286000" cy="476250"/>
          </a:xfrm>
        </p:spPr>
        <p:txBody>
          <a:bodyPr/>
          <a:lstStyle/>
          <a:p>
            <a:fld id="{3FA259E9-BC4B-472F-A293-825E53C3A40B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13" name="Picture 4" descr="Image1"/>
          <p:cNvPicPr>
            <a:picLocks noChangeAspect="1" noChangeArrowheads="1"/>
          </p:cNvPicPr>
          <p:nvPr/>
        </p:nvPicPr>
        <p:blipFill>
          <a:blip r:embed="rId2" cstate="print"/>
          <a:srcRect l="633" t="676" r="1266" b="676"/>
          <a:stretch>
            <a:fillRect/>
          </a:stretch>
        </p:blipFill>
        <p:spPr bwMode="auto">
          <a:xfrm>
            <a:off x="467544" y="1340768"/>
            <a:ext cx="5086588" cy="4608512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724128" y="2924944"/>
            <a:ext cx="3168675" cy="1224136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buFontTx/>
              <a:buNone/>
            </a:pP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Известен в истории с </a:t>
            </a:r>
          </a:p>
          <a:p>
            <a:pPr algn="ctr" eaLnBrk="1" hangingPunct="1"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859 года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520" y="6021288"/>
            <a:ext cx="86409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Как можно объяснить название города?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5796136" y="2708920"/>
            <a:ext cx="3168675" cy="1719808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Новый город. </a:t>
            </a:r>
          </a:p>
          <a:p>
            <a:pPr algn="ctr" eaLnBrk="1" hangingPunct="1"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В народе называли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Батюшка Новгород.</a:t>
            </a:r>
          </a:p>
        </p:txBody>
      </p:sp>
      <p:pic>
        <p:nvPicPr>
          <p:cNvPr id="70658" name="Picture 2" descr="http://upload.wikimedia.org/wikipedia/commons/b/bc/Yaroslavovo_Dvorische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885" y="476672"/>
            <a:ext cx="925288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318" grpId="0" animBg="1"/>
      <p:bldP spid="13318" grpId="1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6D98-73DF-4979-835E-D0E34BD778AF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8436" name="Picture 4" descr="http://upload.wikimedia.org/wikipedia/commons/thumb/e/e8/Novgorod_torg.JPG/800px-Novgorod_t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70" y="0"/>
            <a:ext cx="9176670" cy="6597352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467544" y="6237312"/>
            <a:ext cx="8280920" cy="62068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А.М. Васнецов «Новгородский торг»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Архитектура  Новгорода</a:t>
            </a:r>
            <a:r>
              <a:rPr lang="ru-RU" dirty="0"/>
              <a:t>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 bwMode="auto">
          <a:xfrm>
            <a:off x="1835150" y="3789363"/>
            <a:ext cx="25050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>
            <a:lum bright="-12000" contrast="12000"/>
          </a:blip>
          <a:srcRect/>
          <a:stretch>
            <a:fillRect/>
          </a:stretch>
        </p:blipFill>
        <p:spPr bwMode="auto">
          <a:xfrm>
            <a:off x="468313" y="1341438"/>
            <a:ext cx="52578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 cstate="print">
            <a:lum bright="-12000" contrast="12000"/>
          </a:blip>
          <a:srcRect/>
          <a:stretch>
            <a:fillRect/>
          </a:stretch>
        </p:blipFill>
        <p:spPr bwMode="auto">
          <a:xfrm>
            <a:off x="6516688" y="2924175"/>
            <a:ext cx="20304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79388" y="4941888"/>
            <a:ext cx="2060575" cy="3667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r>
              <a:rPr lang="ru-RU" dirty="0"/>
              <a:t>Вечевой колокол 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4427538" y="4797425"/>
            <a:ext cx="2074862" cy="3667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r>
              <a:rPr lang="ru-RU"/>
              <a:t>Софийский собор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443663" y="1341438"/>
            <a:ext cx="2492375" cy="3667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r>
              <a:rPr lang="ru-RU" dirty="0"/>
              <a:t>Новгородский кремль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984" y="476672"/>
            <a:ext cx="4475162" cy="1366838"/>
          </a:xfrm>
        </p:spPr>
        <p:txBody>
          <a:bodyPr/>
          <a:lstStyle/>
          <a:p>
            <a:pPr eaLnBrk="1" hangingPunct="1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Новгородский Кремль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4048" y="3429000"/>
            <a:ext cx="3529013" cy="122351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660066"/>
                </a:solidFill>
              </a:rPr>
              <a:t>Первое упоминание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660066"/>
                </a:solidFill>
              </a:rPr>
              <a:t>в летописи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660066"/>
                </a:solidFill>
              </a:rPr>
              <a:t>относится к 1044 году</a:t>
            </a:r>
          </a:p>
        </p:txBody>
      </p:sp>
      <p:pic>
        <p:nvPicPr>
          <p:cNvPr id="17412" name="Picture 4" descr="кремль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4301834" cy="2947864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9" name="Picture 2" descr="http://www.bochkavpechatleniy.com/data/photo/21455/9aedc4f6253bbd6c8472620d4aa6211b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4356399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Софийский собор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9" name="Picture 7" descr="nov01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6768752" cy="5351364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6093296"/>
            <a:ext cx="7344816" cy="57606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b="1" dirty="0" smtClean="0">
                <a:solidFill>
                  <a:srgbClr val="660066"/>
                </a:solidFill>
              </a:rPr>
              <a:t>«Где Святая София, там и Новгород»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София новгородская</a:t>
            </a:r>
          </a:p>
        </p:txBody>
      </p:sp>
      <p:pic>
        <p:nvPicPr>
          <p:cNvPr id="18437" name="Picture 5" descr="фрес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980728"/>
            <a:ext cx="3957067" cy="5105956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788024" y="6093296"/>
            <a:ext cx="4212009" cy="54868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 b="1" dirty="0">
                <a:solidFill>
                  <a:srgbClr val="660066"/>
                </a:solidFill>
                <a:latin typeface="Arial" charset="0"/>
              </a:rPr>
              <a:t>Фрески Софийского собора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69634" name="Picture 2" descr="http://img1.liveinternet.ru/images/attach/c/3/77/47/77047991_large_4498623_Serebryanie_vorota_Sofii_Sait_Barma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24744"/>
            <a:ext cx="3491880" cy="512778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1520" y="6021288"/>
            <a:ext cx="4248472" cy="8367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 древности Софийский собор был</a:t>
            </a:r>
            <a:r>
              <a:rPr lang="ru-RU" b="1" dirty="0" smtClean="0"/>
              <a:t> усыпальницей новгородских князей и святителей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блака">
  <a:themeElements>
    <a:clrScheme name="1_Облака 11">
      <a:dk1>
        <a:srgbClr val="010199"/>
      </a:dk1>
      <a:lt1>
        <a:srgbClr val="FFFFFF"/>
      </a:lt1>
      <a:dk2>
        <a:srgbClr val="5E93FE"/>
      </a:dk2>
      <a:lt2>
        <a:srgbClr val="CCFFFF"/>
      </a:lt2>
      <a:accent1>
        <a:srgbClr val="66CCFF"/>
      </a:accent1>
      <a:accent2>
        <a:srgbClr val="2EBDBA"/>
      </a:accent2>
      <a:accent3>
        <a:srgbClr val="B6C8FE"/>
      </a:accent3>
      <a:accent4>
        <a:srgbClr val="DADADA"/>
      </a:accent4>
      <a:accent5>
        <a:srgbClr val="B8E2FF"/>
      </a:accent5>
      <a:accent6>
        <a:srgbClr val="29ABA8"/>
      </a:accent6>
      <a:hlink>
        <a:srgbClr val="66FFFF"/>
      </a:hlink>
      <a:folHlink>
        <a:srgbClr val="CC99FF"/>
      </a:folHlink>
    </a:clrScheme>
    <a:fontScheme name="1_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блака 10">
        <a:dk1>
          <a:srgbClr val="010199"/>
        </a:dk1>
        <a:lt1>
          <a:srgbClr val="FFFFFF"/>
        </a:lt1>
        <a:dk2>
          <a:srgbClr val="5D5DFF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B6B6FF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11">
        <a:dk1>
          <a:srgbClr val="010199"/>
        </a:dk1>
        <a:lt1>
          <a:srgbClr val="FFFFFF"/>
        </a:lt1>
        <a:dk2>
          <a:srgbClr val="5E93FE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B6C8FE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12">
        <a:dk1>
          <a:srgbClr val="010199"/>
        </a:dk1>
        <a:lt1>
          <a:srgbClr val="FFFFFF"/>
        </a:lt1>
        <a:dk2>
          <a:srgbClr val="BBFDD9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DAFEE9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</TotalTime>
  <Words>169</Words>
  <Application>Microsoft Office PowerPoint</Application>
  <PresentationFormat>Экран (4:3)</PresentationFormat>
  <Paragraphs>44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1_Облака</vt:lpstr>
      <vt:lpstr>Слайд 1</vt:lpstr>
      <vt:lpstr>Слайд 2</vt:lpstr>
      <vt:lpstr>Киево – Печерская лавра</vt:lpstr>
      <vt:lpstr>Древний Новгород</vt:lpstr>
      <vt:lpstr>Слайд 5</vt:lpstr>
      <vt:lpstr>Архитектура  Новгорода.</vt:lpstr>
      <vt:lpstr>Новгородский Кремль</vt:lpstr>
      <vt:lpstr>Софийский собор</vt:lpstr>
      <vt:lpstr>София новгородская</vt:lpstr>
    </vt:vector>
  </TitlesOfParts>
  <Company>школа № 29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городов</dc:title>
  <dc:subject>Киев Новгород </dc:subject>
  <dc:creator>Светлана</dc:creator>
  <cp:lastModifiedBy>Пользователь</cp:lastModifiedBy>
  <cp:revision>63</cp:revision>
  <dcterms:created xsi:type="dcterms:W3CDTF">2006-11-12T08:48:20Z</dcterms:created>
  <dcterms:modified xsi:type="dcterms:W3CDTF">2013-03-24T17:05:06Z</dcterms:modified>
</cp:coreProperties>
</file>