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68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8ED6D47-7BAA-44FF-BCA1-B841248FD9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84B6B2-2B35-4029-BF1E-E2AB1EE96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314A54-CC31-4C4B-B544-2B665C9B0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683899-8959-4419-B83B-56114C8AF6D8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00613AD-EA05-42B3-B3B1-D5D813FB0DC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9E252D-1D60-4298-A8BD-00B4CD4E538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8E2767-2F81-4606-823B-6FA0A1256EE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86E5B7-A5CC-4F70-8671-B08C279B3BF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C16D02-3582-4EAF-93E8-505A3C07E64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A93292-3F55-4341-8823-FBCCE49D96F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E64F50-3024-476B-9153-1CA9EAA9864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931CD4-E9CD-409F-A45A-ACCAA3212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A39C13-709D-4A8E-85B2-A2A0F81FF47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B400F41-2C2B-40B8-A5C5-DEB31B7B2EC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5C3BF2-AFC3-4C7B-99C6-E407C0AC707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89025" y="2224088"/>
            <a:ext cx="4160838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2263" y="2224088"/>
            <a:ext cx="4162425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259B84-779D-471B-8AB8-9AED914CA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59650" y="117475"/>
            <a:ext cx="2205038" cy="686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117475"/>
            <a:ext cx="6465887" cy="686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269F95B-A1BC-43DC-9E62-AFE39305DD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C7D40C-A9A7-4A2D-B262-2B4310D84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FC97F1-3B50-4277-B6E9-955C9EDB0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A7807D-7D21-4727-A76F-732114432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7BF402-E542-4E22-8882-61775D62CF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5C702B-17BF-46B7-BB48-30739DE09A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E2799253-38D5-4C78-9AD5-DAB9F4208A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ED5A25BB-976E-483D-95E9-542D59228A85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117475"/>
            <a:ext cx="860583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9025" y="2224088"/>
            <a:ext cx="8475663" cy="4760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37500" y="6251575"/>
            <a:ext cx="1968500" cy="105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 i="1">
          <a:solidFill>
            <a:srgbClr val="E6E6E6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52475" y="-179388"/>
            <a:ext cx="8607425" cy="1262063"/>
          </a:xfrm>
          <a:ln/>
        </p:spPr>
        <p:txBody>
          <a:bodyPr tIns="3528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4000"/>
              <a:t>Тригонометрия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0113" y="6659563"/>
            <a:ext cx="8666162" cy="338137"/>
          </a:xfrm>
          <a:ln/>
        </p:spPr>
        <p:txBody>
          <a:bodyPr/>
          <a:lstStyle/>
          <a:p>
            <a:pPr marL="503238" indent="-431800">
              <a:buClr>
                <a:srgbClr val="FF9966"/>
              </a:buClr>
              <a:buSzPct val="7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i="1" dirty="0" err="1"/>
              <a:t>Выполнила</a:t>
            </a:r>
            <a:r>
              <a:rPr lang="de-DE" i="1" dirty="0"/>
              <a:t>: </a:t>
            </a:r>
            <a:r>
              <a:rPr lang="de-DE" i="1" dirty="0" err="1"/>
              <a:t>Фадеева</a:t>
            </a:r>
            <a:r>
              <a:rPr lang="de-DE" i="1" dirty="0"/>
              <a:t> </a:t>
            </a:r>
            <a:r>
              <a:rPr lang="de-DE" i="1" dirty="0" err="1"/>
              <a:t>Екатерина</a:t>
            </a:r>
            <a:r>
              <a:rPr lang="de-DE" i="1" dirty="0"/>
              <a:t>, </a:t>
            </a:r>
            <a:r>
              <a:rPr lang="de-DE" i="1" dirty="0" smtClean="0"/>
              <a:t>10А</a:t>
            </a:r>
            <a:r>
              <a:rPr lang="ru-RU" i="1" dirty="0" smtClean="0"/>
              <a:t> МБОУ СОШ № 7 г.Павлово</a:t>
            </a:r>
            <a:endParaRPr lang="de-DE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9588" y="922338"/>
            <a:ext cx="5492750" cy="4837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900113"/>
            <a:ext cx="4140200" cy="4859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9720262" cy="900113"/>
          </a:xfrm>
          <a:ln/>
        </p:spPr>
        <p:txBody>
          <a:bodyPr tIns="24695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 sz="2800"/>
              <a:t>Формулы произведения тригонометрических функций (sin, cos, tg, ctg)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9863" y="881063"/>
            <a:ext cx="6648450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9863" y="1830388"/>
            <a:ext cx="6635750" cy="97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9863" y="2806700"/>
            <a:ext cx="6648450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9863" y="3765550"/>
            <a:ext cx="664845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39863" y="4719638"/>
            <a:ext cx="6648450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39863" y="5684838"/>
            <a:ext cx="6659562" cy="97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20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10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360363"/>
            <a:ext cx="9888538" cy="1322388"/>
          </a:xfrm>
          <a:ln/>
        </p:spPr>
        <p:txBody>
          <a:bodyPr tIns="2822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 sz="3200"/>
              <a:t>Квадрат sin, cos, tg, ctg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225" y="720725"/>
            <a:ext cx="6300788" cy="172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0225" y="2444750"/>
            <a:ext cx="6300788" cy="1538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0225" y="3981450"/>
            <a:ext cx="6300788" cy="1344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0225" y="5311775"/>
            <a:ext cx="6300788" cy="1347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1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Scale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 additive="repl">
                                        <p:cTn id="1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1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31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 additive="repl"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" calcmode="lin" valueType="num">
                                      <p:cBhvr additive="repl"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 additive="repl">
                                        <p:cTn id="45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 additive="repl"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" calcmode="lin" valueType="num">
                                      <p:cBhvr additive="repl"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 additive="repl">
                                        <p:cTn id="53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 additive="repl"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" calcmode="lin" valueType="num">
                                      <p:cBhvr additive="repl"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 additive="repl">
                                        <p:cTn id="61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 additive="repl"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" calcmode="lin" valueType="num">
                                      <p:cBhvr additive="repl"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 additive="repl">
                                        <p:cTn id="69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500" decel="10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-179388"/>
            <a:ext cx="8607425" cy="1079501"/>
          </a:xfrm>
          <a:ln/>
        </p:spPr>
        <p:txBody>
          <a:bodyPr tIns="3528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4000"/>
              <a:t>Синус, косинус в кубе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2563" y="720725"/>
            <a:ext cx="6827837" cy="144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2563" y="2160588"/>
            <a:ext cx="6827837" cy="145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2563" y="3595688"/>
            <a:ext cx="6827837" cy="144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9863" y="5040313"/>
            <a:ext cx="6840537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117475"/>
            <a:ext cx="8607425" cy="603250"/>
          </a:xfrm>
          <a:ln/>
        </p:spPr>
        <p:txBody>
          <a:bodyPr tIns="2822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3200"/>
              <a:t>Значения функций для некоторых углов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079500"/>
            <a:ext cx="8999538" cy="504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7" dur="2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117475"/>
            <a:ext cx="8607425" cy="1262063"/>
          </a:xfrm>
          <a:ln/>
        </p:spPr>
        <p:txBody>
          <a:bodyPr tIns="4762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5400"/>
              <a:t>Тригонометрия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89025" y="2224088"/>
            <a:ext cx="8477250" cy="4762500"/>
          </a:xfrm>
          <a:ln/>
        </p:spPr>
        <p:txBody>
          <a:bodyPr tIns="24695"/>
          <a:lstStyle/>
          <a:p>
            <a:pPr marL="503238" indent="-431800">
              <a:buClr>
                <a:srgbClr val="FF9966"/>
              </a:buClr>
              <a:buSzPct val="7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800"/>
              <a:t>(от греч. trígōnon — треугольники …метрия)</a:t>
            </a:r>
          </a:p>
          <a:p>
            <a:pPr marL="503238" indent="-431800">
              <a:buClr>
                <a:srgbClr val="FF9966"/>
              </a:buClr>
              <a:buSzPct val="7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sz="2800"/>
              <a:t>раздел математики, в котором изучаются Тригонометрические функции и их приложения к геометрии. Т. делится на плоскую, или прямолинейную, и сферическую тригонометрию. Теория тригонометрических функций (гониометрия) и её приложения к решению плоских прямоугольных и косоугольных треугольников изучаются в средней школе.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60363" y="117475"/>
            <a:ext cx="9539287" cy="782638"/>
          </a:xfrm>
          <a:ln/>
        </p:spPr>
        <p:txBody>
          <a:bodyPr tIns="2822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 sz="3200"/>
              <a:t>Формулы тригонометрических функций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0" y="900113"/>
            <a:ext cx="7559675" cy="1303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0" y="2203450"/>
            <a:ext cx="7559675" cy="1489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0" y="3692525"/>
            <a:ext cx="7559675" cy="1303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0" y="4995863"/>
            <a:ext cx="7532688" cy="1303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117475"/>
            <a:ext cx="8607425" cy="963613"/>
          </a:xfrm>
          <a:ln/>
        </p:spPr>
        <p:txBody>
          <a:bodyPr tIns="2116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/>
              <a:t>Тригонометрические формулы преобразования разности аргументов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260475"/>
            <a:ext cx="6480175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519363"/>
            <a:ext cx="6480175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3735388"/>
            <a:ext cx="6480175" cy="1484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5219700"/>
            <a:ext cx="6480175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7" dur="2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80625" cy="782638"/>
          </a:xfrm>
          <a:ln/>
        </p:spPr>
        <p:txBody>
          <a:bodyPr tIns="2116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/>
              <a:t>Формулы тригонометрических функций двойного аргумента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9388" y="900113"/>
            <a:ext cx="2652712" cy="34766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de-DE">
                <a:solidFill>
                  <a:srgbClr val="000000"/>
                </a:solidFill>
              </a:rPr>
              <a:t>sin(2α)- через sin и cos: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260475"/>
            <a:ext cx="3779837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878388" y="900113"/>
            <a:ext cx="2501900" cy="36036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de-DE">
                <a:solidFill>
                  <a:srgbClr val="000000"/>
                </a:solidFill>
              </a:rPr>
              <a:t>sin(2α)- через tg и ctg: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1260475"/>
            <a:ext cx="4859337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79388" y="2339975"/>
            <a:ext cx="2716212" cy="3476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de-DE">
                <a:solidFill>
                  <a:srgbClr val="000000"/>
                </a:solidFill>
              </a:rPr>
              <a:t>cos(2α)- через sin и cos: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700338"/>
            <a:ext cx="540067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79388" y="3613150"/>
            <a:ext cx="2565400" cy="3476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de-DE">
                <a:solidFill>
                  <a:srgbClr val="000000"/>
                </a:solidFill>
              </a:rPr>
              <a:t>cos(2α)- через tg и ctg: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3959225"/>
            <a:ext cx="5759450" cy="90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79388" y="5040313"/>
            <a:ext cx="1819275" cy="34766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</a:tabLst>
            </a:pPr>
            <a:r>
              <a:rPr lang="de-DE">
                <a:solidFill>
                  <a:srgbClr val="000000"/>
                </a:solidFill>
              </a:rPr>
              <a:t>tg(2α) и сtg(2α):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5405438"/>
            <a:ext cx="5715000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6300788"/>
            <a:ext cx="575945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7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3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3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36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39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44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4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50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117475"/>
            <a:ext cx="8607425" cy="1262063"/>
          </a:xfrm>
          <a:ln/>
        </p:spPr>
        <p:txBody>
          <a:bodyPr tIns="2116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/>
              <a:t>Формулы тригонометрических функций тройного аргумента</a:t>
            </a:r>
            <a:br>
              <a:rPr lang="de-DE"/>
            </a:br>
            <a:endParaRPr lang="de-D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0" y="1260475"/>
            <a:ext cx="7380288" cy="1204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0" y="2463800"/>
            <a:ext cx="7380288" cy="1003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0" y="3468688"/>
            <a:ext cx="7380288" cy="1204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0" y="4673600"/>
            <a:ext cx="7380288" cy="1806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20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720263" cy="1262063"/>
          </a:xfrm>
          <a:ln/>
        </p:spPr>
        <p:txBody>
          <a:bodyPr tIns="2116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/>
              <a:t>Синус, косинус, тангенс, котангенс половинного аргумента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725" y="1079500"/>
            <a:ext cx="7920038" cy="1473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725" y="2552700"/>
            <a:ext cx="7920038" cy="1309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725" y="3862388"/>
            <a:ext cx="7920038" cy="1309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0725" y="5170488"/>
            <a:ext cx="7920038" cy="1309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2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117475"/>
            <a:ext cx="9720262" cy="963613"/>
          </a:xfrm>
          <a:ln/>
        </p:spPr>
        <p:txBody>
          <a:bodyPr tIns="2822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 sz="3200"/>
              <a:t>Формулы суммы тригонометрических функций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0475" y="1260475"/>
            <a:ext cx="7199313" cy="158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0475" y="2843213"/>
            <a:ext cx="719931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60475" y="3978275"/>
            <a:ext cx="7199313" cy="1135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60475" y="5113338"/>
            <a:ext cx="7199313" cy="136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-179388"/>
            <a:ext cx="9720262" cy="1262063"/>
          </a:xfrm>
          <a:ln/>
        </p:spPr>
        <p:txBody>
          <a:bodyPr tIns="2822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de-DE" sz="3200"/>
              <a:t>Формулы разности тригонометрических функций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079500"/>
            <a:ext cx="7019925" cy="130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384425"/>
            <a:ext cx="7019925" cy="130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3689350"/>
            <a:ext cx="7019925" cy="130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4994275"/>
            <a:ext cx="7019925" cy="130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18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77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24" dur="770" decel="100000" fill="hold"/>
                                        <p:tgtEl>
                                          <p:spTgt spid="133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25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26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27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28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2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ригонометр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тригонометрия</Template>
  <TotalTime>0</TotalTime>
  <Words>170</Words>
  <PresentationFormat>Произвольный</PresentationFormat>
  <Paragraphs>21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Times New Roman</vt:lpstr>
      <vt:lpstr>Arial</vt:lpstr>
      <vt:lpstr>Arial Unicode MS</vt:lpstr>
      <vt:lpstr>Microsoft YaHei</vt:lpstr>
      <vt:lpstr>StarSymbol</vt:lpstr>
      <vt:lpstr>тригонометрия</vt:lpstr>
      <vt:lpstr>Тема Office</vt:lpstr>
      <vt:lpstr>Тема Office</vt:lpstr>
      <vt:lpstr>Тригонометрия</vt:lpstr>
      <vt:lpstr>Тригонометрия</vt:lpstr>
      <vt:lpstr>Формулы тригонометрических функций</vt:lpstr>
      <vt:lpstr>Тригонометрические формулы преобразования разности аргументов</vt:lpstr>
      <vt:lpstr>Формулы тригонометрических функций двойного аргумента</vt:lpstr>
      <vt:lpstr>Формулы тригонометрических функций тройного аргумента </vt:lpstr>
      <vt:lpstr>Синус, косинус, тангенс, котангенс половинного аргумента</vt:lpstr>
      <vt:lpstr>Формулы суммы тригонометрических функций</vt:lpstr>
      <vt:lpstr>Формулы разности тригонометрических функций</vt:lpstr>
      <vt:lpstr>Формулы произведения тригонометрических функций (sin, cos, tg, ctg)</vt:lpstr>
      <vt:lpstr>Квадрат sin, cos, tg, ctg</vt:lpstr>
      <vt:lpstr>Синус, косинус в кубе</vt:lpstr>
      <vt:lpstr>Значения функций для некоторых углов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</dc:title>
  <dc:creator>UserXP</dc:creator>
  <cp:lastModifiedBy>UserXP</cp:lastModifiedBy>
  <cp:revision>1</cp:revision>
  <cp:lastPrinted>1601-01-01T00:00:00Z</cp:lastPrinted>
  <dcterms:created xsi:type="dcterms:W3CDTF">2013-03-24T04:43:39Z</dcterms:created>
  <dcterms:modified xsi:type="dcterms:W3CDTF">2013-03-24T04:44:35Z</dcterms:modified>
</cp:coreProperties>
</file>