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9"/>
  </p:notes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57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D80"/>
    <a:srgbClr val="69FE50"/>
    <a:srgbClr val="FAC9BC"/>
    <a:srgbClr val="000099"/>
    <a:srgbClr val="0066CC"/>
    <a:srgbClr val="003366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90" autoAdjust="0"/>
    <p:restoredTop sz="94660"/>
  </p:normalViewPr>
  <p:slideViewPr>
    <p:cSldViewPr>
      <p:cViewPr varScale="1">
        <p:scale>
          <a:sx n="100" d="100"/>
          <a:sy n="100" d="100"/>
        </p:scale>
        <p:origin x="-22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EEF82-64D7-424E-94BF-E209EB4830DC}" type="datetimeFigureOut">
              <a:rPr lang="ru-RU" smtClean="0"/>
              <a:pPr/>
              <a:t>06.04.2011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346A8-1255-40F4-812F-1E30842510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8F26-FA96-4B92-AE79-2F2A879440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66ED-65AC-468D-9F8C-F95679F0A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ABB32-1B98-44CF-AF4A-8B397506F7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7FE87-2A9C-4603-BCD6-4C1AFC12B7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892-37EC-4A63-9931-E11C354DC5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6655-2F95-4592-B4E3-8B75E4D2FBD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AC8E8-25D9-4DA9-B474-97D85DFA018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A8705F-1395-4EC6-8B41-86D48E4BEE7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C281-B01C-4738-AA98-2C36F9AD3A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F95FEA6-C3E1-4E9D-A83D-4AC98470696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364E-0E53-408E-859A-D68A2DA201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7F41CD7-A621-4B2B-AD39-DB62B423F97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785794"/>
            <a:ext cx="6429420" cy="1000132"/>
          </a:xfrm>
          <a:ln/>
          <a:scene3d>
            <a:camera prst="perspectiveContrastingRightFacing"/>
            <a:lightRig rig="threePt" dir="t"/>
          </a:scene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Чернобыль</a:t>
            </a:r>
            <a:endParaRPr lang="ru-RU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214546" y="5214950"/>
            <a:ext cx="6480048" cy="1252534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МОУ «Алгашинская СОШ» Шумерлинского района Чувашской Республики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Выполнила: ученица 9 класса Егорова Марина</a:t>
            </a:r>
          </a:p>
        </p:txBody>
      </p:sp>
      <p:pic>
        <p:nvPicPr>
          <p:cNvPr id="4" name="Рисунок 3" descr="1d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2000240"/>
            <a:ext cx="4450091" cy="3337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ideo_81667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4555816"/>
            <a:ext cx="3065038" cy="2302184"/>
          </a:xfrm>
          <a:prstGeom prst="rect">
            <a:avLst/>
          </a:prstGeom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Segoe Print" pitchFamily="2" charset="0"/>
              </a:rPr>
              <a:t>Уменьшение выбросов.</a:t>
            </a:r>
            <a:endParaRPr lang="ru-RU" sz="4000" dirty="0">
              <a:latin typeface="Segoe Print" pitchFamily="2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101600">
                    <a:srgbClr val="00B0F0">
                      <a:alpha val="60000"/>
                    </a:srgbClr>
                  </a:glow>
                </a:effectLst>
              </a:rPr>
              <a:t>	Принятые меры по локализации аварии способствовали </a:t>
            </a:r>
            <a:r>
              <a:rPr lang="ru-RU" dirty="0" smtClean="0">
                <a:solidFill>
                  <a:srgbClr val="69FE50"/>
                </a:solidFill>
                <a:effectLst>
                  <a:glow rad="101600">
                    <a:srgbClr val="00B0F0">
                      <a:alpha val="60000"/>
                    </a:srgbClr>
                  </a:glow>
                </a:effectLst>
              </a:rPr>
              <a:t>уменьшению выброса из разрушенного реактора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101600">
                    <a:srgbClr val="00B0F0">
                      <a:alpha val="60000"/>
                    </a:srgbClr>
                  </a:glow>
                </a:effectLst>
              </a:rPr>
              <a:t>, и, тем не менее, активность выброса составила 1,2.1019 Бк, что привело к существенному радиоактивному </a:t>
            </a:r>
            <a:r>
              <a:rPr lang="ru-RU" dirty="0" smtClean="0">
                <a:solidFill>
                  <a:srgbClr val="69FE50"/>
                </a:solidFill>
                <a:effectLst>
                  <a:glow rad="101600">
                    <a:srgbClr val="00B0F0">
                      <a:alpha val="60000"/>
                    </a:srgbClr>
                  </a:glow>
                </a:effectLst>
              </a:rPr>
              <a:t>загрязнению огромной территории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101600">
                    <a:srgbClr val="00B0F0">
                      <a:alpha val="60000"/>
                    </a:srgbClr>
                  </a:glow>
                </a:effectLst>
              </a:rPr>
              <a:t>, где проживают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101600">
                    <a:srgbClr val="00B0F0">
                      <a:alpha val="60000"/>
                    </a:srgbClr>
                  </a:glow>
                </a:effectLst>
              </a:rPr>
              <a:t>	более 7 млн. человек.</a:t>
            </a:r>
          </a:p>
          <a:p>
            <a:endParaRPr lang="ru-RU" dirty="0">
              <a:solidFill>
                <a:srgbClr val="00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рипят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3743" y="0"/>
            <a:ext cx="3090257" cy="209111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00882" cy="1143000"/>
          </a:xfrm>
        </p:spPr>
        <p:txBody>
          <a:bodyPr/>
          <a:lstStyle/>
          <a:p>
            <a:pPr algn="ctr"/>
            <a:r>
              <a:rPr lang="ru-RU" dirty="0" smtClean="0">
                <a:latin typeface="Segoe Print" pitchFamily="2" charset="0"/>
              </a:rPr>
              <a:t>Эвакуация.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78"/>
            <a:ext cx="7467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AC9BC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</a:rPr>
              <a:t>	Предварительное решение об эвакуации г. Припять, который расположен менее чем в 3 км от ЧАЭС, было принято во второй половине дня 26 апреля 1986 г. Организованная эвакуация населения г. Припять и железнодорожной станции Янов (соответственно 49360 и 254 человека), в том числе около 17 тыс. детей и 80 лежачих больных, была проведена </a:t>
            </a:r>
            <a:r>
              <a:rPr lang="ru-RU" dirty="0" smtClean="0">
                <a:solidFill>
                  <a:srgbClr val="69FE5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</a:rPr>
              <a:t>с 14.00 до 17.00 27 апреля 1986 года.</a:t>
            </a:r>
            <a:endParaRPr lang="ru-RU" dirty="0">
              <a:solidFill>
                <a:srgbClr val="69FE50"/>
              </a:solidFill>
              <a:effectLst>
                <a:glow rad="101600">
                  <a:srgbClr val="C00000">
                    <a:alpha val="60000"/>
                  </a:srgb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Segoe Print" pitchFamily="2" charset="0"/>
              </a:rPr>
              <a:t>История Чернобыля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	Город Чернобыль имеет достаточно древнюю и специфическую историю. Первые упоминания о Чернобыле относятся к </a:t>
            </a:r>
            <a:r>
              <a:rPr lang="ru-RU" sz="1800" dirty="0" smtClean="0">
                <a:solidFill>
                  <a:srgbClr val="69FE5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1193 году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. Долгое время Чернобыль был частью Польши и только в конце </a:t>
            </a:r>
            <a:r>
              <a:rPr lang="ru-RU" sz="1800" dirty="0" smtClean="0">
                <a:solidFill>
                  <a:srgbClr val="69FE5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18-го века отошел России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. Во второй половине 18-го века в Чернобыле поселился авторитетнейший раввин Менахем Наум Тверский, положивший начало знаменитой династии чернобыльских раввинов - цадиков (праведников). Раби Менахем, его потомки и приверженцы их учения образовали отдельное направление в хасидизме, получившее название чернобыльского. К началу революции, Чернобыль представлял из себя город с преимущественно еврейским населением, один из центров еврейской религиозной и экономической жизни на Украине. В 1919 году еврейское население Чернобыля подверглось жесточайшим погромам со стороны украинских гайдамаков. В дальнейшем чернобыльские хасиды перебрались в США, где до сих пор существует их община.</a:t>
            </a:r>
            <a:endParaRPr lang="ru-RU" sz="1800" dirty="0">
              <a:solidFill>
                <a:schemeClr val="accent5">
                  <a:lumMod val="75000"/>
                </a:schemeClr>
              </a:solidFill>
              <a:effectLst>
                <a:glow rad="101600">
                  <a:schemeClr val="accent2">
                    <a:lumMod val="50000"/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5000660" cy="500066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	Во время 2-й мировой войны немцы дважды оккупировали Чернобыль (</a:t>
            </a:r>
            <a:r>
              <a:rPr lang="ru-RU" sz="2400" dirty="0" smtClean="0">
                <a:solidFill>
                  <a:srgbClr val="69FE50"/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первая оккупация с 25 августа 1941 г. по 28 сентября 1943 г., вторая — с 5 октября по 17 ноября 1943 г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.). За время оккупации еврейское население Чернобыля было полностью уничтожено. До тысячи евреев было живьем закопано в противотанковом.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glow rad="101600">
                  <a:schemeClr val="accent2">
                    <a:lumMod val="50000"/>
                    <a:alpha val="60000"/>
                  </a:schemeClr>
                </a:glow>
              </a:effectLst>
            </a:endParaRPr>
          </a:p>
        </p:txBody>
      </p:sp>
      <p:pic>
        <p:nvPicPr>
          <p:cNvPr id="4" name="Рисунок 3" descr="241000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1357298"/>
            <a:ext cx="3600450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</a:effectLst>
              </a:rPr>
              <a:t>В 70-х, при проведении строительных работ были снесены и заасфальтированы могилы чернобыльских цадиков в том числе и раби Менахема. В иудаизме осквернение праха является тяжелейшим святотатством. Многие верующие евреи связывают осквернение захоронений чернобыльских праведников с последующими событиями на АЭС. В настоящее время могилы раби Менахема и других праведников разысканы, надгробия на них восстановлены. Ежегодно многие представители зарубежных общин чернобыльских хасидов посещают Чернобыль, чтобы поклониться могилам раби Менахема и других цадиков.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glow rad="101600">
                  <a:schemeClr val="accent2">
                    <a:lumMod val="50000"/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243" y="2428868"/>
            <a:ext cx="2952757" cy="2214568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285728"/>
            <a:ext cx="8229600" cy="6215106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69FE5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rPr>
              <a:t>Чернобыль</a:t>
            </a:r>
            <a:r>
              <a:rPr lang="ru-RU" sz="2800" b="1" dirty="0" smtClean="0">
                <a:solidFill>
                  <a:srgbClr val="7030A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rPr>
              <a:t> – это одна из самых тяжелых катастроф России, Белоруссии и Украины.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69FE5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rPr>
              <a:t>660 </a:t>
            </a:r>
            <a:r>
              <a:rPr lang="ru-RU" sz="2800" b="1" dirty="0">
                <a:solidFill>
                  <a:srgbClr val="69FE5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rPr>
              <a:t>тысяч человек </a:t>
            </a:r>
            <a:r>
              <a:rPr lang="ru-RU" sz="2800" b="1" dirty="0">
                <a:solidFill>
                  <a:srgbClr val="7030A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rPr>
              <a:t>подвергшихся облучению, громаднейший материальный ущерб был понесен страной во время ликвидации аварии</a:t>
            </a:r>
            <a:r>
              <a:rPr lang="ru-RU" sz="2800" b="1" dirty="0" smtClean="0">
                <a:solidFill>
                  <a:srgbClr val="7030A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7030A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rPr>
              <a:t>А так же на зараженной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rPr>
              <a:t>	территории происходит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rPr>
              <a:t>	</a:t>
            </a:r>
            <a:r>
              <a:rPr lang="ru-RU" sz="2800" b="1" dirty="0" smtClean="0">
                <a:solidFill>
                  <a:srgbClr val="69FE5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rPr>
              <a:t>мутация выживших животных</a:t>
            </a:r>
            <a:r>
              <a:rPr lang="ru-RU" sz="2800" b="1" dirty="0" smtClean="0">
                <a:solidFill>
                  <a:srgbClr val="7030A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>
                <a:solidFill>
                  <a:srgbClr val="7030A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rPr>
              <a:t>Леса, воды, земля - все сделалось на долгие десятилетия </a:t>
            </a:r>
            <a:r>
              <a:rPr lang="ru-RU" sz="2800" b="1" dirty="0">
                <a:solidFill>
                  <a:srgbClr val="69FE5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rPr>
              <a:t>непригодным</a:t>
            </a:r>
            <a:r>
              <a:rPr lang="ru-RU" sz="2800" b="1" dirty="0">
                <a:solidFill>
                  <a:srgbClr val="7030A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rPr>
              <a:t> к нормальной жизнедеятельности</a:t>
            </a:r>
            <a:r>
              <a:rPr lang="ru-RU" sz="2800" b="1" dirty="0" smtClean="0">
                <a:solidFill>
                  <a:srgbClr val="7030A0"/>
                </a:solidFill>
                <a:effectLst>
                  <a:glow rad="101600">
                    <a:schemeClr val="bg1">
                      <a:lumMod val="95000"/>
                      <a:lumOff val="5000"/>
                      <a:alpha val="6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rPr>
              <a:t>.</a:t>
            </a:r>
            <a:endParaRPr lang="ru-RU" sz="2800" b="1" dirty="0">
              <a:solidFill>
                <a:srgbClr val="7030A0"/>
              </a:solidFill>
              <a:effectLst>
                <a:glow rad="101600">
                  <a:schemeClr val="bg1">
                    <a:lumMod val="95000"/>
                    <a:lumOff val="5000"/>
                    <a:alpha val="6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571481"/>
            <a:ext cx="6786610" cy="192882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7D8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</a:rPr>
              <a:t>	Почти что такая же катастрофа случилась 12 марта 2011 года в Японии, из-за землетрясения.</a:t>
            </a:r>
            <a:endParaRPr lang="ru-RU" dirty="0">
              <a:solidFill>
                <a:srgbClr val="FF7D80"/>
              </a:solidFill>
              <a:effectLst>
                <a:glow rad="101600">
                  <a:srgbClr val="C00000">
                    <a:alpha val="60000"/>
                  </a:srgbClr>
                </a:glow>
              </a:effectLst>
            </a:endParaRPr>
          </a:p>
        </p:txBody>
      </p:sp>
      <p:pic>
        <p:nvPicPr>
          <p:cNvPr id="5" name="Рисунок 4" descr="фукусим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428868"/>
            <a:ext cx="5124450" cy="3571875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action_murm_250408_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1" y="0"/>
            <a:ext cx="2285989" cy="1714492"/>
          </a:xfrm>
          <a:prstGeom prst="rect">
            <a:avLst/>
          </a:prstGeom>
        </p:spPr>
      </p:pic>
      <p:pic>
        <p:nvPicPr>
          <p:cNvPr id="5" name="Рисунок 4" descr="46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3714752"/>
            <a:ext cx="4000507" cy="30003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00816" cy="72547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Уроки прошлого и настоящего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7467600" cy="4525963"/>
          </a:xfrm>
        </p:spPr>
        <p:txBody>
          <a:bodyPr>
            <a:normAutofit fontScale="92500"/>
          </a:bodyPr>
          <a:lstStyle/>
          <a:p>
            <a:pPr marL="252000">
              <a:buNone/>
            </a:pPr>
            <a:r>
              <a:rPr lang="ru-RU" dirty="0" smtClean="0">
                <a:solidFill>
                  <a:srgbClr val="FF7D8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</a:rPr>
              <a:t>	Давно признано, что люди учатся </a:t>
            </a:r>
          </a:p>
          <a:p>
            <a:pPr marL="252000">
              <a:buNone/>
            </a:pPr>
            <a:r>
              <a:rPr lang="ru-RU" dirty="0" smtClean="0">
                <a:solidFill>
                  <a:srgbClr val="FF7D8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</a:rPr>
              <a:t>	на своих ошибках… Но работа с радионуклеидами очень опасна! И тут нет повода для легкомыслия, недочетов. Нельзя забывать свои ошибки и нужно учиться на чужих – разрабатывать </a:t>
            </a:r>
          </a:p>
          <a:p>
            <a:pPr marL="252000">
              <a:buNone/>
            </a:pPr>
            <a:r>
              <a:rPr lang="ru-RU" dirty="0" smtClean="0">
                <a:solidFill>
                  <a:srgbClr val="FF7D8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</a:rPr>
              <a:t>	новые технологии.</a:t>
            </a:r>
          </a:p>
          <a:p>
            <a:pPr marL="252000">
              <a:buNone/>
            </a:pPr>
            <a:r>
              <a:rPr lang="ru-RU" dirty="0" smtClean="0">
                <a:solidFill>
                  <a:srgbClr val="FF7D8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</a:rPr>
              <a:t>	Люди – помните!</a:t>
            </a:r>
          </a:p>
          <a:p>
            <a:pPr marL="252000">
              <a:buNone/>
            </a:pPr>
            <a:r>
              <a:rPr lang="ru-RU" dirty="0" smtClean="0">
                <a:solidFill>
                  <a:srgbClr val="FF7D8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</a:rPr>
              <a:t>	И действуйте!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hem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4838289"/>
            <a:ext cx="3071802" cy="20197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/>
          <a:lstStyle/>
          <a:p>
            <a:pPr algn="ctr"/>
            <a:r>
              <a:rPr lang="ru-RU" dirty="0" smtClean="0">
                <a:latin typeface="Segoe Print" pitchFamily="2" charset="0"/>
              </a:rPr>
              <a:t>Строительство.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7467600" cy="4697427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75000"/>
                      <a:alpha val="60000"/>
                    </a:schemeClr>
                  </a:glow>
                </a:effectLst>
              </a:rPr>
              <a:t>Чернобыльская АЭС (ЧАЭС) - первая атомная станция Украины.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75000"/>
                      <a:alpha val="60000"/>
                    </a:schemeClr>
                  </a:glow>
                </a:effectLst>
              </a:rPr>
              <a:t>Первый энергоблок АЭС мощностью 1 млн. кВт.  вступил в строй 27 сентября 1977 года.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75000"/>
                      <a:alpha val="60000"/>
                    </a:schemeClr>
                  </a:glow>
                </a:effectLst>
              </a:rPr>
              <a:t>22 декабря 1978 года  вступил в строй второй энергоблок, в декабре 1981 года - третий, в декабре 1983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lumMod val="75000"/>
                      <a:alpha val="60000"/>
                    </a:schemeClr>
                  </a:glow>
                </a:effectLst>
              </a:rPr>
              <a:t>	года - четвертый.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effectLst>
                <a:glow rad="101600">
                  <a:schemeClr val="accent1">
                    <a:lumMod val="75000"/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2852"/>
            <a:ext cx="8229600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69FE50"/>
                </a:solidFill>
              </a:rPr>
              <a:t>	26 апреля 1986 года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>
                    <a:lumMod val="85000"/>
                  </a:schemeClr>
                </a:solidFill>
              </a:rPr>
              <a:t> на четвертом энергоблоке Чернобыльской атомной электростанции в бывшей Украинской Республике Союза Советских Социалистических Республик, недалеко от нынешних границ Беларуси, Российской Федерации и Украины произошла наиболее серьезная авария в истории ядерной промышленности. Реактор был разрушен, и в течение последующих девяти дней произошли значительные выбросы радиоактивных материалов в окружающую среду.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285728"/>
            <a:ext cx="8429684" cy="59293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glow rad="101600">
                    <a:schemeClr val="accent1">
                      <a:lumMod val="5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Радионуклеидный состав материала, выброшенного во время аварии, являлся сложным. Наибольшее значение с радиологической точки зрения имеют </a:t>
            </a:r>
            <a:r>
              <a:rPr lang="ru-RU" sz="2800" b="1" i="1" dirty="0" smtClean="0">
                <a:solidFill>
                  <a:srgbClr val="69FE50"/>
                </a:solidFill>
                <a:effectLst>
                  <a:glow rad="101600">
                    <a:schemeClr val="accent1">
                      <a:lumMod val="5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радиоактивные изотопы йода и цезия</a:t>
            </a:r>
            <a:r>
              <a:rPr lang="ru-RU" sz="2800" b="1" i="1" dirty="0" smtClean="0">
                <a:solidFill>
                  <a:srgbClr val="0070C0"/>
                </a:solidFill>
                <a:effectLst>
                  <a:glow rad="101600">
                    <a:schemeClr val="accent1">
                      <a:lumMod val="5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изотопы йода, имеющие короткий период полураспада, оказывали наибольшее радиационное воздействие в начальный период аварии; изотопы цезия и стронция, периоды полураспада которых составляют десятки лет, будут оказывать большее радиационное воздействие в последующий период.</a:t>
            </a:r>
            <a:endParaRPr lang="ru-RU" sz="2800" b="1" i="1" dirty="0">
              <a:solidFill>
                <a:srgbClr val="0070C0"/>
              </a:solidFill>
              <a:effectLst>
                <a:glow rad="101600">
                  <a:schemeClr val="accent1">
                    <a:lumMod val="50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42910" y="571480"/>
            <a:ext cx="8143932" cy="3929066"/>
          </a:xfrm>
        </p:spPr>
        <p:txBody>
          <a:bodyPr>
            <a:scene3d>
              <a:camera prst="isometricOffAxis2Left"/>
              <a:lightRig rig="threePt" dir="t"/>
            </a:scene3d>
          </a:bodyPr>
          <a:lstStyle/>
          <a:p>
            <a:pPr algn="r">
              <a:buNone/>
            </a:pPr>
            <a:r>
              <a:rPr lang="ru-RU" sz="24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Содержавшиеся в выбросах в атмосферу радиоактивные вещества широко распространились в атмосфере и в конечном итоге </a:t>
            </a:r>
            <a:r>
              <a:rPr lang="ru-RU" sz="2400" b="1" i="1" dirty="0" smtClean="0">
                <a:solidFill>
                  <a:srgbClr val="69FE50"/>
                </a:solidFill>
              </a:rPr>
              <a:t>выпали на поверхность земли</a:t>
            </a:r>
            <a:r>
              <a:rPr lang="ru-RU" sz="24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Их можно было измерить практически во всем Северном полушарии. Большая часть радиоактивности выпала в районах, прилегающих к площадке станции, причем плотность выпадения была весьма неодинаковой.</a:t>
            </a:r>
            <a:endParaRPr lang="ru-RU" sz="24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Рисунок 3" descr="tsernlogo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3786190"/>
            <a:ext cx="4419868" cy="2857496"/>
          </a:xfrm>
          <a:prstGeom prst="rect">
            <a:avLst/>
          </a:prstGeom>
        </p:spPr>
      </p:pic>
      <p:pic>
        <p:nvPicPr>
          <p:cNvPr id="5" name="Рисунок 4" descr="519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4357694"/>
            <a:ext cx="3694842" cy="2390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Segoe Print" pitchFamily="2" charset="0"/>
              </a:rPr>
              <a:t>Причины.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42844" y="1071546"/>
            <a:ext cx="9001156" cy="5357850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</a:rPr>
              <a:t>	По свидетельству специалистов авария произошла из-за </a:t>
            </a:r>
            <a:r>
              <a:rPr lang="ru-RU" sz="2400" b="1" dirty="0" smtClean="0">
                <a:solidFill>
                  <a:srgbClr val="69FE50"/>
                </a:solidFill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</a:rPr>
              <a:t>попытки проделать эксперимент по снятию дополнительной энергии во время работы основного атомного реактора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</a:rPr>
              <a:t>. По мнению ученых, эксперимент был необходим для того, чтобы научиться отключать реактор, в частности, в военное время. Основной причиной же аварии на Чернобыльской АЭС явилось </a:t>
            </a:r>
            <a:r>
              <a:rPr lang="ru-RU" sz="2400" b="1" dirty="0" smtClean="0">
                <a:solidFill>
                  <a:srgbClr val="69FE50"/>
                </a:solidFill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</a:rPr>
              <a:t>сочетание серьезных недостатков конструкции реактора с нарушением процедур при его остановке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</a:rPr>
              <a:t>. В частности, первоначальная конструкция реакторов РБМК первого поколения </a:t>
            </a:r>
            <a:r>
              <a:rPr lang="ru-RU" sz="2400" b="1" dirty="0" smtClean="0">
                <a:solidFill>
                  <a:srgbClr val="69FE50"/>
                </a:solidFill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</a:rPr>
              <a:t>не обеспечивает достижения существующих в настоящее время целей безопасности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</a:rPr>
              <a:t>. Кроме того, внимания требуют и другие недостатки, такие, как </a:t>
            </a:r>
            <a:r>
              <a:rPr lang="ru-RU" sz="2400" b="1" dirty="0" smtClean="0">
                <a:solidFill>
                  <a:srgbClr val="69FE50"/>
                </a:solidFill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</a:rPr>
              <a:t>неполная защитная оболочка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lumMod val="60000"/>
                      <a:lumOff val="40000"/>
                      <a:alpha val="60000"/>
                    </a:schemeClr>
                  </a:glow>
                </a:effectLst>
              </a:rPr>
              <a:t>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3">
                    <a:lumMod val="60000"/>
                    <a:lumOff val="40000"/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06238_7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20691" y="4714884"/>
            <a:ext cx="1923309" cy="2143116"/>
          </a:xfrm>
          <a:prstGeom prst="rect">
            <a:avLst/>
          </a:prstGeom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latin typeface="Segoe Print" pitchFamily="2" charset="0"/>
              </a:rPr>
              <a:t>Меры по устранению проблемы.</a:t>
            </a:r>
            <a:endParaRPr lang="ru-RU" sz="3200" b="1" dirty="0">
              <a:latin typeface="Segoe Print" pitchFamily="2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600200"/>
            <a:ext cx="8401080" cy="504351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	Первоначальные меры по урегулированию были предприняты с целью поставить под контроль выбросы радиоактивных материалов, заняться обломками реактора, а впоследствии приступить к строительству так называемого </a:t>
            </a:r>
            <a:r>
              <a:rPr lang="ru-RU" dirty="0" smtClean="0">
                <a:solidFill>
                  <a:srgbClr val="69FE5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“саркофага”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для укрытия остатков активной зоны реактора, которое </a:t>
            </a:r>
            <a:r>
              <a:rPr lang="ru-RU" dirty="0" smtClean="0">
                <a:solidFill>
                  <a:srgbClr val="69FE5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было завершено </a:t>
            </a:r>
          </a:p>
          <a:p>
            <a:pPr>
              <a:buNone/>
            </a:pPr>
            <a:r>
              <a:rPr lang="ru-RU" dirty="0" smtClean="0">
                <a:solidFill>
                  <a:srgbClr val="69FE5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	в ноябре 1986 года.</a:t>
            </a:r>
            <a:endParaRPr lang="ru-RU" dirty="0">
              <a:solidFill>
                <a:srgbClr val="69FE5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4c701afd1b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4357694"/>
            <a:ext cx="2952749" cy="2214562"/>
          </a:xfrm>
          <a:prstGeom prst="rect">
            <a:avLst/>
          </a:prstGeom>
        </p:spPr>
      </p:pic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57232"/>
            <a:ext cx="7901014" cy="535785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</a:rPr>
              <a:t>	Для уменьшения выброса и исключения возможности возникновения самоподдерживающей цепной реакции деления (СЦРД) в развал реактора с вертолетов было </a:t>
            </a:r>
            <a:r>
              <a:rPr lang="ru-RU" dirty="0" smtClean="0">
                <a:solidFill>
                  <a:srgbClr val="69FE5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</a:rPr>
              <a:t>сброшено около 5000 т различных материалов</a:t>
            </a:r>
            <a:r>
              <a:rPr lang="ru-RU" dirty="0" smtClean="0"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</a:rPr>
              <a:t>. Кроме того, для охлаждения активной зоны осуществлялась </a:t>
            </a:r>
          </a:p>
          <a:p>
            <a:pPr>
              <a:buNone/>
            </a:pPr>
            <a:r>
              <a:rPr lang="ru-RU" dirty="0" smtClean="0">
                <a:solidFill>
                  <a:srgbClr val="69FE5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</a:rPr>
              <a:t>	подача воды через остатки </a:t>
            </a:r>
          </a:p>
          <a:p>
            <a:pPr>
              <a:buNone/>
            </a:pPr>
            <a:r>
              <a:rPr lang="ru-RU" dirty="0" smtClean="0">
                <a:solidFill>
                  <a:srgbClr val="69FE5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</a:rPr>
              <a:t>	аварийных систем охлаждения</a:t>
            </a:r>
            <a:r>
              <a:rPr lang="ru-RU" dirty="0" smtClean="0"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</a:rPr>
              <a:t>.</a:t>
            </a:r>
            <a:endParaRPr lang="ru-RU" dirty="0">
              <a:solidFill>
                <a:schemeClr val="bg1"/>
              </a:solidFill>
              <a:effectLst>
                <a:glow rad="101600">
                  <a:srgbClr val="C00000">
                    <a:alpha val="60000"/>
                  </a:srgb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st-3-127226945995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4372837"/>
            <a:ext cx="3333755" cy="2485163"/>
          </a:xfrm>
          <a:prstGeom prst="rect">
            <a:avLst/>
          </a:prstGeom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Segoe Print" pitchFamily="2" charset="0"/>
              </a:rPr>
              <a:t>Ликвидаторы.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000108"/>
            <a:ext cx="8715436" cy="5429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accent4">
                      <a:lumMod val="60000"/>
                      <a:lumOff val="40000"/>
                      <a:alpha val="60000"/>
                    </a:schemeClr>
                  </a:glow>
                </a:effectLst>
              </a:rPr>
              <a:t>	Принятые в связи с аварией контрмеры осуществлялись с </a:t>
            </a:r>
            <a:r>
              <a:rPr lang="ru-RU" dirty="0" smtClean="0">
                <a:solidFill>
                  <a:srgbClr val="69FE50"/>
                </a:solidFill>
                <a:effectLst>
                  <a:glow rad="101600">
                    <a:schemeClr val="accent4">
                      <a:lumMod val="60000"/>
                      <a:lumOff val="40000"/>
                      <a:alpha val="60000"/>
                    </a:schemeClr>
                  </a:glow>
                </a:effectLst>
              </a:rPr>
              <a:t>привлечением большого числа действовавших по специальному заданию работников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accent4">
                      <a:lumMod val="60000"/>
                      <a:lumOff val="40000"/>
                      <a:alpha val="60000"/>
                    </a:schemeClr>
                  </a:glow>
                </a:effectLst>
              </a:rPr>
              <a:t>, включая операторов станции, </a:t>
            </a:r>
            <a:r>
              <a:rPr lang="ru-RU" dirty="0" smtClean="0">
                <a:solidFill>
                  <a:srgbClr val="69FE50"/>
                </a:solidFill>
                <a:effectLst>
                  <a:glow rad="101600">
                    <a:schemeClr val="accent4">
                      <a:lumMod val="60000"/>
                      <a:lumOff val="40000"/>
                      <a:alpha val="60000"/>
                    </a:schemeClr>
                  </a:glow>
                </a:effectLst>
              </a:rPr>
              <a:t>добровольцев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accent4">
                      <a:lumMod val="60000"/>
                      <a:lumOff val="40000"/>
                      <a:alpha val="60000"/>
                    </a:schemeClr>
                  </a:glow>
                </a:effectLst>
              </a:rPr>
              <a:t> из аварийных служб, таких, как пожарные и военные, а также многих людей не являвшихся квалифицированными специалистами. Всех этих людей стали называть, используя русский термин, </a:t>
            </a:r>
            <a:r>
              <a:rPr lang="ru-RU" dirty="0" smtClean="0">
                <a:solidFill>
                  <a:srgbClr val="69FE50"/>
                </a:solidFill>
                <a:effectLst>
                  <a:glow rad="101600">
                    <a:schemeClr val="accent4">
                      <a:lumMod val="60000"/>
                      <a:lumOff val="40000"/>
                      <a:alpha val="60000"/>
                    </a:schemeClr>
                  </a:glow>
                </a:effectLst>
              </a:rPr>
              <a:t>"ликвидаторами". Из Алгашей в их число вошли </a:t>
            </a:r>
            <a:r>
              <a:rPr lang="ru-RU" dirty="0" smtClean="0">
                <a:solidFill>
                  <a:srgbClr val="00B0F0"/>
                </a:solidFill>
                <a:effectLst>
                  <a:glow rad="101600">
                    <a:schemeClr val="accent4">
                      <a:lumMod val="60000"/>
                      <a:lumOff val="40000"/>
                      <a:alpha val="60000"/>
                    </a:schemeClr>
                  </a:glow>
                </a:effectLst>
              </a:rPr>
              <a:t>Гусев Игорь Викторович</a:t>
            </a:r>
            <a:r>
              <a:rPr lang="ru-RU" dirty="0" smtClean="0">
                <a:solidFill>
                  <a:srgbClr val="69FE50"/>
                </a:solidFill>
                <a:effectLst>
                  <a:glow rad="101600">
                    <a:schemeClr val="accent4">
                      <a:lumMod val="60000"/>
                      <a:lumOff val="40000"/>
                      <a:alpha val="60000"/>
                    </a:schemeClr>
                  </a:glow>
                </a:effectLst>
              </a:rPr>
              <a:t> и </a:t>
            </a:r>
            <a:r>
              <a:rPr lang="ru-RU" dirty="0" smtClean="0">
                <a:solidFill>
                  <a:srgbClr val="00B0F0"/>
                </a:solidFill>
                <a:effectLst>
                  <a:glow rad="101600">
                    <a:schemeClr val="accent4">
                      <a:lumMod val="60000"/>
                      <a:lumOff val="40000"/>
                      <a:alpha val="60000"/>
                    </a:schemeClr>
                  </a:glow>
                </a:effectLst>
              </a:rPr>
              <a:t>Перов </a:t>
            </a:r>
            <a:r>
              <a:rPr lang="ru-RU" smtClean="0">
                <a:solidFill>
                  <a:srgbClr val="00B0F0"/>
                </a:solidFill>
                <a:effectLst>
                  <a:glow rad="101600">
                    <a:schemeClr val="accent4">
                      <a:lumMod val="60000"/>
                      <a:lumOff val="40000"/>
                      <a:alpha val="60000"/>
                    </a:schemeClr>
                  </a:glow>
                </a:effectLst>
              </a:rPr>
              <a:t>Петр </a:t>
            </a:r>
            <a:r>
              <a:rPr lang="ru-RU" smtClean="0">
                <a:solidFill>
                  <a:srgbClr val="00B0F0"/>
                </a:solidFill>
                <a:effectLst>
                  <a:glow rad="101600">
                    <a:schemeClr val="accent4">
                      <a:lumMod val="60000"/>
                      <a:lumOff val="40000"/>
                      <a:alpha val="60000"/>
                    </a:schemeClr>
                  </a:glow>
                </a:effectLst>
              </a:rPr>
              <a:t>Матвеевич</a:t>
            </a:r>
            <a:r>
              <a:rPr lang="ru-RU" dirty="0" smtClean="0">
                <a:solidFill>
                  <a:srgbClr val="69FE50"/>
                </a:solidFill>
                <a:effectLst>
                  <a:glow rad="101600">
                    <a:schemeClr val="accent4">
                      <a:lumMod val="60000"/>
                      <a:lumOff val="40000"/>
                      <a:alpha val="60000"/>
                    </a:schemeClr>
                  </a:glow>
                </a:effectLst>
              </a:rPr>
              <a:t>.</a:t>
            </a:r>
            <a:endParaRPr lang="ru-RU" dirty="0">
              <a:solidFill>
                <a:srgbClr val="69FE50"/>
              </a:solidFill>
              <a:effectLst>
                <a:glow rad="101600">
                  <a:schemeClr val="accent4">
                    <a:lumMod val="60000"/>
                    <a:lumOff val="40000"/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250</TotalTime>
  <Words>201</Words>
  <Application>Microsoft Office PowerPoint</Application>
  <PresentationFormat>Экран (4:3)</PresentationFormat>
  <Paragraphs>43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Техническая</vt:lpstr>
      <vt:lpstr>Чернобыль</vt:lpstr>
      <vt:lpstr>Строительство.</vt:lpstr>
      <vt:lpstr>Слайд 3</vt:lpstr>
      <vt:lpstr>Слайд 4</vt:lpstr>
      <vt:lpstr>Слайд 5</vt:lpstr>
      <vt:lpstr>Причины.</vt:lpstr>
      <vt:lpstr>Меры по устранению проблемы.</vt:lpstr>
      <vt:lpstr>Слайд 8</vt:lpstr>
      <vt:lpstr>Ликвидаторы.</vt:lpstr>
      <vt:lpstr>Уменьшение выбросов.</vt:lpstr>
      <vt:lpstr>Эвакуация.</vt:lpstr>
      <vt:lpstr>История Чернобыля</vt:lpstr>
      <vt:lpstr>Слайд 13</vt:lpstr>
      <vt:lpstr>Слайд 14</vt:lpstr>
      <vt:lpstr>Слайд 15</vt:lpstr>
      <vt:lpstr>Слайд 16</vt:lpstr>
      <vt:lpstr>Уроки прошлого и настоящего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Чернобыль</dc:title>
  <dc:creator>Егорова</dc:creator>
  <cp:lastModifiedBy>SG</cp:lastModifiedBy>
  <cp:revision>36</cp:revision>
  <dcterms:created xsi:type="dcterms:W3CDTF">2011-03-27T07:43:16Z</dcterms:created>
  <dcterms:modified xsi:type="dcterms:W3CDTF">2011-04-06T04:20:05Z</dcterms:modified>
</cp:coreProperties>
</file>