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44" r:id="rId2"/>
    <p:sldMasterId id="2147483756" r:id="rId3"/>
    <p:sldMasterId id="2147483768" r:id="rId4"/>
  </p:sldMasterIdLst>
  <p:notesMasterIdLst>
    <p:notesMasterId r:id="rId21"/>
  </p:notesMasterIdLst>
  <p:sldIdLst>
    <p:sldId id="256" r:id="rId5"/>
    <p:sldId id="257" r:id="rId6"/>
    <p:sldId id="260" r:id="rId7"/>
    <p:sldId id="259" r:id="rId8"/>
    <p:sldId id="258" r:id="rId9"/>
    <p:sldId id="263" r:id="rId10"/>
    <p:sldId id="264" r:id="rId11"/>
    <p:sldId id="265" r:id="rId12"/>
    <p:sldId id="266" r:id="rId13"/>
    <p:sldId id="261" r:id="rId14"/>
    <p:sldId id="267" r:id="rId15"/>
    <p:sldId id="268" r:id="rId16"/>
    <p:sldId id="269" r:id="rId17"/>
    <p:sldId id="270" r:id="rId18"/>
    <p:sldId id="271" r:id="rId19"/>
    <p:sldId id="27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9" autoAdjust="0"/>
    <p:restoredTop sz="94707" autoAdjust="0"/>
  </p:normalViewPr>
  <p:slideViewPr>
    <p:cSldViewPr>
      <p:cViewPr varScale="1">
        <p:scale>
          <a:sx n="70" d="100"/>
          <a:sy n="70" d="100"/>
        </p:scale>
        <p:origin x="-138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slide" Target="../slides/slide4.xml"/><Relationship Id="rId1" Type="http://schemas.openxmlformats.org/officeDocument/2006/relationships/slide" Target="../slides/slide3.xml"/><Relationship Id="rId4" Type="http://schemas.openxmlformats.org/officeDocument/2006/relationships/image" Target="../media/image4.gif"/></Relationships>
</file>

<file path=ppt/diagrams/_rels/data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6.xml"/><Relationship Id="rId1" Type="http://schemas.openxmlformats.org/officeDocument/2006/relationships/slide" Target="../slides/slide5.xml"/></Relationships>
</file>

<file path=ppt/diagrams/_rels/data3.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13.xml"/><Relationship Id="rId1" Type="http://schemas.openxmlformats.org/officeDocument/2006/relationships/slide" Target="../slides/slide12.xml"/></Relationships>
</file>

<file path=ppt/diagrams/_rels/drawing1.xml.rels><?xml version="1.0" encoding="UTF-8" standalone="yes"?>
<Relationships xmlns="http://schemas.openxmlformats.org/package/2006/relationships"><Relationship Id="rId1" Type="http://schemas.openxmlformats.org/officeDocument/2006/relationships/image" Target="../media/image4.gi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470E39-34B2-459F-85BE-C998A2F33D68}"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ru-RU"/>
        </a:p>
      </dgm:t>
    </dgm:pt>
    <dgm:pt modelId="{3B236438-674F-409C-A453-49046D9D5A63}">
      <dgm:prSet custT="1"/>
      <dgm:spPr/>
      <dgm:t>
        <a:bodyPr/>
        <a:lstStyle/>
        <a:p>
          <a:pPr rtl="0"/>
          <a:r>
            <a:rPr lang="ru-RU" sz="1800" dirty="0" smtClean="0">
              <a:hlinkClick xmlns:r="http://schemas.openxmlformats.org/officeDocument/2006/relationships" r:id="rId1" action="ppaction://hlinksldjump"/>
            </a:rPr>
            <a:t>История</a:t>
          </a:r>
          <a:r>
            <a:rPr lang="ru-RU" sz="1100" dirty="0" smtClean="0">
              <a:hlinkClick xmlns:r="http://schemas.openxmlformats.org/officeDocument/2006/relationships" r:id="rId1" action="ppaction://hlinksldjump"/>
            </a:rPr>
            <a:t> </a:t>
          </a:r>
          <a:r>
            <a:rPr lang="ru-RU" sz="1800" dirty="0" smtClean="0">
              <a:hlinkClick xmlns:r="http://schemas.openxmlformats.org/officeDocument/2006/relationships" r:id="rId1" action="ppaction://hlinksldjump"/>
            </a:rPr>
            <a:t>создания</a:t>
          </a:r>
          <a:endParaRPr lang="ru-RU" sz="1000" dirty="0"/>
        </a:p>
      </dgm:t>
    </dgm:pt>
    <dgm:pt modelId="{CBE03E40-4854-4A99-AA10-C0D1A8BFA806}" type="parTrans" cxnId="{248545B0-F5CD-4CE5-A9CC-EB9F1C74823E}">
      <dgm:prSet/>
      <dgm:spPr/>
      <dgm:t>
        <a:bodyPr/>
        <a:lstStyle/>
        <a:p>
          <a:endParaRPr lang="ru-RU"/>
        </a:p>
      </dgm:t>
    </dgm:pt>
    <dgm:pt modelId="{1C4C0236-CF9A-401F-A49F-770E9DF7B2C5}" type="sibTrans" cxnId="{248545B0-F5CD-4CE5-A9CC-EB9F1C74823E}">
      <dgm:prSet/>
      <dgm:spPr/>
      <dgm:t>
        <a:bodyPr/>
        <a:lstStyle/>
        <a:p>
          <a:endParaRPr lang="ru-RU"/>
        </a:p>
      </dgm:t>
    </dgm:pt>
    <dgm:pt modelId="{C0755730-492E-42C3-9077-4DAFBDDA61B4}">
      <dgm:prSet custT="1"/>
      <dgm:spPr/>
      <dgm:t>
        <a:bodyPr/>
        <a:lstStyle/>
        <a:p>
          <a:pPr rtl="0"/>
          <a:r>
            <a:rPr lang="ru-RU" sz="2400" dirty="0" smtClean="0">
              <a:hlinkClick xmlns:r="http://schemas.openxmlformats.org/officeDocument/2006/relationships" r:id="rId2" action="ppaction://hlinksldjump"/>
            </a:rPr>
            <a:t>Народ</a:t>
          </a:r>
          <a:endParaRPr lang="ru-RU" sz="800" dirty="0"/>
        </a:p>
      </dgm:t>
    </dgm:pt>
    <dgm:pt modelId="{9BD19BDE-DB8C-4DE7-AAF8-30B9936299D4}" type="parTrans" cxnId="{CFA4F9EA-FCC9-461A-BE82-02F4F7669E4B}">
      <dgm:prSet/>
      <dgm:spPr/>
      <dgm:t>
        <a:bodyPr/>
        <a:lstStyle/>
        <a:p>
          <a:endParaRPr lang="ru-RU"/>
        </a:p>
      </dgm:t>
    </dgm:pt>
    <dgm:pt modelId="{A09D3301-4F7F-4303-B161-FCB24FF36C7F}" type="sibTrans" cxnId="{CFA4F9EA-FCC9-461A-BE82-02F4F7669E4B}">
      <dgm:prSet/>
      <dgm:spPr/>
      <dgm:t>
        <a:bodyPr/>
        <a:lstStyle/>
        <a:p>
          <a:endParaRPr lang="ru-RU"/>
        </a:p>
      </dgm:t>
    </dgm:pt>
    <dgm:pt modelId="{5FCF6C90-32B0-4ECA-B984-5712643585AA}">
      <dgm:prSet custT="1"/>
      <dgm:spPr/>
      <dgm:t>
        <a:bodyPr/>
        <a:lstStyle/>
        <a:p>
          <a:pPr rtl="0"/>
          <a:r>
            <a:rPr lang="ru-RU" sz="2800" dirty="0" smtClean="0">
              <a:hlinkClick xmlns:r="http://schemas.openxmlformats.org/officeDocument/2006/relationships" r:id="rId3" action="ppaction://hlinksldjump"/>
            </a:rPr>
            <a:t>Словарь</a:t>
          </a:r>
          <a:r>
            <a:rPr lang="ru-RU" sz="800" dirty="0" smtClean="0"/>
            <a:t> </a:t>
          </a:r>
          <a:endParaRPr lang="ru-RU" sz="800" dirty="0"/>
        </a:p>
      </dgm:t>
    </dgm:pt>
    <dgm:pt modelId="{58433E62-8A75-4366-A338-DA89F5E5E70D}" type="parTrans" cxnId="{6111962A-F898-4685-BE26-AEE4CCD47E85}">
      <dgm:prSet/>
      <dgm:spPr/>
      <dgm:t>
        <a:bodyPr/>
        <a:lstStyle/>
        <a:p>
          <a:endParaRPr lang="ru-RU"/>
        </a:p>
      </dgm:t>
    </dgm:pt>
    <dgm:pt modelId="{83928CD0-D90B-4298-84EA-D88D1F3B7FCC}" type="sibTrans" cxnId="{6111962A-F898-4685-BE26-AEE4CCD47E85}">
      <dgm:prSet/>
      <dgm:spPr/>
      <dgm:t>
        <a:bodyPr/>
        <a:lstStyle/>
        <a:p>
          <a:endParaRPr lang="ru-RU"/>
        </a:p>
      </dgm:t>
    </dgm:pt>
    <dgm:pt modelId="{6F48242F-69A8-499B-BB20-89FCE1D62AF4}" type="pres">
      <dgm:prSet presAssocID="{7F470E39-34B2-459F-85BE-C998A2F33D68}" presName="composite" presStyleCnt="0">
        <dgm:presLayoutVars>
          <dgm:chMax val="5"/>
          <dgm:dir/>
          <dgm:animLvl val="ctr"/>
          <dgm:resizeHandles val="exact"/>
        </dgm:presLayoutVars>
      </dgm:prSet>
      <dgm:spPr/>
      <dgm:t>
        <a:bodyPr/>
        <a:lstStyle/>
        <a:p>
          <a:endParaRPr lang="ru-RU"/>
        </a:p>
      </dgm:t>
    </dgm:pt>
    <dgm:pt modelId="{8390B050-67C0-4805-9EF0-824E6227F9C2}" type="pres">
      <dgm:prSet presAssocID="{7F470E39-34B2-459F-85BE-C998A2F33D68}" presName="cycle" presStyleCnt="0"/>
      <dgm:spPr/>
    </dgm:pt>
    <dgm:pt modelId="{DC690D69-9EC4-4764-B6ED-43F01878E106}" type="pres">
      <dgm:prSet presAssocID="{7F470E39-34B2-459F-85BE-C998A2F33D68}" presName="centerShape" presStyleCnt="0"/>
      <dgm:spPr/>
    </dgm:pt>
    <dgm:pt modelId="{EEDAAFBF-77D2-4E02-9C86-930FEA17A427}" type="pres">
      <dgm:prSet presAssocID="{7F470E39-34B2-459F-85BE-C998A2F33D68}" presName="connSite" presStyleLbl="node1" presStyleIdx="0" presStyleCnt="4"/>
      <dgm:spPr/>
    </dgm:pt>
    <dgm:pt modelId="{D079424B-86E2-409F-9D28-CF4F41535B15}" type="pres">
      <dgm:prSet presAssocID="{7F470E39-34B2-459F-85BE-C998A2F33D68}" presName="visible" presStyleLbl="node1" presStyleIdx="0" presStyleCnt="4" custLinFactNeighborX="-18934" custLinFactNeighborY="38257"/>
      <dgm:spPr>
        <a:blipFill rotWithShape="0">
          <a:blip xmlns:r="http://schemas.openxmlformats.org/officeDocument/2006/relationships" r:embed="rId4"/>
          <a:stretch>
            <a:fillRect/>
          </a:stretch>
        </a:blipFill>
      </dgm:spPr>
    </dgm:pt>
    <dgm:pt modelId="{42E3F222-65F6-4391-9B8A-1C99A0FC098E}" type="pres">
      <dgm:prSet presAssocID="{CBE03E40-4854-4A99-AA10-C0D1A8BFA806}" presName="Name25" presStyleLbl="parChTrans1D1" presStyleIdx="0" presStyleCnt="3"/>
      <dgm:spPr/>
      <dgm:t>
        <a:bodyPr/>
        <a:lstStyle/>
        <a:p>
          <a:endParaRPr lang="ru-RU"/>
        </a:p>
      </dgm:t>
    </dgm:pt>
    <dgm:pt modelId="{2E09D6DB-F0AB-48F8-93B0-F428AF819A39}" type="pres">
      <dgm:prSet presAssocID="{3B236438-674F-409C-A453-49046D9D5A63}" presName="node" presStyleCnt="0"/>
      <dgm:spPr/>
    </dgm:pt>
    <dgm:pt modelId="{C3927CD7-FB02-4145-BCBE-0AA483AA9E23}" type="pres">
      <dgm:prSet presAssocID="{3B236438-674F-409C-A453-49046D9D5A63}" presName="parentNode" presStyleLbl="node1" presStyleIdx="1" presStyleCnt="4" custScaleX="185070" custScaleY="142804" custLinFactNeighborX="-84671" custLinFactNeighborY="-9077">
        <dgm:presLayoutVars>
          <dgm:chMax val="1"/>
          <dgm:bulletEnabled val="1"/>
        </dgm:presLayoutVars>
      </dgm:prSet>
      <dgm:spPr/>
      <dgm:t>
        <a:bodyPr/>
        <a:lstStyle/>
        <a:p>
          <a:endParaRPr lang="ru-RU"/>
        </a:p>
      </dgm:t>
    </dgm:pt>
    <dgm:pt modelId="{7BDA71BB-12F0-4C1A-9B0B-5BCC1A801F7B}" type="pres">
      <dgm:prSet presAssocID="{3B236438-674F-409C-A453-49046D9D5A63}" presName="childNode" presStyleLbl="revTx" presStyleIdx="0" presStyleCnt="0">
        <dgm:presLayoutVars>
          <dgm:bulletEnabled val="1"/>
        </dgm:presLayoutVars>
      </dgm:prSet>
      <dgm:spPr/>
    </dgm:pt>
    <dgm:pt modelId="{B6298056-5676-4F6D-AB59-9E80E1FFC166}" type="pres">
      <dgm:prSet presAssocID="{9BD19BDE-DB8C-4DE7-AAF8-30B9936299D4}" presName="Name25" presStyleLbl="parChTrans1D1" presStyleIdx="1" presStyleCnt="3"/>
      <dgm:spPr/>
      <dgm:t>
        <a:bodyPr/>
        <a:lstStyle/>
        <a:p>
          <a:endParaRPr lang="ru-RU"/>
        </a:p>
      </dgm:t>
    </dgm:pt>
    <dgm:pt modelId="{108B930B-D285-4104-8CDB-1A0083297ADA}" type="pres">
      <dgm:prSet presAssocID="{C0755730-492E-42C3-9077-4DAFBDDA61B4}" presName="node" presStyleCnt="0"/>
      <dgm:spPr/>
    </dgm:pt>
    <dgm:pt modelId="{B3A8FAC9-C90F-4BD8-B011-D2982BB9E72A}" type="pres">
      <dgm:prSet presAssocID="{C0755730-492E-42C3-9077-4DAFBDDA61B4}" presName="parentNode" presStyleLbl="node1" presStyleIdx="2" presStyleCnt="4" custScaleX="208897" custScaleY="128247" custLinFactX="100000" custLinFactNeighborX="128553" custLinFactNeighborY="-87458">
        <dgm:presLayoutVars>
          <dgm:chMax val="1"/>
          <dgm:bulletEnabled val="1"/>
        </dgm:presLayoutVars>
      </dgm:prSet>
      <dgm:spPr/>
      <dgm:t>
        <a:bodyPr/>
        <a:lstStyle/>
        <a:p>
          <a:endParaRPr lang="ru-RU"/>
        </a:p>
      </dgm:t>
    </dgm:pt>
    <dgm:pt modelId="{9DF26934-9593-4448-877C-E0EFE090C583}" type="pres">
      <dgm:prSet presAssocID="{C0755730-492E-42C3-9077-4DAFBDDA61B4}" presName="childNode" presStyleLbl="revTx" presStyleIdx="0" presStyleCnt="0">
        <dgm:presLayoutVars>
          <dgm:bulletEnabled val="1"/>
        </dgm:presLayoutVars>
      </dgm:prSet>
      <dgm:spPr/>
    </dgm:pt>
    <dgm:pt modelId="{3C9A0F1C-5412-4F33-82E4-4EDBFE654F4A}" type="pres">
      <dgm:prSet presAssocID="{58433E62-8A75-4366-A338-DA89F5E5E70D}" presName="Name25" presStyleLbl="parChTrans1D1" presStyleIdx="2" presStyleCnt="3"/>
      <dgm:spPr/>
      <dgm:t>
        <a:bodyPr/>
        <a:lstStyle/>
        <a:p>
          <a:endParaRPr lang="ru-RU"/>
        </a:p>
      </dgm:t>
    </dgm:pt>
    <dgm:pt modelId="{7368B065-A51E-41D0-9CFD-3DE4B9B5CDBB}" type="pres">
      <dgm:prSet presAssocID="{5FCF6C90-32B0-4ECA-B984-5712643585AA}" presName="node" presStyleCnt="0"/>
      <dgm:spPr/>
    </dgm:pt>
    <dgm:pt modelId="{9C51FF93-679C-4FCD-8571-5809A531C20E}" type="pres">
      <dgm:prSet presAssocID="{5FCF6C90-32B0-4ECA-B984-5712643585AA}" presName="parentNode" presStyleLbl="node1" presStyleIdx="3" presStyleCnt="4" custScaleX="290972" custScaleY="193693" custLinFactX="14166" custLinFactNeighborX="100000" custLinFactNeighborY="-30434">
        <dgm:presLayoutVars>
          <dgm:chMax val="1"/>
          <dgm:bulletEnabled val="1"/>
        </dgm:presLayoutVars>
      </dgm:prSet>
      <dgm:spPr/>
      <dgm:t>
        <a:bodyPr/>
        <a:lstStyle/>
        <a:p>
          <a:endParaRPr lang="ru-RU"/>
        </a:p>
      </dgm:t>
    </dgm:pt>
    <dgm:pt modelId="{00D25B19-B57B-4CE0-BAFC-CF60EF5A1922}" type="pres">
      <dgm:prSet presAssocID="{5FCF6C90-32B0-4ECA-B984-5712643585AA}" presName="childNode" presStyleLbl="revTx" presStyleIdx="0" presStyleCnt="0">
        <dgm:presLayoutVars>
          <dgm:bulletEnabled val="1"/>
        </dgm:presLayoutVars>
      </dgm:prSet>
      <dgm:spPr/>
    </dgm:pt>
  </dgm:ptLst>
  <dgm:cxnLst>
    <dgm:cxn modelId="{04E6F149-A080-4AEA-9EB6-A5066206E499}" type="presOf" srcId="{CBE03E40-4854-4A99-AA10-C0D1A8BFA806}" destId="{42E3F222-65F6-4391-9B8A-1C99A0FC098E}" srcOrd="0" destOrd="0" presId="urn:microsoft.com/office/officeart/2005/8/layout/radial2"/>
    <dgm:cxn modelId="{E027C6BF-ACAC-47F5-8686-C42867911476}" type="presOf" srcId="{5FCF6C90-32B0-4ECA-B984-5712643585AA}" destId="{9C51FF93-679C-4FCD-8571-5809A531C20E}" srcOrd="0" destOrd="0" presId="urn:microsoft.com/office/officeart/2005/8/layout/radial2"/>
    <dgm:cxn modelId="{1EE27CEE-8ADA-4821-AC0E-2F7867920C73}" type="presOf" srcId="{9BD19BDE-DB8C-4DE7-AAF8-30B9936299D4}" destId="{B6298056-5676-4F6D-AB59-9E80E1FFC166}" srcOrd="0" destOrd="0" presId="urn:microsoft.com/office/officeart/2005/8/layout/radial2"/>
    <dgm:cxn modelId="{A3DB2A3D-874B-4B67-9865-764EA42E5647}" type="presOf" srcId="{C0755730-492E-42C3-9077-4DAFBDDA61B4}" destId="{B3A8FAC9-C90F-4BD8-B011-D2982BB9E72A}" srcOrd="0" destOrd="0" presId="urn:microsoft.com/office/officeart/2005/8/layout/radial2"/>
    <dgm:cxn modelId="{52152BCF-AED4-4C54-8021-F2B47D8B3ACC}" type="presOf" srcId="{58433E62-8A75-4366-A338-DA89F5E5E70D}" destId="{3C9A0F1C-5412-4F33-82E4-4EDBFE654F4A}" srcOrd="0" destOrd="0" presId="urn:microsoft.com/office/officeart/2005/8/layout/radial2"/>
    <dgm:cxn modelId="{6111962A-F898-4685-BE26-AEE4CCD47E85}" srcId="{7F470E39-34B2-459F-85BE-C998A2F33D68}" destId="{5FCF6C90-32B0-4ECA-B984-5712643585AA}" srcOrd="2" destOrd="0" parTransId="{58433E62-8A75-4366-A338-DA89F5E5E70D}" sibTransId="{83928CD0-D90B-4298-84EA-D88D1F3B7FCC}"/>
    <dgm:cxn modelId="{248545B0-F5CD-4CE5-A9CC-EB9F1C74823E}" srcId="{7F470E39-34B2-459F-85BE-C998A2F33D68}" destId="{3B236438-674F-409C-A453-49046D9D5A63}" srcOrd="0" destOrd="0" parTransId="{CBE03E40-4854-4A99-AA10-C0D1A8BFA806}" sibTransId="{1C4C0236-CF9A-401F-A49F-770E9DF7B2C5}"/>
    <dgm:cxn modelId="{CFA4F9EA-FCC9-461A-BE82-02F4F7669E4B}" srcId="{7F470E39-34B2-459F-85BE-C998A2F33D68}" destId="{C0755730-492E-42C3-9077-4DAFBDDA61B4}" srcOrd="1" destOrd="0" parTransId="{9BD19BDE-DB8C-4DE7-AAF8-30B9936299D4}" sibTransId="{A09D3301-4F7F-4303-B161-FCB24FF36C7F}"/>
    <dgm:cxn modelId="{D5B5AEF0-C6F9-438D-90B5-78AACD5D3A60}" type="presOf" srcId="{7F470E39-34B2-459F-85BE-C998A2F33D68}" destId="{6F48242F-69A8-499B-BB20-89FCE1D62AF4}" srcOrd="0" destOrd="0" presId="urn:microsoft.com/office/officeart/2005/8/layout/radial2"/>
    <dgm:cxn modelId="{D2EEEEA6-EB51-4BA3-8EC7-012C3E04E5A2}" type="presOf" srcId="{3B236438-674F-409C-A453-49046D9D5A63}" destId="{C3927CD7-FB02-4145-BCBE-0AA483AA9E23}" srcOrd="0" destOrd="0" presId="urn:microsoft.com/office/officeart/2005/8/layout/radial2"/>
    <dgm:cxn modelId="{74CFDC9C-5377-4441-9038-C30E0FAA8609}" type="presParOf" srcId="{6F48242F-69A8-499B-BB20-89FCE1D62AF4}" destId="{8390B050-67C0-4805-9EF0-824E6227F9C2}" srcOrd="0" destOrd="0" presId="urn:microsoft.com/office/officeart/2005/8/layout/radial2"/>
    <dgm:cxn modelId="{AE19AB16-EF93-427A-A6F9-A6CFE74B3A70}" type="presParOf" srcId="{8390B050-67C0-4805-9EF0-824E6227F9C2}" destId="{DC690D69-9EC4-4764-B6ED-43F01878E106}" srcOrd="0" destOrd="0" presId="urn:microsoft.com/office/officeart/2005/8/layout/radial2"/>
    <dgm:cxn modelId="{2E31FC68-8DFC-4DC8-82DA-FC246AB19C66}" type="presParOf" srcId="{DC690D69-9EC4-4764-B6ED-43F01878E106}" destId="{EEDAAFBF-77D2-4E02-9C86-930FEA17A427}" srcOrd="0" destOrd="0" presId="urn:microsoft.com/office/officeart/2005/8/layout/radial2"/>
    <dgm:cxn modelId="{83511FC8-16E0-4EE6-A02E-98F7D69797D6}" type="presParOf" srcId="{DC690D69-9EC4-4764-B6ED-43F01878E106}" destId="{D079424B-86E2-409F-9D28-CF4F41535B15}" srcOrd="1" destOrd="0" presId="urn:microsoft.com/office/officeart/2005/8/layout/radial2"/>
    <dgm:cxn modelId="{E6DF9EC3-1BA9-4989-A5A5-0A2CA21B1C0D}" type="presParOf" srcId="{8390B050-67C0-4805-9EF0-824E6227F9C2}" destId="{42E3F222-65F6-4391-9B8A-1C99A0FC098E}" srcOrd="1" destOrd="0" presId="urn:microsoft.com/office/officeart/2005/8/layout/radial2"/>
    <dgm:cxn modelId="{EEE79E93-7250-4D3A-8D7A-1D8517FAF7CA}" type="presParOf" srcId="{8390B050-67C0-4805-9EF0-824E6227F9C2}" destId="{2E09D6DB-F0AB-48F8-93B0-F428AF819A39}" srcOrd="2" destOrd="0" presId="urn:microsoft.com/office/officeart/2005/8/layout/radial2"/>
    <dgm:cxn modelId="{5EE4552C-84FA-4532-B41A-9BB93E30ADB7}" type="presParOf" srcId="{2E09D6DB-F0AB-48F8-93B0-F428AF819A39}" destId="{C3927CD7-FB02-4145-BCBE-0AA483AA9E23}" srcOrd="0" destOrd="0" presId="urn:microsoft.com/office/officeart/2005/8/layout/radial2"/>
    <dgm:cxn modelId="{2F210F18-EDD1-49A5-9CB9-FFBDE92BABBE}" type="presParOf" srcId="{2E09D6DB-F0AB-48F8-93B0-F428AF819A39}" destId="{7BDA71BB-12F0-4C1A-9B0B-5BCC1A801F7B}" srcOrd="1" destOrd="0" presId="urn:microsoft.com/office/officeart/2005/8/layout/radial2"/>
    <dgm:cxn modelId="{69D5262D-162B-4080-942C-D937A2B7C795}" type="presParOf" srcId="{8390B050-67C0-4805-9EF0-824E6227F9C2}" destId="{B6298056-5676-4F6D-AB59-9E80E1FFC166}" srcOrd="3" destOrd="0" presId="urn:microsoft.com/office/officeart/2005/8/layout/radial2"/>
    <dgm:cxn modelId="{10175670-B452-4F28-8D43-CB5EFE8755B5}" type="presParOf" srcId="{8390B050-67C0-4805-9EF0-824E6227F9C2}" destId="{108B930B-D285-4104-8CDB-1A0083297ADA}" srcOrd="4" destOrd="0" presId="urn:microsoft.com/office/officeart/2005/8/layout/radial2"/>
    <dgm:cxn modelId="{B9F61073-B69D-4EED-BAB1-BE3271D308DB}" type="presParOf" srcId="{108B930B-D285-4104-8CDB-1A0083297ADA}" destId="{B3A8FAC9-C90F-4BD8-B011-D2982BB9E72A}" srcOrd="0" destOrd="0" presId="urn:microsoft.com/office/officeart/2005/8/layout/radial2"/>
    <dgm:cxn modelId="{D86917A2-EE83-42FC-81B2-E93D8C65859A}" type="presParOf" srcId="{108B930B-D285-4104-8CDB-1A0083297ADA}" destId="{9DF26934-9593-4448-877C-E0EFE090C583}" srcOrd="1" destOrd="0" presId="urn:microsoft.com/office/officeart/2005/8/layout/radial2"/>
    <dgm:cxn modelId="{55A641A0-0947-4254-9362-015575659782}" type="presParOf" srcId="{8390B050-67C0-4805-9EF0-824E6227F9C2}" destId="{3C9A0F1C-5412-4F33-82E4-4EDBFE654F4A}" srcOrd="5" destOrd="0" presId="urn:microsoft.com/office/officeart/2005/8/layout/radial2"/>
    <dgm:cxn modelId="{4DD488BD-2AC8-4DEF-B43B-7A5B12B4D3E4}" type="presParOf" srcId="{8390B050-67C0-4805-9EF0-824E6227F9C2}" destId="{7368B065-A51E-41D0-9CFD-3DE4B9B5CDBB}" srcOrd="6" destOrd="0" presId="urn:microsoft.com/office/officeart/2005/8/layout/radial2"/>
    <dgm:cxn modelId="{55B7194C-4D40-4A57-A620-87E28F7A2E5F}" type="presParOf" srcId="{7368B065-A51E-41D0-9CFD-3DE4B9B5CDBB}" destId="{9C51FF93-679C-4FCD-8571-5809A531C20E}" srcOrd="0" destOrd="0" presId="urn:microsoft.com/office/officeart/2005/8/layout/radial2"/>
    <dgm:cxn modelId="{A311D879-1634-421A-B75C-06106B6EB764}" type="presParOf" srcId="{7368B065-A51E-41D0-9CFD-3DE4B9B5CDBB}" destId="{00D25B19-B57B-4CE0-BAFC-CF60EF5A1922}" srcOrd="1" destOrd="0" presId="urn:microsoft.com/office/officeart/2005/8/layout/radial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1E9077-CB11-43AA-A988-EDD52CDAC8DA}" type="doc">
      <dgm:prSet loTypeId="urn:microsoft.com/office/officeart/2005/8/layout/pyramid1" loCatId="pyramid" qsTypeId="urn:microsoft.com/office/officeart/2005/8/quickstyle/simple1" qsCatId="simple" csTypeId="urn:microsoft.com/office/officeart/2005/8/colors/accent1_2" csCatId="accent1" phldr="1"/>
      <dgm:spPr/>
    </dgm:pt>
    <dgm:pt modelId="{2E3071A2-EE3E-49B7-A8AC-0D6E39BF2831}">
      <dgm:prSet phldrT="[Текст]" custT="1"/>
      <dgm:spPr/>
      <dgm:t>
        <a:bodyPr/>
        <a:lstStyle/>
        <a:p>
          <a:r>
            <a:rPr lang="ru-RU" sz="2000" dirty="0" smtClean="0">
              <a:hlinkClick xmlns:r="http://schemas.openxmlformats.org/officeDocument/2006/relationships" r:id="rId1" action="ppaction://hlinksldjump"/>
            </a:rPr>
            <a:t>Буряты</a:t>
          </a:r>
          <a:endParaRPr lang="ru-RU" sz="2000" dirty="0"/>
        </a:p>
      </dgm:t>
    </dgm:pt>
    <dgm:pt modelId="{5AD5BFB7-8845-4D55-9017-368BBA3E96B2}" type="parTrans" cxnId="{FB154598-127A-4E48-BD1A-97513EC0061B}">
      <dgm:prSet/>
      <dgm:spPr/>
      <dgm:t>
        <a:bodyPr/>
        <a:lstStyle/>
        <a:p>
          <a:endParaRPr lang="ru-RU"/>
        </a:p>
      </dgm:t>
    </dgm:pt>
    <dgm:pt modelId="{AEDD0114-8628-4CBC-AC09-D4D48A91B008}" type="sibTrans" cxnId="{FB154598-127A-4E48-BD1A-97513EC0061B}">
      <dgm:prSet/>
      <dgm:spPr/>
      <dgm:t>
        <a:bodyPr/>
        <a:lstStyle/>
        <a:p>
          <a:endParaRPr lang="ru-RU"/>
        </a:p>
      </dgm:t>
    </dgm:pt>
    <dgm:pt modelId="{BA695A1D-15CD-450E-9A0F-C347AE1FD653}">
      <dgm:prSet phldrT="[Текст]"/>
      <dgm:spPr/>
      <dgm:t>
        <a:bodyPr/>
        <a:lstStyle/>
        <a:p>
          <a:r>
            <a:rPr lang="ru-RU" dirty="0" smtClean="0">
              <a:hlinkClick xmlns:r="http://schemas.openxmlformats.org/officeDocument/2006/relationships" r:id="rId2" action="ppaction://hlinksldjump"/>
            </a:rPr>
            <a:t>Эвенки</a:t>
          </a:r>
          <a:endParaRPr lang="ru-RU" dirty="0"/>
        </a:p>
      </dgm:t>
    </dgm:pt>
    <dgm:pt modelId="{F1DDD5EF-3364-42B8-A4EC-CF0803377917}" type="parTrans" cxnId="{55C6B6AB-3E91-48E3-908C-BC24849331D1}">
      <dgm:prSet/>
      <dgm:spPr/>
      <dgm:t>
        <a:bodyPr/>
        <a:lstStyle/>
        <a:p>
          <a:endParaRPr lang="ru-RU"/>
        </a:p>
      </dgm:t>
    </dgm:pt>
    <dgm:pt modelId="{BCFC076E-66E0-4FE7-A509-53E06EF443F9}" type="sibTrans" cxnId="{55C6B6AB-3E91-48E3-908C-BC24849331D1}">
      <dgm:prSet/>
      <dgm:spPr/>
      <dgm:t>
        <a:bodyPr/>
        <a:lstStyle/>
        <a:p>
          <a:endParaRPr lang="ru-RU"/>
        </a:p>
      </dgm:t>
    </dgm:pt>
    <dgm:pt modelId="{097FC83B-DB85-421D-BA1C-ED974ED60A50}">
      <dgm:prSet phldrT="[Текст]"/>
      <dgm:spPr/>
      <dgm:t>
        <a:bodyPr/>
        <a:lstStyle/>
        <a:p>
          <a:r>
            <a:rPr lang="ru-RU" dirty="0" err="1" smtClean="0">
              <a:hlinkClick xmlns:r="http://schemas.openxmlformats.org/officeDocument/2006/relationships" r:id="rId3" action="ppaction://hlinksldjump"/>
            </a:rPr>
            <a:t>Тофалары</a:t>
          </a:r>
          <a:endParaRPr lang="ru-RU" dirty="0"/>
        </a:p>
      </dgm:t>
    </dgm:pt>
    <dgm:pt modelId="{49C1A2A7-7355-4D53-B746-48E0E718BA6D}" type="parTrans" cxnId="{B463219E-3B9E-4BFF-B51F-8BB23146ECA7}">
      <dgm:prSet/>
      <dgm:spPr/>
      <dgm:t>
        <a:bodyPr/>
        <a:lstStyle/>
        <a:p>
          <a:endParaRPr lang="ru-RU"/>
        </a:p>
      </dgm:t>
    </dgm:pt>
    <dgm:pt modelId="{BFE8D9DF-045A-4886-B546-E57BE5E96A6F}" type="sibTrans" cxnId="{B463219E-3B9E-4BFF-B51F-8BB23146ECA7}">
      <dgm:prSet/>
      <dgm:spPr/>
      <dgm:t>
        <a:bodyPr/>
        <a:lstStyle/>
        <a:p>
          <a:endParaRPr lang="ru-RU"/>
        </a:p>
      </dgm:t>
    </dgm:pt>
    <dgm:pt modelId="{1B43E51E-BE07-4B18-AA1C-2B1B6F8BE2B6}" type="pres">
      <dgm:prSet presAssocID="{111E9077-CB11-43AA-A988-EDD52CDAC8DA}" presName="Name0" presStyleCnt="0">
        <dgm:presLayoutVars>
          <dgm:dir/>
          <dgm:animLvl val="lvl"/>
          <dgm:resizeHandles val="exact"/>
        </dgm:presLayoutVars>
      </dgm:prSet>
      <dgm:spPr/>
    </dgm:pt>
    <dgm:pt modelId="{EDDE6711-19EC-4407-8442-253A052DA750}" type="pres">
      <dgm:prSet presAssocID="{2E3071A2-EE3E-49B7-A8AC-0D6E39BF2831}" presName="Name8" presStyleCnt="0"/>
      <dgm:spPr/>
    </dgm:pt>
    <dgm:pt modelId="{21441F97-E5B3-4704-ABC1-832E49081356}" type="pres">
      <dgm:prSet presAssocID="{2E3071A2-EE3E-49B7-A8AC-0D6E39BF2831}" presName="level" presStyleLbl="node1" presStyleIdx="0" presStyleCnt="3" custLinFactNeighborX="3932" custLinFactNeighborY="1165">
        <dgm:presLayoutVars>
          <dgm:chMax val="1"/>
          <dgm:bulletEnabled val="1"/>
        </dgm:presLayoutVars>
      </dgm:prSet>
      <dgm:spPr/>
      <dgm:t>
        <a:bodyPr/>
        <a:lstStyle/>
        <a:p>
          <a:endParaRPr lang="ru-RU"/>
        </a:p>
      </dgm:t>
    </dgm:pt>
    <dgm:pt modelId="{AFADD880-5712-4F58-83A9-B3C1E6055F22}" type="pres">
      <dgm:prSet presAssocID="{2E3071A2-EE3E-49B7-A8AC-0D6E39BF2831}" presName="levelTx" presStyleLbl="revTx" presStyleIdx="0" presStyleCnt="0">
        <dgm:presLayoutVars>
          <dgm:chMax val="1"/>
          <dgm:bulletEnabled val="1"/>
        </dgm:presLayoutVars>
      </dgm:prSet>
      <dgm:spPr/>
      <dgm:t>
        <a:bodyPr/>
        <a:lstStyle/>
        <a:p>
          <a:endParaRPr lang="ru-RU"/>
        </a:p>
      </dgm:t>
    </dgm:pt>
    <dgm:pt modelId="{7AAAD110-78DC-4BBA-9B90-130ED5C6B06E}" type="pres">
      <dgm:prSet presAssocID="{BA695A1D-15CD-450E-9A0F-C347AE1FD653}" presName="Name8" presStyleCnt="0"/>
      <dgm:spPr/>
    </dgm:pt>
    <dgm:pt modelId="{D3475BAC-5646-46F6-898F-AC6E9C8D8AB8}" type="pres">
      <dgm:prSet presAssocID="{BA695A1D-15CD-450E-9A0F-C347AE1FD653}" presName="level" presStyleLbl="node1" presStyleIdx="1" presStyleCnt="3">
        <dgm:presLayoutVars>
          <dgm:chMax val="1"/>
          <dgm:bulletEnabled val="1"/>
        </dgm:presLayoutVars>
      </dgm:prSet>
      <dgm:spPr/>
      <dgm:t>
        <a:bodyPr/>
        <a:lstStyle/>
        <a:p>
          <a:endParaRPr lang="ru-RU"/>
        </a:p>
      </dgm:t>
    </dgm:pt>
    <dgm:pt modelId="{8BFF3D63-8FA2-4E09-8908-FF3F88E7F39C}" type="pres">
      <dgm:prSet presAssocID="{BA695A1D-15CD-450E-9A0F-C347AE1FD653}" presName="levelTx" presStyleLbl="revTx" presStyleIdx="0" presStyleCnt="0">
        <dgm:presLayoutVars>
          <dgm:chMax val="1"/>
          <dgm:bulletEnabled val="1"/>
        </dgm:presLayoutVars>
      </dgm:prSet>
      <dgm:spPr/>
      <dgm:t>
        <a:bodyPr/>
        <a:lstStyle/>
        <a:p>
          <a:endParaRPr lang="ru-RU"/>
        </a:p>
      </dgm:t>
    </dgm:pt>
    <dgm:pt modelId="{AC234662-6DDA-4818-8538-3ABF88452932}" type="pres">
      <dgm:prSet presAssocID="{097FC83B-DB85-421D-BA1C-ED974ED60A50}" presName="Name8" presStyleCnt="0"/>
      <dgm:spPr/>
    </dgm:pt>
    <dgm:pt modelId="{F6CBC0B0-EB52-4CA9-9D9D-0C1555A5DC5E}" type="pres">
      <dgm:prSet presAssocID="{097FC83B-DB85-421D-BA1C-ED974ED60A50}" presName="level" presStyleLbl="node1" presStyleIdx="2" presStyleCnt="3">
        <dgm:presLayoutVars>
          <dgm:chMax val="1"/>
          <dgm:bulletEnabled val="1"/>
        </dgm:presLayoutVars>
      </dgm:prSet>
      <dgm:spPr/>
      <dgm:t>
        <a:bodyPr/>
        <a:lstStyle/>
        <a:p>
          <a:endParaRPr lang="ru-RU"/>
        </a:p>
      </dgm:t>
    </dgm:pt>
    <dgm:pt modelId="{0BF12991-8BEC-401E-B112-DC58CA936CAA}" type="pres">
      <dgm:prSet presAssocID="{097FC83B-DB85-421D-BA1C-ED974ED60A50}" presName="levelTx" presStyleLbl="revTx" presStyleIdx="0" presStyleCnt="0">
        <dgm:presLayoutVars>
          <dgm:chMax val="1"/>
          <dgm:bulletEnabled val="1"/>
        </dgm:presLayoutVars>
      </dgm:prSet>
      <dgm:spPr/>
      <dgm:t>
        <a:bodyPr/>
        <a:lstStyle/>
        <a:p>
          <a:endParaRPr lang="ru-RU"/>
        </a:p>
      </dgm:t>
    </dgm:pt>
  </dgm:ptLst>
  <dgm:cxnLst>
    <dgm:cxn modelId="{8E9391EE-9579-4D17-9EAB-B3D66B956E49}" type="presOf" srcId="{BA695A1D-15CD-450E-9A0F-C347AE1FD653}" destId="{8BFF3D63-8FA2-4E09-8908-FF3F88E7F39C}" srcOrd="1" destOrd="0" presId="urn:microsoft.com/office/officeart/2005/8/layout/pyramid1"/>
    <dgm:cxn modelId="{55C6B6AB-3E91-48E3-908C-BC24849331D1}" srcId="{111E9077-CB11-43AA-A988-EDD52CDAC8DA}" destId="{BA695A1D-15CD-450E-9A0F-C347AE1FD653}" srcOrd="1" destOrd="0" parTransId="{F1DDD5EF-3364-42B8-A4EC-CF0803377917}" sibTransId="{BCFC076E-66E0-4FE7-A509-53E06EF443F9}"/>
    <dgm:cxn modelId="{BC767E05-6537-4137-893E-6C8AD5E98BCA}" type="presOf" srcId="{BA695A1D-15CD-450E-9A0F-C347AE1FD653}" destId="{D3475BAC-5646-46F6-898F-AC6E9C8D8AB8}" srcOrd="0" destOrd="0" presId="urn:microsoft.com/office/officeart/2005/8/layout/pyramid1"/>
    <dgm:cxn modelId="{3BF8DC16-F2B0-4A5C-90D3-886AD97BC0C6}" type="presOf" srcId="{111E9077-CB11-43AA-A988-EDD52CDAC8DA}" destId="{1B43E51E-BE07-4B18-AA1C-2B1B6F8BE2B6}" srcOrd="0" destOrd="0" presId="urn:microsoft.com/office/officeart/2005/8/layout/pyramid1"/>
    <dgm:cxn modelId="{048666E9-41B4-451D-8C31-0FAA4B948653}" type="presOf" srcId="{2E3071A2-EE3E-49B7-A8AC-0D6E39BF2831}" destId="{AFADD880-5712-4F58-83A9-B3C1E6055F22}" srcOrd="1" destOrd="0" presId="urn:microsoft.com/office/officeart/2005/8/layout/pyramid1"/>
    <dgm:cxn modelId="{2F7CC47B-E506-457B-9C8F-F59F7128E274}" type="presOf" srcId="{2E3071A2-EE3E-49B7-A8AC-0D6E39BF2831}" destId="{21441F97-E5B3-4704-ABC1-832E49081356}" srcOrd="0" destOrd="0" presId="urn:microsoft.com/office/officeart/2005/8/layout/pyramid1"/>
    <dgm:cxn modelId="{FB154598-127A-4E48-BD1A-97513EC0061B}" srcId="{111E9077-CB11-43AA-A988-EDD52CDAC8DA}" destId="{2E3071A2-EE3E-49B7-A8AC-0D6E39BF2831}" srcOrd="0" destOrd="0" parTransId="{5AD5BFB7-8845-4D55-9017-368BBA3E96B2}" sibTransId="{AEDD0114-8628-4CBC-AC09-D4D48A91B008}"/>
    <dgm:cxn modelId="{ECFE6295-E6F2-4657-9470-D44256EDAB8C}" type="presOf" srcId="{097FC83B-DB85-421D-BA1C-ED974ED60A50}" destId="{F6CBC0B0-EB52-4CA9-9D9D-0C1555A5DC5E}" srcOrd="0" destOrd="0" presId="urn:microsoft.com/office/officeart/2005/8/layout/pyramid1"/>
    <dgm:cxn modelId="{B463219E-3B9E-4BFF-B51F-8BB23146ECA7}" srcId="{111E9077-CB11-43AA-A988-EDD52CDAC8DA}" destId="{097FC83B-DB85-421D-BA1C-ED974ED60A50}" srcOrd="2" destOrd="0" parTransId="{49C1A2A7-7355-4D53-B746-48E0E718BA6D}" sibTransId="{BFE8D9DF-045A-4886-B546-E57BE5E96A6F}"/>
    <dgm:cxn modelId="{5BB8CFBB-1560-43AA-A1AA-A09A51C322EC}" type="presOf" srcId="{097FC83B-DB85-421D-BA1C-ED974ED60A50}" destId="{0BF12991-8BEC-401E-B112-DC58CA936CAA}" srcOrd="1" destOrd="0" presId="urn:microsoft.com/office/officeart/2005/8/layout/pyramid1"/>
    <dgm:cxn modelId="{2963D951-7699-432A-909A-96F1720DD273}" type="presParOf" srcId="{1B43E51E-BE07-4B18-AA1C-2B1B6F8BE2B6}" destId="{EDDE6711-19EC-4407-8442-253A052DA750}" srcOrd="0" destOrd="0" presId="urn:microsoft.com/office/officeart/2005/8/layout/pyramid1"/>
    <dgm:cxn modelId="{94354081-1183-4AE4-853A-A3E942EF3876}" type="presParOf" srcId="{EDDE6711-19EC-4407-8442-253A052DA750}" destId="{21441F97-E5B3-4704-ABC1-832E49081356}" srcOrd="0" destOrd="0" presId="urn:microsoft.com/office/officeart/2005/8/layout/pyramid1"/>
    <dgm:cxn modelId="{E8440143-81ED-4C25-8C7D-2368E127F3F0}" type="presParOf" srcId="{EDDE6711-19EC-4407-8442-253A052DA750}" destId="{AFADD880-5712-4F58-83A9-B3C1E6055F22}" srcOrd="1" destOrd="0" presId="urn:microsoft.com/office/officeart/2005/8/layout/pyramid1"/>
    <dgm:cxn modelId="{138851A1-912A-4E49-AC26-F6312D2222E9}" type="presParOf" srcId="{1B43E51E-BE07-4B18-AA1C-2B1B6F8BE2B6}" destId="{7AAAD110-78DC-4BBA-9B90-130ED5C6B06E}" srcOrd="1" destOrd="0" presId="urn:microsoft.com/office/officeart/2005/8/layout/pyramid1"/>
    <dgm:cxn modelId="{748B0BE5-E7BA-4237-9D84-9E6B926848D0}" type="presParOf" srcId="{7AAAD110-78DC-4BBA-9B90-130ED5C6B06E}" destId="{D3475BAC-5646-46F6-898F-AC6E9C8D8AB8}" srcOrd="0" destOrd="0" presId="urn:microsoft.com/office/officeart/2005/8/layout/pyramid1"/>
    <dgm:cxn modelId="{4057F5E5-13E8-4E80-9BC3-061E7AC70007}" type="presParOf" srcId="{7AAAD110-78DC-4BBA-9B90-130ED5C6B06E}" destId="{8BFF3D63-8FA2-4E09-8908-FF3F88E7F39C}" srcOrd="1" destOrd="0" presId="urn:microsoft.com/office/officeart/2005/8/layout/pyramid1"/>
    <dgm:cxn modelId="{C890995A-0B7C-491C-83D3-A8AAE2CCEB47}" type="presParOf" srcId="{1B43E51E-BE07-4B18-AA1C-2B1B6F8BE2B6}" destId="{AC234662-6DDA-4818-8538-3ABF88452932}" srcOrd="2" destOrd="0" presId="urn:microsoft.com/office/officeart/2005/8/layout/pyramid1"/>
    <dgm:cxn modelId="{89025ACD-6D08-48EA-A808-CFD20A56E84F}" type="presParOf" srcId="{AC234662-6DDA-4818-8538-3ABF88452932}" destId="{F6CBC0B0-EB52-4CA9-9D9D-0C1555A5DC5E}" srcOrd="0" destOrd="0" presId="urn:microsoft.com/office/officeart/2005/8/layout/pyramid1"/>
    <dgm:cxn modelId="{97D318AF-E4E2-48EC-879E-FE8036B58458}" type="presParOf" srcId="{AC234662-6DDA-4818-8538-3ABF88452932}" destId="{0BF12991-8BEC-401E-B112-DC58CA936CAA}"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765A4F7-C444-4C43-946F-56EF238F0C13}" type="doc">
      <dgm:prSet loTypeId="urn:microsoft.com/office/officeart/2005/8/layout/radial4" loCatId="relationship" qsTypeId="urn:microsoft.com/office/officeart/2005/8/quickstyle/3d9" qsCatId="3D" csTypeId="urn:microsoft.com/office/officeart/2005/8/colors/accent1_2" csCatId="accent1" phldr="1"/>
      <dgm:spPr/>
      <dgm:t>
        <a:bodyPr/>
        <a:lstStyle/>
        <a:p>
          <a:endParaRPr lang="ru-RU"/>
        </a:p>
      </dgm:t>
    </dgm:pt>
    <dgm:pt modelId="{E4EA1979-A9FB-43AB-A174-69CD6BABB0D0}">
      <dgm:prSet phldrT="[Текст]"/>
      <dgm:spPr/>
      <dgm:t>
        <a:bodyPr/>
        <a:lstStyle/>
        <a:p>
          <a:r>
            <a:rPr lang="ru-RU" dirty="0" smtClean="0"/>
            <a:t>Словарь</a:t>
          </a:r>
          <a:endParaRPr lang="ru-RU" dirty="0"/>
        </a:p>
      </dgm:t>
    </dgm:pt>
    <dgm:pt modelId="{0B037629-A796-434D-B467-59EE0B23990E}" type="parTrans" cxnId="{6FC58CB8-08EA-40DF-8EA1-5C6553157073}">
      <dgm:prSet/>
      <dgm:spPr/>
      <dgm:t>
        <a:bodyPr/>
        <a:lstStyle/>
        <a:p>
          <a:endParaRPr lang="ru-RU"/>
        </a:p>
      </dgm:t>
    </dgm:pt>
    <dgm:pt modelId="{4D2AE7FD-80A8-4DAE-AD55-E843D2895ECF}" type="sibTrans" cxnId="{6FC58CB8-08EA-40DF-8EA1-5C6553157073}">
      <dgm:prSet/>
      <dgm:spPr/>
      <dgm:t>
        <a:bodyPr/>
        <a:lstStyle/>
        <a:p>
          <a:endParaRPr lang="ru-RU"/>
        </a:p>
      </dgm:t>
    </dgm:pt>
    <dgm:pt modelId="{C113A81B-72ED-4CFD-943C-4D9D009B9CB7}">
      <dgm:prSet phldrT="[Текст]"/>
      <dgm:spPr/>
      <dgm:t>
        <a:bodyPr/>
        <a:lstStyle/>
        <a:p>
          <a:r>
            <a:rPr lang="ru-RU" dirty="0" smtClean="0">
              <a:hlinkClick xmlns:r="http://schemas.openxmlformats.org/officeDocument/2006/relationships" r:id="rId1" action="ppaction://hlinksldjump"/>
            </a:rPr>
            <a:t>Буряты</a:t>
          </a:r>
          <a:endParaRPr lang="ru-RU" dirty="0"/>
        </a:p>
      </dgm:t>
    </dgm:pt>
    <dgm:pt modelId="{12D04D1E-4D53-4B94-97C3-8F7F569E254B}" type="parTrans" cxnId="{32169CDE-E37E-4918-A644-F43DE8E75A85}">
      <dgm:prSet/>
      <dgm:spPr/>
      <dgm:t>
        <a:bodyPr/>
        <a:lstStyle/>
        <a:p>
          <a:endParaRPr lang="ru-RU"/>
        </a:p>
      </dgm:t>
    </dgm:pt>
    <dgm:pt modelId="{84986ADA-536C-4217-81E4-73124D4ECEC7}" type="sibTrans" cxnId="{32169CDE-E37E-4918-A644-F43DE8E75A85}">
      <dgm:prSet/>
      <dgm:spPr/>
      <dgm:t>
        <a:bodyPr/>
        <a:lstStyle/>
        <a:p>
          <a:endParaRPr lang="ru-RU"/>
        </a:p>
      </dgm:t>
    </dgm:pt>
    <dgm:pt modelId="{4705DF77-53D8-4361-8C42-988F7AA3599B}">
      <dgm:prSet phldrT="[Текст]"/>
      <dgm:spPr/>
      <dgm:t>
        <a:bodyPr/>
        <a:lstStyle/>
        <a:p>
          <a:r>
            <a:rPr lang="ru-RU" dirty="0" smtClean="0">
              <a:hlinkClick xmlns:r="http://schemas.openxmlformats.org/officeDocument/2006/relationships" r:id="rId2" action="ppaction://hlinksldjump"/>
            </a:rPr>
            <a:t>Эвенки</a:t>
          </a:r>
          <a:endParaRPr lang="ru-RU" dirty="0"/>
        </a:p>
      </dgm:t>
    </dgm:pt>
    <dgm:pt modelId="{3670B727-ACC3-4D8E-9193-D1B66A3367A1}" type="parTrans" cxnId="{718482F1-C302-4233-8E87-68C315DAAEF7}">
      <dgm:prSet/>
      <dgm:spPr/>
      <dgm:t>
        <a:bodyPr/>
        <a:lstStyle/>
        <a:p>
          <a:endParaRPr lang="ru-RU"/>
        </a:p>
      </dgm:t>
    </dgm:pt>
    <dgm:pt modelId="{E173973A-FC8C-4A59-B8F1-02073409AF66}" type="sibTrans" cxnId="{718482F1-C302-4233-8E87-68C315DAAEF7}">
      <dgm:prSet/>
      <dgm:spPr/>
      <dgm:t>
        <a:bodyPr/>
        <a:lstStyle/>
        <a:p>
          <a:endParaRPr lang="ru-RU"/>
        </a:p>
      </dgm:t>
    </dgm:pt>
    <dgm:pt modelId="{C4148769-5D62-499D-AD68-958A65485263}">
      <dgm:prSet phldrT="[Текст]"/>
      <dgm:spPr/>
      <dgm:t>
        <a:bodyPr/>
        <a:lstStyle/>
        <a:p>
          <a:r>
            <a:rPr lang="ru-RU" dirty="0" err="1" smtClean="0">
              <a:hlinkClick xmlns:r="http://schemas.openxmlformats.org/officeDocument/2006/relationships" r:id="rId3" action="ppaction://hlinksldjump"/>
            </a:rPr>
            <a:t>Тофалары</a:t>
          </a:r>
          <a:endParaRPr lang="ru-RU" dirty="0"/>
        </a:p>
      </dgm:t>
    </dgm:pt>
    <dgm:pt modelId="{1E160CA0-3A08-4ED0-86ED-B2E04241B9C5}" type="parTrans" cxnId="{64758D67-910D-42C2-9BA1-208D05A05BC6}">
      <dgm:prSet/>
      <dgm:spPr/>
      <dgm:t>
        <a:bodyPr/>
        <a:lstStyle/>
        <a:p>
          <a:endParaRPr lang="ru-RU"/>
        </a:p>
      </dgm:t>
    </dgm:pt>
    <dgm:pt modelId="{ADF69175-BDD7-4DC0-8D54-977608C02463}" type="sibTrans" cxnId="{64758D67-910D-42C2-9BA1-208D05A05BC6}">
      <dgm:prSet/>
      <dgm:spPr/>
      <dgm:t>
        <a:bodyPr/>
        <a:lstStyle/>
        <a:p>
          <a:endParaRPr lang="ru-RU"/>
        </a:p>
      </dgm:t>
    </dgm:pt>
    <dgm:pt modelId="{960519FA-F0E7-438A-9623-36DE838BF658}" type="pres">
      <dgm:prSet presAssocID="{C765A4F7-C444-4C43-946F-56EF238F0C13}" presName="cycle" presStyleCnt="0">
        <dgm:presLayoutVars>
          <dgm:chMax val="1"/>
          <dgm:dir/>
          <dgm:animLvl val="ctr"/>
          <dgm:resizeHandles val="exact"/>
        </dgm:presLayoutVars>
      </dgm:prSet>
      <dgm:spPr/>
      <dgm:t>
        <a:bodyPr/>
        <a:lstStyle/>
        <a:p>
          <a:endParaRPr lang="ru-RU"/>
        </a:p>
      </dgm:t>
    </dgm:pt>
    <dgm:pt modelId="{B8F336C9-604F-4E9F-B536-C45D1CF1E3FD}" type="pres">
      <dgm:prSet presAssocID="{E4EA1979-A9FB-43AB-A174-69CD6BABB0D0}" presName="centerShape" presStyleLbl="node0" presStyleIdx="0" presStyleCnt="1"/>
      <dgm:spPr/>
      <dgm:t>
        <a:bodyPr/>
        <a:lstStyle/>
        <a:p>
          <a:endParaRPr lang="ru-RU"/>
        </a:p>
      </dgm:t>
    </dgm:pt>
    <dgm:pt modelId="{0BA1E2BB-0B2E-4371-A750-442B6A30F51D}" type="pres">
      <dgm:prSet presAssocID="{12D04D1E-4D53-4B94-97C3-8F7F569E254B}" presName="parTrans" presStyleLbl="bgSibTrans2D1" presStyleIdx="0" presStyleCnt="3"/>
      <dgm:spPr/>
      <dgm:t>
        <a:bodyPr/>
        <a:lstStyle/>
        <a:p>
          <a:endParaRPr lang="ru-RU"/>
        </a:p>
      </dgm:t>
    </dgm:pt>
    <dgm:pt modelId="{BF0D15C9-9BD9-400B-BA58-B513FD98A52B}" type="pres">
      <dgm:prSet presAssocID="{C113A81B-72ED-4CFD-943C-4D9D009B9CB7}" presName="node" presStyleLbl="node1" presStyleIdx="0" presStyleCnt="3">
        <dgm:presLayoutVars>
          <dgm:bulletEnabled val="1"/>
        </dgm:presLayoutVars>
      </dgm:prSet>
      <dgm:spPr/>
      <dgm:t>
        <a:bodyPr/>
        <a:lstStyle/>
        <a:p>
          <a:endParaRPr lang="ru-RU"/>
        </a:p>
      </dgm:t>
    </dgm:pt>
    <dgm:pt modelId="{E1EE52B0-AB1E-4E54-A8AE-459C48E66EDA}" type="pres">
      <dgm:prSet presAssocID="{3670B727-ACC3-4D8E-9193-D1B66A3367A1}" presName="parTrans" presStyleLbl="bgSibTrans2D1" presStyleIdx="1" presStyleCnt="3"/>
      <dgm:spPr/>
      <dgm:t>
        <a:bodyPr/>
        <a:lstStyle/>
        <a:p>
          <a:endParaRPr lang="ru-RU"/>
        </a:p>
      </dgm:t>
    </dgm:pt>
    <dgm:pt modelId="{9EBC553C-2F9A-4EED-9ECC-80400A6D7C95}" type="pres">
      <dgm:prSet presAssocID="{4705DF77-53D8-4361-8C42-988F7AA3599B}" presName="node" presStyleLbl="node1" presStyleIdx="1" presStyleCnt="3">
        <dgm:presLayoutVars>
          <dgm:bulletEnabled val="1"/>
        </dgm:presLayoutVars>
      </dgm:prSet>
      <dgm:spPr/>
      <dgm:t>
        <a:bodyPr/>
        <a:lstStyle/>
        <a:p>
          <a:endParaRPr lang="ru-RU"/>
        </a:p>
      </dgm:t>
    </dgm:pt>
    <dgm:pt modelId="{8314FB41-F934-43F3-9937-79FA21DE0964}" type="pres">
      <dgm:prSet presAssocID="{1E160CA0-3A08-4ED0-86ED-B2E04241B9C5}" presName="parTrans" presStyleLbl="bgSibTrans2D1" presStyleIdx="2" presStyleCnt="3"/>
      <dgm:spPr/>
      <dgm:t>
        <a:bodyPr/>
        <a:lstStyle/>
        <a:p>
          <a:endParaRPr lang="ru-RU"/>
        </a:p>
      </dgm:t>
    </dgm:pt>
    <dgm:pt modelId="{96449F25-4879-42AE-AEAF-162E463C65D9}" type="pres">
      <dgm:prSet presAssocID="{C4148769-5D62-499D-AD68-958A65485263}" presName="node" presStyleLbl="node1" presStyleIdx="2" presStyleCnt="3">
        <dgm:presLayoutVars>
          <dgm:bulletEnabled val="1"/>
        </dgm:presLayoutVars>
      </dgm:prSet>
      <dgm:spPr/>
      <dgm:t>
        <a:bodyPr/>
        <a:lstStyle/>
        <a:p>
          <a:endParaRPr lang="ru-RU"/>
        </a:p>
      </dgm:t>
    </dgm:pt>
  </dgm:ptLst>
  <dgm:cxnLst>
    <dgm:cxn modelId="{95CB3767-73FD-4971-BB11-14E2577DE989}" type="presOf" srcId="{C765A4F7-C444-4C43-946F-56EF238F0C13}" destId="{960519FA-F0E7-438A-9623-36DE838BF658}" srcOrd="0" destOrd="0" presId="urn:microsoft.com/office/officeart/2005/8/layout/radial4"/>
    <dgm:cxn modelId="{64758D67-910D-42C2-9BA1-208D05A05BC6}" srcId="{E4EA1979-A9FB-43AB-A174-69CD6BABB0D0}" destId="{C4148769-5D62-499D-AD68-958A65485263}" srcOrd="2" destOrd="0" parTransId="{1E160CA0-3A08-4ED0-86ED-B2E04241B9C5}" sibTransId="{ADF69175-BDD7-4DC0-8D54-977608C02463}"/>
    <dgm:cxn modelId="{AC5E1CF7-48E6-46E2-86A4-12960C4FA573}" type="presOf" srcId="{3670B727-ACC3-4D8E-9193-D1B66A3367A1}" destId="{E1EE52B0-AB1E-4E54-A8AE-459C48E66EDA}" srcOrd="0" destOrd="0" presId="urn:microsoft.com/office/officeart/2005/8/layout/radial4"/>
    <dgm:cxn modelId="{46160CAB-AD38-467F-9E8A-ACEB07E73198}" type="presOf" srcId="{C113A81B-72ED-4CFD-943C-4D9D009B9CB7}" destId="{BF0D15C9-9BD9-400B-BA58-B513FD98A52B}" srcOrd="0" destOrd="0" presId="urn:microsoft.com/office/officeart/2005/8/layout/radial4"/>
    <dgm:cxn modelId="{6FC58CB8-08EA-40DF-8EA1-5C6553157073}" srcId="{C765A4F7-C444-4C43-946F-56EF238F0C13}" destId="{E4EA1979-A9FB-43AB-A174-69CD6BABB0D0}" srcOrd="0" destOrd="0" parTransId="{0B037629-A796-434D-B467-59EE0B23990E}" sibTransId="{4D2AE7FD-80A8-4DAE-AD55-E843D2895ECF}"/>
    <dgm:cxn modelId="{18B9A0E1-5ADC-4389-8E05-DCFC6AEF5F9F}" type="presOf" srcId="{E4EA1979-A9FB-43AB-A174-69CD6BABB0D0}" destId="{B8F336C9-604F-4E9F-B536-C45D1CF1E3FD}" srcOrd="0" destOrd="0" presId="urn:microsoft.com/office/officeart/2005/8/layout/radial4"/>
    <dgm:cxn modelId="{25126A1F-DCC5-475E-B50A-16B4398F99F1}" type="presOf" srcId="{4705DF77-53D8-4361-8C42-988F7AA3599B}" destId="{9EBC553C-2F9A-4EED-9ECC-80400A6D7C95}" srcOrd="0" destOrd="0" presId="urn:microsoft.com/office/officeart/2005/8/layout/radial4"/>
    <dgm:cxn modelId="{32169CDE-E37E-4918-A644-F43DE8E75A85}" srcId="{E4EA1979-A9FB-43AB-A174-69CD6BABB0D0}" destId="{C113A81B-72ED-4CFD-943C-4D9D009B9CB7}" srcOrd="0" destOrd="0" parTransId="{12D04D1E-4D53-4B94-97C3-8F7F569E254B}" sibTransId="{84986ADA-536C-4217-81E4-73124D4ECEC7}"/>
    <dgm:cxn modelId="{22E194D7-8928-4D5E-9F07-59759E7C4FF9}" type="presOf" srcId="{C4148769-5D62-499D-AD68-958A65485263}" destId="{96449F25-4879-42AE-AEAF-162E463C65D9}" srcOrd="0" destOrd="0" presId="urn:microsoft.com/office/officeart/2005/8/layout/radial4"/>
    <dgm:cxn modelId="{09E82C54-44A7-4496-A6F7-57EDB6AD7356}" type="presOf" srcId="{1E160CA0-3A08-4ED0-86ED-B2E04241B9C5}" destId="{8314FB41-F934-43F3-9937-79FA21DE0964}" srcOrd="0" destOrd="0" presId="urn:microsoft.com/office/officeart/2005/8/layout/radial4"/>
    <dgm:cxn modelId="{718482F1-C302-4233-8E87-68C315DAAEF7}" srcId="{E4EA1979-A9FB-43AB-A174-69CD6BABB0D0}" destId="{4705DF77-53D8-4361-8C42-988F7AA3599B}" srcOrd="1" destOrd="0" parTransId="{3670B727-ACC3-4D8E-9193-D1B66A3367A1}" sibTransId="{E173973A-FC8C-4A59-B8F1-02073409AF66}"/>
    <dgm:cxn modelId="{D62B4325-8BF1-4F67-9F1C-60A78EA31666}" type="presOf" srcId="{12D04D1E-4D53-4B94-97C3-8F7F569E254B}" destId="{0BA1E2BB-0B2E-4371-A750-442B6A30F51D}" srcOrd="0" destOrd="0" presId="urn:microsoft.com/office/officeart/2005/8/layout/radial4"/>
    <dgm:cxn modelId="{FB2B7012-6C29-40EB-AA24-7B4055D02A2A}" type="presParOf" srcId="{960519FA-F0E7-438A-9623-36DE838BF658}" destId="{B8F336C9-604F-4E9F-B536-C45D1CF1E3FD}" srcOrd="0" destOrd="0" presId="urn:microsoft.com/office/officeart/2005/8/layout/radial4"/>
    <dgm:cxn modelId="{3D7F6A0E-5FBE-4A02-A587-B05C4888B931}" type="presParOf" srcId="{960519FA-F0E7-438A-9623-36DE838BF658}" destId="{0BA1E2BB-0B2E-4371-A750-442B6A30F51D}" srcOrd="1" destOrd="0" presId="urn:microsoft.com/office/officeart/2005/8/layout/radial4"/>
    <dgm:cxn modelId="{5BB458F1-9536-430C-9289-85C18542466C}" type="presParOf" srcId="{960519FA-F0E7-438A-9623-36DE838BF658}" destId="{BF0D15C9-9BD9-400B-BA58-B513FD98A52B}" srcOrd="2" destOrd="0" presId="urn:microsoft.com/office/officeart/2005/8/layout/radial4"/>
    <dgm:cxn modelId="{7535D8AA-D487-4FFA-A8B6-9206060005FA}" type="presParOf" srcId="{960519FA-F0E7-438A-9623-36DE838BF658}" destId="{E1EE52B0-AB1E-4E54-A8AE-459C48E66EDA}" srcOrd="3" destOrd="0" presId="urn:microsoft.com/office/officeart/2005/8/layout/radial4"/>
    <dgm:cxn modelId="{9F9C93A7-43CA-4E76-82DF-FA04D88D4914}" type="presParOf" srcId="{960519FA-F0E7-438A-9623-36DE838BF658}" destId="{9EBC553C-2F9A-4EED-9ECC-80400A6D7C95}" srcOrd="4" destOrd="0" presId="urn:microsoft.com/office/officeart/2005/8/layout/radial4"/>
    <dgm:cxn modelId="{6291ED30-97E6-453D-89E4-0D6BB3A0FE2A}" type="presParOf" srcId="{960519FA-F0E7-438A-9623-36DE838BF658}" destId="{8314FB41-F934-43F3-9937-79FA21DE0964}" srcOrd="5" destOrd="0" presId="urn:microsoft.com/office/officeart/2005/8/layout/radial4"/>
    <dgm:cxn modelId="{7BF6BCF7-8066-4207-BE8D-4E461706F73F}" type="presParOf" srcId="{960519FA-F0E7-438A-9623-36DE838BF658}" destId="{96449F25-4879-42AE-AEAF-162E463C65D9}"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9A0F1C-5412-4F33-82E4-4EDBFE654F4A}">
      <dsp:nvSpPr>
        <dsp:cNvPr id="0" name=""/>
        <dsp:cNvSpPr/>
      </dsp:nvSpPr>
      <dsp:spPr>
        <a:xfrm rot="1352189">
          <a:off x="2343399" y="2622186"/>
          <a:ext cx="624626" cy="49218"/>
        </a:xfrm>
        <a:custGeom>
          <a:avLst/>
          <a:gdLst/>
          <a:ahLst/>
          <a:cxnLst/>
          <a:rect l="0" t="0" r="0" b="0"/>
          <a:pathLst>
            <a:path>
              <a:moveTo>
                <a:pt x="0" y="24609"/>
              </a:moveTo>
              <a:lnTo>
                <a:pt x="624626" y="24609"/>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298056-5676-4F6D-AB59-9E80E1FFC166}">
      <dsp:nvSpPr>
        <dsp:cNvPr id="0" name=""/>
        <dsp:cNvSpPr/>
      </dsp:nvSpPr>
      <dsp:spPr>
        <a:xfrm rot="20825725">
          <a:off x="2327319" y="1635971"/>
          <a:ext cx="3161938" cy="49218"/>
        </a:xfrm>
        <a:custGeom>
          <a:avLst/>
          <a:gdLst/>
          <a:ahLst/>
          <a:cxnLst/>
          <a:rect l="0" t="0" r="0" b="0"/>
          <a:pathLst>
            <a:path>
              <a:moveTo>
                <a:pt x="0" y="24609"/>
              </a:moveTo>
              <a:lnTo>
                <a:pt x="3161938" y="24609"/>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E3F222-65F6-4391-9B8A-1C99A0FC098E}">
      <dsp:nvSpPr>
        <dsp:cNvPr id="0" name=""/>
        <dsp:cNvSpPr/>
      </dsp:nvSpPr>
      <dsp:spPr>
        <a:xfrm rot="6437533">
          <a:off x="1777679" y="1404378"/>
          <a:ext cx="62547" cy="49218"/>
        </a:xfrm>
        <a:custGeom>
          <a:avLst/>
          <a:gdLst/>
          <a:ahLst/>
          <a:cxnLst/>
          <a:rect l="0" t="0" r="0" b="0"/>
          <a:pathLst>
            <a:path>
              <a:moveTo>
                <a:pt x="0" y="24609"/>
              </a:moveTo>
              <a:lnTo>
                <a:pt x="62547" y="24609"/>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79424B-86E2-409F-9D28-CF4F41535B15}">
      <dsp:nvSpPr>
        <dsp:cNvPr id="0" name=""/>
        <dsp:cNvSpPr/>
      </dsp:nvSpPr>
      <dsp:spPr>
        <a:xfrm>
          <a:off x="10" y="1928837"/>
          <a:ext cx="2277636" cy="2277636"/>
        </a:xfrm>
        <a:prstGeom prst="ellipse">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927CD7-FB02-4145-BCBE-0AA483AA9E23}">
      <dsp:nvSpPr>
        <dsp:cNvPr id="0" name=""/>
        <dsp:cNvSpPr/>
      </dsp:nvSpPr>
      <dsp:spPr>
        <a:xfrm>
          <a:off x="830459" y="-465695"/>
          <a:ext cx="2529133" cy="195153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ru-RU" sz="1800" kern="1200" dirty="0" smtClean="0">
              <a:hlinkClick xmlns:r="http://schemas.openxmlformats.org/officeDocument/2006/relationships" r:id="" action="ppaction://hlinksldjump"/>
            </a:rPr>
            <a:t>История</a:t>
          </a:r>
          <a:r>
            <a:rPr lang="ru-RU" sz="1100" kern="1200" dirty="0" smtClean="0">
              <a:hlinkClick xmlns:r="http://schemas.openxmlformats.org/officeDocument/2006/relationships" r:id="" action="ppaction://hlinksldjump"/>
            </a:rPr>
            <a:t> </a:t>
          </a:r>
          <a:r>
            <a:rPr lang="ru-RU" sz="1800" kern="1200" dirty="0" smtClean="0">
              <a:hlinkClick xmlns:r="http://schemas.openxmlformats.org/officeDocument/2006/relationships" r:id="" action="ppaction://hlinksldjump"/>
            </a:rPr>
            <a:t>создания</a:t>
          </a:r>
          <a:endParaRPr lang="ru-RU" sz="1000" kern="1200" dirty="0"/>
        </a:p>
      </dsp:txBody>
      <dsp:txXfrm>
        <a:off x="1200842" y="-179900"/>
        <a:ext cx="1788367" cy="1379943"/>
      </dsp:txXfrm>
    </dsp:sp>
    <dsp:sp modelId="{B3A8FAC9-C90F-4BD8-B011-D2982BB9E72A}">
      <dsp:nvSpPr>
        <dsp:cNvPr id="0" name=""/>
        <dsp:cNvSpPr/>
      </dsp:nvSpPr>
      <dsp:spPr>
        <a:xfrm>
          <a:off x="5359236" y="124814"/>
          <a:ext cx="2854748" cy="175260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ru-RU" sz="2400" kern="1200" dirty="0" smtClean="0">
              <a:hlinkClick xmlns:r="http://schemas.openxmlformats.org/officeDocument/2006/relationships" r:id="" action="ppaction://hlinksldjump"/>
            </a:rPr>
            <a:t>Народ</a:t>
          </a:r>
          <a:endParaRPr lang="ru-RU" sz="800" kern="1200" dirty="0"/>
        </a:p>
      </dsp:txBody>
      <dsp:txXfrm>
        <a:off x="5777304" y="381476"/>
        <a:ext cx="2018612" cy="1239276"/>
      </dsp:txXfrm>
    </dsp:sp>
    <dsp:sp modelId="{9C51FF93-679C-4FCD-8571-5809A531C20E}">
      <dsp:nvSpPr>
        <dsp:cNvPr id="0" name=""/>
        <dsp:cNvSpPr/>
      </dsp:nvSpPr>
      <dsp:spPr>
        <a:xfrm>
          <a:off x="2643206" y="2143136"/>
          <a:ext cx="3976370" cy="264697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ru-RU" sz="2800" kern="1200" dirty="0" smtClean="0">
              <a:hlinkClick xmlns:r="http://schemas.openxmlformats.org/officeDocument/2006/relationships" r:id="" action="ppaction://hlinksldjump"/>
            </a:rPr>
            <a:t>Словарь</a:t>
          </a:r>
          <a:r>
            <a:rPr lang="ru-RU" sz="800" kern="1200" dirty="0" smtClean="0"/>
            <a:t> </a:t>
          </a:r>
          <a:endParaRPr lang="ru-RU" sz="800" kern="1200" dirty="0"/>
        </a:p>
      </dsp:txBody>
      <dsp:txXfrm>
        <a:off x="3225532" y="2530776"/>
        <a:ext cx="2811718" cy="18716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441F97-E5B3-4704-ABC1-832E49081356}">
      <dsp:nvSpPr>
        <dsp:cNvPr id="0" name=""/>
        <dsp:cNvSpPr/>
      </dsp:nvSpPr>
      <dsp:spPr>
        <a:xfrm>
          <a:off x="2111898" y="15781"/>
          <a:ext cx="2032000" cy="1354666"/>
        </a:xfrm>
        <a:prstGeom prst="trapezoid">
          <a:avLst>
            <a:gd name="adj" fmla="val 75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hlinkClick xmlns:r="http://schemas.openxmlformats.org/officeDocument/2006/relationships" r:id="" action="ppaction://hlinksldjump"/>
            </a:rPr>
            <a:t>Буряты</a:t>
          </a:r>
          <a:endParaRPr lang="ru-RU" sz="2000" kern="1200" dirty="0"/>
        </a:p>
      </dsp:txBody>
      <dsp:txXfrm>
        <a:off x="2111898" y="15781"/>
        <a:ext cx="2032000" cy="1354666"/>
      </dsp:txXfrm>
    </dsp:sp>
    <dsp:sp modelId="{D3475BAC-5646-46F6-898F-AC6E9C8D8AB8}">
      <dsp:nvSpPr>
        <dsp:cNvPr id="0" name=""/>
        <dsp:cNvSpPr/>
      </dsp:nvSpPr>
      <dsp:spPr>
        <a:xfrm>
          <a:off x="1015999" y="1354666"/>
          <a:ext cx="4064000" cy="1354666"/>
        </a:xfrm>
        <a:prstGeom prst="trapezoid">
          <a:avLst>
            <a:gd name="adj" fmla="val 75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2489200">
            <a:lnSpc>
              <a:spcPct val="90000"/>
            </a:lnSpc>
            <a:spcBef>
              <a:spcPct val="0"/>
            </a:spcBef>
            <a:spcAft>
              <a:spcPct val="35000"/>
            </a:spcAft>
          </a:pPr>
          <a:r>
            <a:rPr lang="ru-RU" sz="5600" kern="1200" dirty="0" smtClean="0">
              <a:hlinkClick xmlns:r="http://schemas.openxmlformats.org/officeDocument/2006/relationships" r:id="" action="ppaction://hlinksldjump"/>
            </a:rPr>
            <a:t>Эвенки</a:t>
          </a:r>
          <a:endParaRPr lang="ru-RU" sz="5600" kern="1200" dirty="0"/>
        </a:p>
      </dsp:txBody>
      <dsp:txXfrm>
        <a:off x="1727199" y="1354666"/>
        <a:ext cx="2641600" cy="1354666"/>
      </dsp:txXfrm>
    </dsp:sp>
    <dsp:sp modelId="{F6CBC0B0-EB52-4CA9-9D9D-0C1555A5DC5E}">
      <dsp:nvSpPr>
        <dsp:cNvPr id="0" name=""/>
        <dsp:cNvSpPr/>
      </dsp:nvSpPr>
      <dsp:spPr>
        <a:xfrm>
          <a:off x="0" y="2709333"/>
          <a:ext cx="6096000" cy="1354666"/>
        </a:xfrm>
        <a:prstGeom prst="trapezoid">
          <a:avLst>
            <a:gd name="adj" fmla="val 75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2489200">
            <a:lnSpc>
              <a:spcPct val="90000"/>
            </a:lnSpc>
            <a:spcBef>
              <a:spcPct val="0"/>
            </a:spcBef>
            <a:spcAft>
              <a:spcPct val="35000"/>
            </a:spcAft>
          </a:pPr>
          <a:r>
            <a:rPr lang="ru-RU" sz="5600" kern="1200" dirty="0" err="1" smtClean="0">
              <a:hlinkClick xmlns:r="http://schemas.openxmlformats.org/officeDocument/2006/relationships" r:id="" action="ppaction://hlinksldjump"/>
            </a:rPr>
            <a:t>Тофалары</a:t>
          </a:r>
          <a:endParaRPr lang="ru-RU" sz="5600" kern="1200" dirty="0"/>
        </a:p>
      </dsp:txBody>
      <dsp:txXfrm>
        <a:off x="1066799" y="2709333"/>
        <a:ext cx="3962400" cy="13546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F336C9-604F-4E9F-B536-C45D1CF1E3FD}">
      <dsp:nvSpPr>
        <dsp:cNvPr id="0" name=""/>
        <dsp:cNvSpPr/>
      </dsp:nvSpPr>
      <dsp:spPr>
        <a:xfrm>
          <a:off x="2155507" y="2277603"/>
          <a:ext cx="1784985" cy="1784985"/>
        </a:xfrm>
        <a:prstGeom prst="ellipse">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fov="0">
            <a:rot lat="0" lon="0" rev="0"/>
          </a:camera>
          <a:lightRig rig="brightRoom" dir="tl">
            <a:rot lat="0" lon="0" rev="87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sp3d extrusionH="28000" prstMaterial="matte"/>
        </a:bodyPr>
        <a:lstStyle/>
        <a:p>
          <a:pPr lvl="0" algn="ctr" defTabSz="1155700">
            <a:lnSpc>
              <a:spcPct val="90000"/>
            </a:lnSpc>
            <a:spcBef>
              <a:spcPct val="0"/>
            </a:spcBef>
            <a:spcAft>
              <a:spcPct val="35000"/>
            </a:spcAft>
          </a:pPr>
          <a:r>
            <a:rPr lang="ru-RU" sz="2600" kern="1200" dirty="0" smtClean="0"/>
            <a:t>Словарь</a:t>
          </a:r>
          <a:endParaRPr lang="ru-RU" sz="2600" kern="1200" dirty="0"/>
        </a:p>
      </dsp:txBody>
      <dsp:txXfrm>
        <a:off x="2416912" y="2539008"/>
        <a:ext cx="1262175" cy="1262175"/>
      </dsp:txXfrm>
    </dsp:sp>
    <dsp:sp modelId="{0BA1E2BB-0B2E-4371-A750-442B6A30F51D}">
      <dsp:nvSpPr>
        <dsp:cNvPr id="0" name=""/>
        <dsp:cNvSpPr/>
      </dsp:nvSpPr>
      <dsp:spPr>
        <a:xfrm rot="12900000">
          <a:off x="871449" y="1920360"/>
          <a:ext cx="1510013" cy="508720"/>
        </a:xfrm>
        <a:prstGeom prst="lef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BF0D15C9-9BD9-400B-BA58-B513FD98A52B}">
      <dsp:nvSpPr>
        <dsp:cNvPr id="0" name=""/>
        <dsp:cNvSpPr/>
      </dsp:nvSpPr>
      <dsp:spPr>
        <a:xfrm>
          <a:off x="160123" y="1063372"/>
          <a:ext cx="1695735" cy="1356588"/>
        </a:xfrm>
        <a:prstGeom prst="roundRect">
          <a:avLst>
            <a:gd name="adj" fmla="val 10000"/>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fov="0">
            <a:rot lat="0" lon="0" rev="0"/>
          </a:camera>
          <a:lightRig rig="brightRoom" dir="tl">
            <a:rot lat="0" lon="0" rev="87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1435" tIns="51435" rIns="51435" bIns="51435" numCol="1" spcCol="1270" anchor="ctr" anchorCtr="0">
          <a:noAutofit/>
          <a:sp3d extrusionH="28000" prstMaterial="matte"/>
        </a:bodyPr>
        <a:lstStyle/>
        <a:p>
          <a:pPr lvl="0" algn="ctr" defTabSz="1200150">
            <a:lnSpc>
              <a:spcPct val="90000"/>
            </a:lnSpc>
            <a:spcBef>
              <a:spcPct val="0"/>
            </a:spcBef>
            <a:spcAft>
              <a:spcPct val="35000"/>
            </a:spcAft>
          </a:pPr>
          <a:r>
            <a:rPr lang="ru-RU" sz="2700" kern="1200" dirty="0" smtClean="0">
              <a:hlinkClick xmlns:r="http://schemas.openxmlformats.org/officeDocument/2006/relationships" r:id="" action="ppaction://hlinksldjump"/>
            </a:rPr>
            <a:t>Буряты</a:t>
          </a:r>
          <a:endParaRPr lang="ru-RU" sz="2700" kern="1200" dirty="0"/>
        </a:p>
      </dsp:txBody>
      <dsp:txXfrm>
        <a:off x="199856" y="1103105"/>
        <a:ext cx="1616269" cy="1277122"/>
      </dsp:txXfrm>
    </dsp:sp>
    <dsp:sp modelId="{E1EE52B0-AB1E-4E54-A8AE-459C48E66EDA}">
      <dsp:nvSpPr>
        <dsp:cNvPr id="0" name=""/>
        <dsp:cNvSpPr/>
      </dsp:nvSpPr>
      <dsp:spPr>
        <a:xfrm rot="16200000">
          <a:off x="2292993" y="1180352"/>
          <a:ext cx="1510013" cy="508720"/>
        </a:xfrm>
        <a:prstGeom prst="lef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9EBC553C-2F9A-4EED-9ECC-80400A6D7C95}">
      <dsp:nvSpPr>
        <dsp:cNvPr id="0" name=""/>
        <dsp:cNvSpPr/>
      </dsp:nvSpPr>
      <dsp:spPr>
        <a:xfrm>
          <a:off x="2200132" y="1411"/>
          <a:ext cx="1695735" cy="1356588"/>
        </a:xfrm>
        <a:prstGeom prst="roundRect">
          <a:avLst>
            <a:gd name="adj" fmla="val 10000"/>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fov="0">
            <a:rot lat="0" lon="0" rev="0"/>
          </a:camera>
          <a:lightRig rig="brightRoom" dir="tl">
            <a:rot lat="0" lon="0" rev="87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1435" tIns="51435" rIns="51435" bIns="51435" numCol="1" spcCol="1270" anchor="ctr" anchorCtr="0">
          <a:noAutofit/>
          <a:sp3d extrusionH="28000" prstMaterial="matte"/>
        </a:bodyPr>
        <a:lstStyle/>
        <a:p>
          <a:pPr lvl="0" algn="ctr" defTabSz="1200150">
            <a:lnSpc>
              <a:spcPct val="90000"/>
            </a:lnSpc>
            <a:spcBef>
              <a:spcPct val="0"/>
            </a:spcBef>
            <a:spcAft>
              <a:spcPct val="35000"/>
            </a:spcAft>
          </a:pPr>
          <a:r>
            <a:rPr lang="ru-RU" sz="2700" kern="1200" dirty="0" smtClean="0">
              <a:hlinkClick xmlns:r="http://schemas.openxmlformats.org/officeDocument/2006/relationships" r:id="" action="ppaction://hlinksldjump"/>
            </a:rPr>
            <a:t>Эвенки</a:t>
          </a:r>
          <a:endParaRPr lang="ru-RU" sz="2700" kern="1200" dirty="0"/>
        </a:p>
      </dsp:txBody>
      <dsp:txXfrm>
        <a:off x="2239865" y="41144"/>
        <a:ext cx="1616269" cy="1277122"/>
      </dsp:txXfrm>
    </dsp:sp>
    <dsp:sp modelId="{8314FB41-F934-43F3-9937-79FA21DE0964}">
      <dsp:nvSpPr>
        <dsp:cNvPr id="0" name=""/>
        <dsp:cNvSpPr/>
      </dsp:nvSpPr>
      <dsp:spPr>
        <a:xfrm rot="19500000">
          <a:off x="3714536" y="1920360"/>
          <a:ext cx="1510013" cy="508720"/>
        </a:xfrm>
        <a:prstGeom prst="lef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96449F25-4879-42AE-AEAF-162E463C65D9}">
      <dsp:nvSpPr>
        <dsp:cNvPr id="0" name=""/>
        <dsp:cNvSpPr/>
      </dsp:nvSpPr>
      <dsp:spPr>
        <a:xfrm>
          <a:off x="4240140" y="1063372"/>
          <a:ext cx="1695735" cy="1356588"/>
        </a:xfrm>
        <a:prstGeom prst="roundRect">
          <a:avLst>
            <a:gd name="adj" fmla="val 10000"/>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fov="0">
            <a:rot lat="0" lon="0" rev="0"/>
          </a:camera>
          <a:lightRig rig="brightRoom" dir="tl">
            <a:rot lat="0" lon="0" rev="87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1435" tIns="51435" rIns="51435" bIns="51435" numCol="1" spcCol="1270" anchor="ctr" anchorCtr="0">
          <a:noAutofit/>
          <a:sp3d extrusionH="28000" prstMaterial="matte"/>
        </a:bodyPr>
        <a:lstStyle/>
        <a:p>
          <a:pPr lvl="0" algn="ctr" defTabSz="1200150">
            <a:lnSpc>
              <a:spcPct val="90000"/>
            </a:lnSpc>
            <a:spcBef>
              <a:spcPct val="0"/>
            </a:spcBef>
            <a:spcAft>
              <a:spcPct val="35000"/>
            </a:spcAft>
          </a:pPr>
          <a:r>
            <a:rPr lang="ru-RU" sz="2700" kern="1200" dirty="0" err="1" smtClean="0">
              <a:hlinkClick xmlns:r="http://schemas.openxmlformats.org/officeDocument/2006/relationships" r:id="" action="ppaction://hlinksldjump"/>
            </a:rPr>
            <a:t>Тофалары</a:t>
          </a:r>
          <a:endParaRPr lang="ru-RU" sz="2700" kern="1200" dirty="0"/>
        </a:p>
      </dsp:txBody>
      <dsp:txXfrm>
        <a:off x="4279873" y="1103105"/>
        <a:ext cx="1616269" cy="1277122"/>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FF9F0B-9A5A-4D2A-95F6-48E44B3462B6}" type="datetimeFigureOut">
              <a:rPr lang="ru-RU" smtClean="0"/>
              <a:pPr/>
              <a:t>07.03.2013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D23A0A-B3A1-428C-B1F0-3AFCBFAC77E6}" type="slidenum">
              <a:rPr lang="ru-RU" smtClean="0"/>
              <a:pPr/>
              <a:t>‹#›</a:t>
            </a:fld>
            <a:endParaRPr lang="ru-RU"/>
          </a:p>
        </p:txBody>
      </p:sp>
    </p:spTree>
    <p:extLst>
      <p:ext uri="{BB962C8B-B14F-4D97-AF65-F5344CB8AC3E}">
        <p14:creationId xmlns:p14="http://schemas.microsoft.com/office/powerpoint/2010/main" val="516860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D23A0A-B3A1-428C-B1F0-3AFCBFAC77E6}" type="slidenum">
              <a:rPr lang="ru-RU" smtClean="0"/>
              <a:pPr/>
              <a:t>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ED23A0A-B3A1-428C-B1F0-3AFCBFAC77E6}"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07AFAC9C-90F1-4494-87BA-86B634368912}" type="datetimeFigureOut">
              <a:rPr lang="ru-RU" smtClean="0"/>
              <a:pPr/>
              <a:t>07.03.2013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2E0442D9-B448-4A39-87F3-767079AC6FB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07AFAC9C-90F1-4494-87BA-86B634368912}" type="datetimeFigureOut">
              <a:rPr lang="ru-RU" smtClean="0"/>
              <a:pPr/>
              <a:t>07.03.2013</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E0442D9-B448-4A39-87F3-767079AC6FBE}"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07AFAC9C-90F1-4494-87BA-86B634368912}" type="datetimeFigureOut">
              <a:rPr lang="ru-RU" smtClean="0"/>
              <a:pPr/>
              <a:t>07.03.2013</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E0442D9-B448-4A39-87F3-767079AC6FBE}"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2E0442D9-B448-4A39-87F3-767079AC6FBE}"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07AFAC9C-90F1-4494-87BA-86B634368912}" type="datetimeFigureOut">
              <a:rPr lang="ru-RU" smtClean="0"/>
              <a:pPr/>
              <a:t>07.03.2013</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E0442D9-B448-4A39-87F3-767079AC6FBE}"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07AFAC9C-90F1-4494-87BA-86B634368912}" type="datetimeFigureOut">
              <a:rPr lang="ru-RU" smtClean="0"/>
              <a:pPr/>
              <a:t>07.03.2013</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E0442D9-B448-4A39-87F3-767079AC6FBE}"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E0442D9-B448-4A39-87F3-767079AC6FBE}"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07AFAC9C-90F1-4494-87BA-86B634368912}" type="datetimeFigureOut">
              <a:rPr lang="ru-RU" smtClean="0"/>
              <a:pPr/>
              <a:t>07.03.2013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E0442D9-B448-4A39-87F3-767079AC6FB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07AFAC9C-90F1-4494-87BA-86B634368912}" type="datetimeFigureOut">
              <a:rPr lang="ru-RU" smtClean="0"/>
              <a:pPr/>
              <a:t>07.03.2013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2E0442D9-B448-4A39-87F3-767079AC6FBE}"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7AFAC9C-90F1-4494-87BA-86B634368912}" type="datetimeFigureOut">
              <a:rPr lang="ru-RU" smtClean="0"/>
              <a:pPr/>
              <a:t>07.03.2013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E0442D9-B448-4A39-87F3-767079AC6FB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7AFAC9C-90F1-4494-87BA-86B634368912}" type="datetimeFigureOut">
              <a:rPr lang="ru-RU" smtClean="0"/>
              <a:pPr/>
              <a:t>07.03.2013</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2E0442D9-B448-4A39-87F3-767079AC6FBE}"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07AFAC9C-90F1-4494-87BA-86B634368912}" type="datetimeFigureOut">
              <a:rPr lang="ru-RU" smtClean="0"/>
              <a:pPr/>
              <a:t>07.03.2013</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E0442D9-B448-4A39-87F3-767079AC6FBE}"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07AFAC9C-90F1-4494-87BA-86B634368912}" type="datetimeFigureOut">
              <a:rPr lang="ru-RU" smtClean="0"/>
              <a:pPr/>
              <a:t>07.03.2013</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E0442D9-B448-4A39-87F3-767079AC6FBE}"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slide" Target="slide2.xm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0.jpeg"/><Relationship Id="rId1" Type="http://schemas.openxmlformats.org/officeDocument/2006/relationships/slideLayout" Target="../slideLayouts/slideLayout24.xml"/><Relationship Id="rId6" Type="http://schemas.openxmlformats.org/officeDocument/2006/relationships/slide" Target="slide16.xml"/><Relationship Id="rId5" Type="http://schemas.openxmlformats.org/officeDocument/2006/relationships/image" Target="../media/image11.jpe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xml"/><Relationship Id="rId7" Type="http://schemas.openxmlformats.org/officeDocument/2006/relationships/diagramColors" Target="../diagrams/colors1.xml"/><Relationship Id="rId2" Type="http://schemas.openxmlformats.org/officeDocument/2006/relationships/slideLayout" Target="../slideLayouts/slideLayout35.xml"/><Relationship Id="rId1" Type="http://schemas.openxmlformats.org/officeDocument/2006/relationships/vmlDrawing" Target="../drawings/vmlDrawing1.vml"/><Relationship Id="rId6" Type="http://schemas.openxmlformats.org/officeDocument/2006/relationships/diagramQuickStyle" Target="../diagrams/quickStyle1.xml"/><Relationship Id="rId11" Type="http://schemas.openxmlformats.org/officeDocument/2006/relationships/slide" Target="slide15.xml"/><Relationship Id="rId5" Type="http://schemas.openxmlformats.org/officeDocument/2006/relationships/diagramLayout" Target="../diagrams/layout1.xml"/><Relationship Id="rId10" Type="http://schemas.openxmlformats.org/officeDocument/2006/relationships/image" Target="../media/image6.wmf"/><Relationship Id="rId4" Type="http://schemas.openxmlformats.org/officeDocument/2006/relationships/diagramData" Target="../diagrams/data1.xml"/><Relationship Id="rId9"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7.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4.xml"/><Relationship Id="rId4" Type="http://schemas.openxmlformats.org/officeDocument/2006/relationships/slide" Target="slide4.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c15018111.gif"/>
          <p:cNvPicPr>
            <a:picLocks noChangeAspect="1"/>
          </p:cNvPicPr>
          <p:nvPr/>
        </p:nvPicPr>
        <p:blipFill>
          <a:blip r:embed="rId2"/>
          <a:stretch>
            <a:fillRect/>
          </a:stretch>
        </p:blipFill>
        <p:spPr>
          <a:xfrm>
            <a:off x="0" y="1"/>
            <a:ext cx="9144000" cy="6905588"/>
          </a:xfrm>
          <a:prstGeom prst="rect">
            <a:avLst/>
          </a:prstGeom>
        </p:spPr>
      </p:pic>
      <p:sp>
        <p:nvSpPr>
          <p:cNvPr id="6" name="Прямоугольник 5"/>
          <p:cNvSpPr/>
          <p:nvPr/>
        </p:nvSpPr>
        <p:spPr>
          <a:xfrm>
            <a:off x="2571736" y="357166"/>
            <a:ext cx="4071966" cy="71438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bg1"/>
                </a:solidFill>
              </a:rPr>
              <a:t>Иркутская</a:t>
            </a:r>
            <a:r>
              <a:rPr lang="ru-RU" sz="2800" dirty="0" smtClean="0"/>
              <a:t> </a:t>
            </a:r>
            <a:r>
              <a:rPr lang="ru-RU" sz="2800" dirty="0" smtClean="0">
                <a:solidFill>
                  <a:schemeClr val="bg1"/>
                </a:solidFill>
              </a:rPr>
              <a:t>область</a:t>
            </a:r>
            <a:endParaRPr lang="ru-RU" sz="2800" dirty="0">
              <a:solidFill>
                <a:schemeClr val="bg1"/>
              </a:solidFill>
            </a:endParaRPr>
          </a:p>
        </p:txBody>
      </p:sp>
      <p:pic>
        <p:nvPicPr>
          <p:cNvPr id="7" name="Рисунок 6" descr="70524675.jpg"/>
          <p:cNvPicPr>
            <a:picLocks noChangeAspect="1"/>
          </p:cNvPicPr>
          <p:nvPr/>
        </p:nvPicPr>
        <p:blipFill>
          <a:blip r:embed="rId3"/>
          <a:stretch>
            <a:fillRect/>
          </a:stretch>
        </p:blipFill>
        <p:spPr>
          <a:xfrm>
            <a:off x="0" y="0"/>
            <a:ext cx="2542032" cy="2743200"/>
          </a:xfrm>
          <a:prstGeom prst="rect">
            <a:avLst/>
          </a:prstGeom>
        </p:spPr>
      </p:pic>
      <p:sp>
        <p:nvSpPr>
          <p:cNvPr id="8" name="Прямоугольник 7"/>
          <p:cNvSpPr/>
          <p:nvPr/>
        </p:nvSpPr>
        <p:spPr>
          <a:xfrm>
            <a:off x="6143636" y="6286496"/>
            <a:ext cx="3000364" cy="57150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Выполнил: Иванов Илья</a:t>
            </a:r>
          </a:p>
          <a:p>
            <a:pPr algn="ctr"/>
            <a:endParaRPr lang="ru-RU" dirty="0"/>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323528" y="0"/>
            <a:ext cx="8820472" cy="6858000"/>
          </a:xfrm>
        </p:spPr>
        <p:txBody>
          <a:bodyPr>
            <a:normAutofit fontScale="40000" lnSpcReduction="20000"/>
          </a:bodyPr>
          <a:lstStyle/>
          <a:p>
            <a:pPr marL="68580" indent="0">
              <a:buNone/>
            </a:pPr>
            <a:r>
              <a:rPr lang="ru-RU" sz="3400" dirty="0" smtClean="0"/>
              <a:t>       Таким </a:t>
            </a:r>
            <a:r>
              <a:rPr lang="ru-RU" sz="3400" dirty="0" smtClean="0"/>
              <a:t>образом, на рубеже XIX - XX вв. </a:t>
            </a:r>
            <a:r>
              <a:rPr lang="ru-RU" sz="3400" dirty="0" err="1" smtClean="0"/>
              <a:t>тофаларский</a:t>
            </a:r>
            <a:r>
              <a:rPr lang="ru-RU" sz="3400" dirty="0" smtClean="0"/>
              <a:t> шаманизм представлял сложную систему взглядов, в которой тесно переплелись различные культы, что определило его специфику, но не выделило из системы </a:t>
            </a:r>
            <a:r>
              <a:rPr lang="ru-RU" sz="3400" dirty="0" err="1" smtClean="0"/>
              <a:t>шаманистских</a:t>
            </a:r>
            <a:r>
              <a:rPr lang="ru-RU" sz="3400" dirty="0" smtClean="0"/>
              <a:t> воззрений, известных среди сопредельных этносов (</a:t>
            </a:r>
            <a:r>
              <a:rPr lang="ru-RU" sz="3400" dirty="0" err="1" smtClean="0"/>
              <a:t>тувинцев-тоджинцев</a:t>
            </a:r>
            <a:r>
              <a:rPr lang="ru-RU" sz="3400" dirty="0" smtClean="0"/>
              <a:t>, западных бурят и алтайских групп населения).</a:t>
            </a:r>
          </a:p>
          <a:p>
            <a:pPr marL="68580" indent="0">
              <a:buNone/>
            </a:pPr>
            <a:r>
              <a:rPr lang="ru-RU" sz="3400" dirty="0" smtClean="0"/>
              <a:t>        Весь </a:t>
            </a:r>
            <a:r>
              <a:rPr lang="ru-RU" sz="3400" dirty="0" smtClean="0"/>
              <a:t>мир для </a:t>
            </a:r>
            <a:r>
              <a:rPr lang="ru-RU" sz="3400" dirty="0" err="1" smtClean="0"/>
              <a:t>тофов</a:t>
            </a:r>
            <a:r>
              <a:rPr lang="ru-RU" sz="3400" dirty="0" smtClean="0"/>
              <a:t> заселен духами. В основе шаманизма у них, как и у других народов Сибири, лежало и лежит представление о способности шамана являться посредником между миром живых людей и сверхъестественными силами Верхнего и Нижнего миров. В настоящее время неизвестно, насколько был силен институт шаманства у </a:t>
            </a:r>
            <a:r>
              <a:rPr lang="ru-RU" sz="3400" dirty="0" err="1" smtClean="0"/>
              <a:t>карагасов</a:t>
            </a:r>
            <a:r>
              <a:rPr lang="ru-RU" sz="3400" dirty="0" smtClean="0"/>
              <a:t>. Если эвенкийские, бурятские, тувинские шаманы выделялись в определенную социальную группу и жили непосредственно за счет совершения религиозно-культовых обрядов, то </a:t>
            </a:r>
            <a:r>
              <a:rPr lang="ru-RU" sz="3400" dirty="0" err="1" smtClean="0"/>
              <a:t>карагасские</a:t>
            </a:r>
            <a:r>
              <a:rPr lang="ru-RU" sz="3400" dirty="0" smtClean="0"/>
              <a:t> шаманы занимались охотой наряду со своими соплеменниками и также имели оленей. Но при "лечении" больных, совершении обрядов они все же получали в качестве вознаграждения шкурки соболей, оленей, белок, мясо.</a:t>
            </a:r>
          </a:p>
          <a:p>
            <a:pPr marL="68580" indent="0">
              <a:buNone/>
            </a:pPr>
            <a:r>
              <a:rPr lang="ru-RU" sz="3400" b="1" dirty="0" smtClean="0"/>
              <a:t>Шаманы</a:t>
            </a:r>
          </a:p>
          <a:p>
            <a:pPr marL="68580" indent="0">
              <a:buNone/>
            </a:pPr>
            <a:r>
              <a:rPr lang="ru-RU" sz="3400" dirty="0" smtClean="0"/>
              <a:t>        В </a:t>
            </a:r>
            <a:r>
              <a:rPr lang="ru-RU" sz="3400" dirty="0" smtClean="0"/>
              <a:t>функции шаманов входило, главным образом лечение больных людей, домашних животных, поиски пропавших вещей и животных, предсказания будущего и посвящение домашних оленей. Шаман был в каждом улусе.</a:t>
            </a:r>
          </a:p>
          <a:p>
            <a:pPr marL="68580" indent="0">
              <a:buNone/>
            </a:pPr>
            <a:r>
              <a:rPr lang="ru-RU" sz="3400" dirty="0" smtClean="0"/>
              <a:t>         По </a:t>
            </a:r>
            <a:r>
              <a:rPr lang="ru-RU" sz="3400" dirty="0" smtClean="0"/>
              <a:t>сообщению Н.Ф. Катанова, шаманом у </a:t>
            </a:r>
            <a:r>
              <a:rPr lang="ru-RU" sz="3400" dirty="0" err="1" smtClean="0"/>
              <a:t>карагасов</a:t>
            </a:r>
            <a:r>
              <a:rPr lang="ru-RU" sz="3400" dirty="0" smtClean="0"/>
              <a:t> мог быть любой человек, не моложе 18 лет, мужчина или женщина (это отличительная особенность шаманизма </a:t>
            </a:r>
            <a:r>
              <a:rPr lang="ru-RU" sz="3400" dirty="0" err="1" smtClean="0"/>
              <a:t>карагасов</a:t>
            </a:r>
            <a:r>
              <a:rPr lang="ru-RU" sz="3400" dirty="0" smtClean="0"/>
              <a:t>), который чувствовал, что может камлать. Иногда шаманы выбирали детей для передачи своего искусства. В начале XX в. среди </a:t>
            </a:r>
            <a:r>
              <a:rPr lang="ru-RU" sz="3400" dirty="0" err="1" smtClean="0"/>
              <a:t>тофаларов</a:t>
            </a:r>
            <a:r>
              <a:rPr lang="ru-RU" sz="3400" dirty="0" smtClean="0"/>
              <a:t> насчитывалось несколько десятков шаманов (мужчин и женщин).</a:t>
            </a:r>
          </a:p>
          <a:p>
            <a:pPr marL="68580" indent="0">
              <a:buNone/>
            </a:pPr>
            <a:r>
              <a:rPr lang="ru-RU" sz="3400" dirty="0" smtClean="0"/>
              <a:t>         </a:t>
            </a:r>
            <a:r>
              <a:rPr lang="ru-RU" sz="3400" dirty="0" err="1" smtClean="0"/>
              <a:t>Карагасские</a:t>
            </a:r>
            <a:r>
              <a:rPr lang="ru-RU" sz="3400" dirty="0" smtClean="0"/>
              <a:t> </a:t>
            </a:r>
            <a:r>
              <a:rPr lang="ru-RU" sz="3400" dirty="0" smtClean="0"/>
              <a:t>шаманы по своей мистической силе делились на 12 степеней (сакральное число 12, очевидно, заимствовано от тюрков).</a:t>
            </a:r>
          </a:p>
          <a:p>
            <a:pPr marL="68580" indent="0">
              <a:buNone/>
            </a:pPr>
            <a:r>
              <a:rPr lang="ru-RU" sz="3400" dirty="0" smtClean="0"/>
              <a:t>        Шаманами </a:t>
            </a:r>
            <a:r>
              <a:rPr lang="ru-RU" sz="3400" dirty="0" err="1" smtClean="0"/>
              <a:t>карагасы</a:t>
            </a:r>
            <a:r>
              <a:rPr lang="ru-RU" sz="3400" dirty="0" smtClean="0"/>
              <a:t> считали и антропоморфные останцы. Известна такая каменная "шаманка" в верховьях р. </a:t>
            </a:r>
            <a:r>
              <a:rPr lang="ru-RU" sz="3400" dirty="0" err="1" smtClean="0"/>
              <a:t>Няндормы</a:t>
            </a:r>
            <a:r>
              <a:rPr lang="ru-RU" sz="3400" dirty="0" smtClean="0"/>
              <a:t> (бассейн р. Уды). Существует старая легенда о Каменной Шаманке, записанная Б. </a:t>
            </a:r>
            <a:r>
              <a:rPr lang="ru-RU" sz="3400" dirty="0" err="1" smtClean="0"/>
              <a:t>Чудиновым</a:t>
            </a:r>
            <a:r>
              <a:rPr lang="ru-RU" sz="3400" dirty="0" smtClean="0"/>
              <a:t> в 1929 г.</a:t>
            </a:r>
          </a:p>
          <a:p>
            <a:pPr marL="68580" indent="0">
              <a:buNone/>
            </a:pPr>
            <a:r>
              <a:rPr lang="ru-RU" sz="3400" dirty="0" smtClean="0"/>
              <a:t>         </a:t>
            </a:r>
            <a:r>
              <a:rPr lang="ru-RU" sz="3400" dirty="0" err="1" smtClean="0"/>
              <a:t>Тофаларский</a:t>
            </a:r>
            <a:r>
              <a:rPr lang="ru-RU" sz="3400" dirty="0" smtClean="0"/>
              <a:t> </a:t>
            </a:r>
            <a:r>
              <a:rPr lang="ru-RU" sz="3400" dirty="0" smtClean="0"/>
              <a:t>шаман (хам) камлал ночью, стоял на одном месте, обычно в переднем углу чума. В чуме шамана висели вместилища духов - </a:t>
            </a:r>
            <a:r>
              <a:rPr lang="ru-RU" sz="3400" dirty="0" err="1" smtClean="0"/>
              <a:t>онгоны</a:t>
            </a:r>
            <a:r>
              <a:rPr lang="ru-RU" sz="3400" dirty="0" smtClean="0"/>
              <a:t> (различные фигурки, изображения людей и животных, вырезанные из дерева или выкроенные из ткани, сукна, чучела соболя и филина). Шаман мог камлать несколько часов подряд, не прерываясь ни на минуту. Камлание начиналось с молитвы, которая являлась прологом будущего действия. Это было обращение к звездам, небу, земле, воде, горам, птицам и животным.</a:t>
            </a:r>
          </a:p>
          <a:p>
            <a:endParaRPr lang="ru-RU" dirty="0"/>
          </a:p>
        </p:txBody>
      </p:sp>
      <p:sp>
        <p:nvSpPr>
          <p:cNvPr id="6" name="Прямоугольник 5"/>
          <p:cNvSpPr/>
          <p:nvPr/>
        </p:nvSpPr>
        <p:spPr>
          <a:xfrm>
            <a:off x="7500958" y="6286520"/>
            <a:ext cx="1643042" cy="5714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hlinkClick r:id="rId2" action="ppaction://hlinksldjump"/>
              </a:rPr>
              <a:t>Меню</a:t>
            </a:r>
            <a:endParaRPr lang="ru-RU" dirty="0"/>
          </a:p>
        </p:txBody>
      </p:sp>
    </p:spTree>
  </p:cSld>
  <p:clrMapOvr>
    <a:masterClrMapping/>
  </p:clrMapOvr>
  <p:transition>
    <p:comb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Прямоугольник 2"/>
          <p:cNvSpPr/>
          <p:nvPr/>
        </p:nvSpPr>
        <p:spPr>
          <a:xfrm>
            <a:off x="6572264" y="5286388"/>
            <a:ext cx="1500198"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hlinkClick r:id="rId7" action="ppaction://hlinksldjump"/>
              </a:rPr>
              <a:t>Меню</a:t>
            </a:r>
            <a:endParaRPr lang="ru-RU" dirty="0"/>
          </a:p>
        </p:txBody>
      </p:sp>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0"/>
            <a:ext cx="8786842" cy="6858000"/>
          </a:xfrm>
        </p:spPr>
        <p:txBody>
          <a:bodyPr/>
          <a:lstStyle/>
          <a:p>
            <a:r>
              <a:rPr lang="ru-RU" b="1" dirty="0" smtClean="0"/>
              <a:t>Б</a:t>
            </a:r>
            <a:r>
              <a:rPr lang="el-GR" b="1" dirty="0" smtClean="0"/>
              <a:t>γ</a:t>
            </a:r>
            <a:r>
              <a:rPr lang="ru-RU" b="1" dirty="0" err="1" smtClean="0"/>
              <a:t>ргэд</a:t>
            </a:r>
            <a:r>
              <a:rPr lang="ru-RU" b="1" dirty="0" smtClean="0"/>
              <a:t> – Орел</a:t>
            </a:r>
          </a:p>
          <a:p>
            <a:r>
              <a:rPr lang="ru-RU" b="1" dirty="0" smtClean="0"/>
              <a:t>Ба – Союз</a:t>
            </a:r>
          </a:p>
          <a:p>
            <a:r>
              <a:rPr lang="ru-RU" b="1" dirty="0" err="1" smtClean="0"/>
              <a:t>баабгай</a:t>
            </a:r>
            <a:r>
              <a:rPr lang="ru-RU" b="1" dirty="0" smtClean="0"/>
              <a:t>, </a:t>
            </a:r>
            <a:r>
              <a:rPr lang="ru-RU" b="1" dirty="0" err="1" smtClean="0"/>
              <a:t>баахалдай</a:t>
            </a:r>
            <a:r>
              <a:rPr lang="ru-RU" b="1" dirty="0" smtClean="0"/>
              <a:t> – Медведь</a:t>
            </a:r>
          </a:p>
          <a:p>
            <a:r>
              <a:rPr lang="ru-RU" b="1" dirty="0" err="1" smtClean="0"/>
              <a:t>Байгал</a:t>
            </a:r>
            <a:r>
              <a:rPr lang="ru-RU" b="1" dirty="0" smtClean="0"/>
              <a:t> дала – Байкал</a:t>
            </a:r>
          </a:p>
          <a:p>
            <a:r>
              <a:rPr lang="ru-RU" b="1" dirty="0" smtClean="0"/>
              <a:t>бал, </a:t>
            </a:r>
            <a:r>
              <a:rPr lang="ru-RU" b="1" dirty="0" err="1" smtClean="0"/>
              <a:t>зүгын тоһон </a:t>
            </a:r>
            <a:r>
              <a:rPr lang="ru-RU" b="1" dirty="0" smtClean="0"/>
              <a:t>– Мёд</a:t>
            </a:r>
          </a:p>
          <a:p>
            <a:r>
              <a:rPr lang="ru-RU" b="1" dirty="0" err="1" smtClean="0"/>
              <a:t>Би</a:t>
            </a:r>
            <a:r>
              <a:rPr lang="ru-RU" b="1" dirty="0" smtClean="0"/>
              <a:t> – Я</a:t>
            </a:r>
          </a:p>
          <a:p>
            <a:r>
              <a:rPr lang="ru-RU" b="1" dirty="0" err="1" smtClean="0"/>
              <a:t>Нэлэнхэ</a:t>
            </a:r>
            <a:r>
              <a:rPr lang="ru-RU" b="1" dirty="0" smtClean="0"/>
              <a:t> – Мама</a:t>
            </a:r>
          </a:p>
          <a:p>
            <a:r>
              <a:rPr lang="ru-RU" b="1" dirty="0" err="1" smtClean="0"/>
              <a:t>эхэнэр</a:t>
            </a:r>
            <a:r>
              <a:rPr lang="ru-RU" b="1" dirty="0" smtClean="0"/>
              <a:t> </a:t>
            </a:r>
            <a:r>
              <a:rPr lang="ru-RU" b="1" dirty="0" err="1" smtClean="0"/>
              <a:t>хүн, һамган- </a:t>
            </a:r>
            <a:r>
              <a:rPr lang="ru-RU" b="1" dirty="0" smtClean="0"/>
              <a:t>Женщина</a:t>
            </a:r>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dirty="0"/>
          </a:p>
        </p:txBody>
      </p:sp>
      <p:sp>
        <p:nvSpPr>
          <p:cNvPr id="4" name="Прямоугольник 3"/>
          <p:cNvSpPr/>
          <p:nvPr/>
        </p:nvSpPr>
        <p:spPr>
          <a:xfrm>
            <a:off x="6929454" y="5929330"/>
            <a:ext cx="2214546"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hlinkClick r:id="rId2" action="ppaction://hlinksldjump"/>
              </a:rPr>
              <a:t>Словарь</a:t>
            </a:r>
            <a:endParaRPr lang="ru-RU" sz="2800" dirty="0"/>
          </a:p>
        </p:txBody>
      </p:sp>
    </p:spTree>
  </p:cSld>
  <p:clrMapOvr>
    <a:masterClrMapping/>
  </p:clrMapOvr>
  <p:transition>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0"/>
            <a:ext cx="8786842" cy="6858000"/>
          </a:xfrm>
        </p:spPr>
        <p:txBody>
          <a:bodyPr/>
          <a:lstStyle/>
          <a:p>
            <a:r>
              <a:rPr lang="ru-RU" dirty="0" smtClean="0"/>
              <a:t>Мама – </a:t>
            </a:r>
            <a:r>
              <a:rPr lang="ru-RU" dirty="0" err="1" smtClean="0"/>
              <a:t>Энэ</a:t>
            </a:r>
            <a:endParaRPr lang="ru-RU" dirty="0" smtClean="0"/>
          </a:p>
          <a:p>
            <a:r>
              <a:rPr lang="ru-RU" dirty="0" smtClean="0"/>
              <a:t>Медведь – </a:t>
            </a:r>
            <a:r>
              <a:rPr lang="ru-RU" dirty="0" err="1" smtClean="0"/>
              <a:t>Хомоты</a:t>
            </a:r>
            <a:endParaRPr lang="ru-RU" dirty="0" smtClean="0"/>
          </a:p>
          <a:p>
            <a:r>
              <a:rPr lang="ru-RU" dirty="0" smtClean="0"/>
              <a:t>Папа – </a:t>
            </a:r>
            <a:r>
              <a:rPr lang="ru-RU" dirty="0" err="1" smtClean="0"/>
              <a:t>Ами</a:t>
            </a:r>
            <a:endParaRPr lang="ru-RU" dirty="0" smtClean="0"/>
          </a:p>
          <a:p>
            <a:r>
              <a:rPr lang="ru-RU" dirty="0" smtClean="0"/>
              <a:t>Пастбище – </a:t>
            </a:r>
            <a:r>
              <a:rPr lang="ru-RU" dirty="0" err="1" smtClean="0"/>
              <a:t>тынчэкит</a:t>
            </a:r>
            <a:endParaRPr lang="ru-RU" dirty="0" smtClean="0"/>
          </a:p>
          <a:p>
            <a:r>
              <a:rPr lang="ru-RU" dirty="0" smtClean="0"/>
              <a:t>Обжигать - </a:t>
            </a:r>
            <a:r>
              <a:rPr lang="ru-RU" dirty="0" err="1" smtClean="0"/>
              <a:t>Которондё-ми</a:t>
            </a:r>
            <a:r>
              <a:rPr lang="ru-RU" dirty="0" smtClean="0"/>
              <a:t>̄</a:t>
            </a:r>
          </a:p>
          <a:p>
            <a:r>
              <a:rPr lang="ru-RU" dirty="0" smtClean="0"/>
              <a:t>Огонь – Того</a:t>
            </a:r>
          </a:p>
          <a:p>
            <a:r>
              <a:rPr lang="ru-RU" dirty="0" smtClean="0"/>
              <a:t>Охотник - </a:t>
            </a:r>
            <a:r>
              <a:rPr lang="ru-RU" dirty="0" err="1" smtClean="0"/>
              <a:t>Бэюктэдери</a:t>
            </a:r>
            <a:r>
              <a:rPr lang="ru-RU" dirty="0" smtClean="0"/>
              <a:t>̄</a:t>
            </a:r>
          </a:p>
          <a:p>
            <a:r>
              <a:rPr lang="ru-RU" dirty="0" smtClean="0"/>
              <a:t>Раньше - </a:t>
            </a:r>
            <a:r>
              <a:rPr lang="ru-RU" dirty="0" err="1" smtClean="0"/>
              <a:t>Нонон</a:t>
            </a:r>
            <a:endParaRPr lang="ru-RU" dirty="0"/>
          </a:p>
        </p:txBody>
      </p:sp>
      <p:sp>
        <p:nvSpPr>
          <p:cNvPr id="5" name="Прямоугольник 4"/>
          <p:cNvSpPr/>
          <p:nvPr/>
        </p:nvSpPr>
        <p:spPr>
          <a:xfrm>
            <a:off x="6643702" y="6143644"/>
            <a:ext cx="2500298" cy="7143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hlinkClick r:id="rId2" action="ppaction://hlinksldjump"/>
              </a:rPr>
              <a:t>Словарь</a:t>
            </a:r>
            <a:endParaRPr lang="ru-RU" sz="3200" dirty="0"/>
          </a:p>
        </p:txBody>
      </p:sp>
    </p:spTree>
  </p:cSld>
  <p:clrMapOvr>
    <a:masterClrMapping/>
  </p:clrMapOvr>
  <p:transition>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0"/>
            <a:ext cx="8786842" cy="6858000"/>
          </a:xfrm>
        </p:spPr>
        <p:txBody>
          <a:bodyPr>
            <a:normAutofit fontScale="70000" lnSpcReduction="20000"/>
          </a:bodyPr>
          <a:lstStyle/>
          <a:p>
            <a:r>
              <a:rPr lang="ru-RU" b="1" dirty="0" smtClean="0"/>
              <a:t>Аи</a:t>
            </a:r>
            <a:r>
              <a:rPr lang="ru-RU" dirty="0" smtClean="0"/>
              <a:t> - месяц</a:t>
            </a:r>
            <a:br>
              <a:rPr lang="ru-RU" dirty="0" smtClean="0"/>
            </a:br>
            <a:r>
              <a:rPr lang="ru-RU" b="1" dirty="0" smtClean="0"/>
              <a:t>Аи</a:t>
            </a:r>
            <a:r>
              <a:rPr lang="ru-RU" dirty="0" smtClean="0"/>
              <a:t>. - сарана</a:t>
            </a:r>
            <a:br>
              <a:rPr lang="ru-RU" dirty="0" smtClean="0"/>
            </a:br>
            <a:r>
              <a:rPr lang="ru-RU" b="1" dirty="0" err="1" smtClean="0"/>
              <a:t>Алачины</a:t>
            </a:r>
            <a:r>
              <a:rPr lang="ru-RU" dirty="0" smtClean="0"/>
              <a:t> - жерди чума</a:t>
            </a:r>
            <a:br>
              <a:rPr lang="ru-RU" dirty="0" smtClean="0"/>
            </a:br>
            <a:r>
              <a:rPr lang="ru-RU" b="1" dirty="0" err="1" smtClean="0"/>
              <a:t>Аллы-чеш</a:t>
            </a:r>
            <a:r>
              <a:rPr lang="ru-RU" dirty="0" smtClean="0"/>
              <a:t> - </a:t>
            </a:r>
            <a:r>
              <a:rPr lang="ru-RU" dirty="0" err="1" smtClean="0"/>
              <a:t>ровдужная</a:t>
            </a:r>
            <a:r>
              <a:rPr lang="ru-RU" dirty="0" smtClean="0"/>
              <a:t> покрышка чума, сшитая из пяти </a:t>
            </a:r>
            <a:r>
              <a:rPr lang="ru-RU" dirty="0" err="1" smtClean="0"/>
              <a:t>изюбриных</a:t>
            </a:r>
            <a:r>
              <a:rPr lang="ru-RU" dirty="0" smtClean="0"/>
              <a:t> или лосиных шкур</a:t>
            </a:r>
            <a:br>
              <a:rPr lang="ru-RU" dirty="0" smtClean="0"/>
            </a:br>
            <a:r>
              <a:rPr lang="ru-RU" b="1" dirty="0" err="1" smtClean="0"/>
              <a:t>Анай</a:t>
            </a:r>
            <a:r>
              <a:rPr lang="ru-RU" dirty="0" smtClean="0"/>
              <a:t> - олененок</a:t>
            </a:r>
          </a:p>
          <a:p>
            <a:r>
              <a:rPr lang="ru-RU" b="1" dirty="0" err="1" smtClean="0"/>
              <a:t>Сы</a:t>
            </a:r>
            <a:r>
              <a:rPr lang="ru-RU" dirty="0" smtClean="0"/>
              <a:t> - металлический скребок с прямым лезвием для очищения шкуры от жира после ее вымачивания</a:t>
            </a:r>
            <a:br>
              <a:rPr lang="ru-RU" dirty="0" smtClean="0"/>
            </a:br>
            <a:r>
              <a:rPr lang="ru-RU" b="1" dirty="0" err="1" smtClean="0"/>
              <a:t>Сыран</a:t>
            </a:r>
            <a:r>
              <a:rPr lang="ru-RU" dirty="0" smtClean="0"/>
              <a:t> - центральная несущая жердь остова чума</a:t>
            </a:r>
            <a:br>
              <a:rPr lang="ru-RU" dirty="0" smtClean="0"/>
            </a:br>
            <a:r>
              <a:rPr lang="ru-RU" b="1" dirty="0" err="1" smtClean="0"/>
              <a:t>Такша</a:t>
            </a:r>
            <a:r>
              <a:rPr lang="ru-RU" dirty="0" smtClean="0"/>
              <a:t> - небольшая круглая кружка для чая, выдолбленная из капа или дерева</a:t>
            </a:r>
            <a:br>
              <a:rPr lang="ru-RU" dirty="0" smtClean="0"/>
            </a:br>
            <a:r>
              <a:rPr lang="ru-RU" b="1" dirty="0" smtClean="0"/>
              <a:t>Талан</a:t>
            </a:r>
            <a:r>
              <a:rPr lang="ru-RU" dirty="0" smtClean="0"/>
              <a:t> - хлебная лепешка</a:t>
            </a:r>
            <a:br>
              <a:rPr lang="ru-RU" dirty="0" smtClean="0"/>
            </a:br>
            <a:r>
              <a:rPr lang="ru-RU" b="1" dirty="0" err="1" smtClean="0"/>
              <a:t>Талхан-булхар</a:t>
            </a:r>
            <a:r>
              <a:rPr lang="ru-RU" dirty="0" smtClean="0"/>
              <a:t> - мучная жидкая болтушка, корм для охотничьей собаки</a:t>
            </a:r>
            <a:br>
              <a:rPr lang="ru-RU" dirty="0" smtClean="0"/>
            </a:br>
            <a:r>
              <a:rPr lang="ru-RU" b="1" dirty="0" err="1" smtClean="0"/>
              <a:t>Тангуш</a:t>
            </a:r>
            <a:r>
              <a:rPr lang="ru-RU" dirty="0" smtClean="0"/>
              <a:t> - своеобразные козлы, где основой является толстое бревно (иногда жердь), у которого один конец вкопан в землю, другой поднят при помощи двух врубленных стоек над землей от 0,5 до 1,5 м</a:t>
            </a:r>
            <a:br>
              <a:rPr lang="ru-RU" dirty="0" smtClean="0"/>
            </a:br>
            <a:r>
              <a:rPr lang="ru-RU" b="1" dirty="0" err="1" smtClean="0"/>
              <a:t>Тахан</a:t>
            </a:r>
            <a:r>
              <a:rPr lang="ru-RU" dirty="0" smtClean="0"/>
              <a:t> - деревянная </a:t>
            </a:r>
            <a:r>
              <a:rPr lang="ru-RU" dirty="0" err="1" smtClean="0"/>
              <a:t>пута</a:t>
            </a:r>
            <a:r>
              <a:rPr lang="ru-RU" dirty="0" smtClean="0"/>
              <a:t> на одну ногу для взрослого оленя, выполненная из березы</a:t>
            </a:r>
            <a:br>
              <a:rPr lang="ru-RU" dirty="0" smtClean="0"/>
            </a:br>
            <a:r>
              <a:rPr lang="ru-RU" b="1" dirty="0" err="1" smtClean="0"/>
              <a:t>Таш-орбам</a:t>
            </a:r>
            <a:r>
              <a:rPr lang="ru-RU" dirty="0" smtClean="0"/>
              <a:t> - "моя каменная колотушка", обращение шамана во время камлания к колотушке</a:t>
            </a:r>
            <a:br>
              <a:rPr lang="ru-RU" dirty="0" smtClean="0"/>
            </a:br>
            <a:r>
              <a:rPr lang="ru-RU" b="1" dirty="0" smtClean="0"/>
              <a:t>Тер</a:t>
            </a:r>
            <a:r>
              <a:rPr lang="ru-RU" dirty="0" smtClean="0"/>
              <a:t> - ловить</a:t>
            </a:r>
            <a:br>
              <a:rPr lang="ru-RU" dirty="0" smtClean="0"/>
            </a:br>
            <a:r>
              <a:rPr lang="ru-RU" b="1" dirty="0" smtClean="0"/>
              <a:t>Тетка</a:t>
            </a:r>
            <a:r>
              <a:rPr lang="ru-RU" dirty="0" smtClean="0"/>
              <a:t> - сеть для ловли рыбы</a:t>
            </a:r>
            <a:endParaRPr lang="ru-RU" dirty="0"/>
          </a:p>
        </p:txBody>
      </p:sp>
      <p:sp>
        <p:nvSpPr>
          <p:cNvPr id="4" name="Прямоугольник 3"/>
          <p:cNvSpPr/>
          <p:nvPr/>
        </p:nvSpPr>
        <p:spPr>
          <a:xfrm>
            <a:off x="6572264" y="6143644"/>
            <a:ext cx="2571736" cy="7143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hlinkClick r:id="rId2" action="ppaction://hlinksldjump"/>
              </a:rPr>
              <a:t>Меню</a:t>
            </a:r>
            <a:endParaRPr lang="ru-RU" sz="3600" dirty="0"/>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Содержимое 8" descr="01.jpg"/>
          <p:cNvPicPr>
            <a:picLocks noGrp="1" noChangeAspect="1"/>
          </p:cNvPicPr>
          <p:nvPr>
            <p:ph idx="1"/>
          </p:nvPr>
        </p:nvPicPr>
        <p:blipFill>
          <a:blip r:embed="rId2"/>
          <a:stretch>
            <a:fillRect/>
          </a:stretch>
        </p:blipFill>
        <p:spPr>
          <a:xfrm>
            <a:off x="539552" y="62904"/>
            <a:ext cx="2857520" cy="3500438"/>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10" name="Рисунок 9" descr="12.jpg"/>
          <p:cNvPicPr>
            <a:picLocks noChangeAspect="1"/>
          </p:cNvPicPr>
          <p:nvPr/>
        </p:nvPicPr>
        <p:blipFill>
          <a:blip r:embed="rId3"/>
          <a:stretch>
            <a:fillRect/>
          </a:stretch>
        </p:blipFill>
        <p:spPr>
          <a:xfrm>
            <a:off x="3214678" y="0"/>
            <a:ext cx="5929322" cy="3500438"/>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11" name="Рисунок 10" descr="888888x20369.jpg"/>
          <p:cNvPicPr>
            <a:picLocks noChangeAspect="1"/>
          </p:cNvPicPr>
          <p:nvPr/>
        </p:nvPicPr>
        <p:blipFill>
          <a:blip r:embed="rId4"/>
          <a:stretch>
            <a:fillRect/>
          </a:stretch>
        </p:blipFill>
        <p:spPr>
          <a:xfrm>
            <a:off x="280004" y="3356992"/>
            <a:ext cx="5524500" cy="3357562"/>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12" name="Рисунок 11" descr="Evenk08.jpg"/>
          <p:cNvPicPr>
            <a:picLocks noChangeAspect="1"/>
          </p:cNvPicPr>
          <p:nvPr/>
        </p:nvPicPr>
        <p:blipFill>
          <a:blip r:embed="rId5"/>
          <a:stretch>
            <a:fillRect/>
          </a:stretch>
        </p:blipFill>
        <p:spPr>
          <a:xfrm>
            <a:off x="5652120" y="3356992"/>
            <a:ext cx="3357554" cy="3357562"/>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13" name="Прямоугольник 12"/>
          <p:cNvSpPr/>
          <p:nvPr/>
        </p:nvSpPr>
        <p:spPr>
          <a:xfrm>
            <a:off x="8358214" y="857232"/>
            <a:ext cx="785786" cy="2071702"/>
          </a:xfrm>
          <a:prstGeom prst="rect">
            <a:avLst/>
          </a:prstGeom>
          <a:solidFill>
            <a:schemeClr val="tx2">
              <a:lumMod val="1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b="1" dirty="0" smtClean="0">
                <a:ln>
                  <a:prstDash val="solid"/>
                </a:ln>
                <a:solidFill>
                  <a:schemeClr val="bg1"/>
                </a:solidFill>
                <a:effectLst>
                  <a:outerShdw blurRad="88000" dist="50800" dir="5040000" algn="tl">
                    <a:schemeClr val="accent4">
                      <a:tint val="80000"/>
                      <a:satMod val="250000"/>
                      <a:alpha val="45000"/>
                    </a:schemeClr>
                  </a:outerShdw>
                </a:effectLst>
              </a:rPr>
              <a:t>К</a:t>
            </a:r>
            <a:endParaRPr lang="ru-RU" b="1" dirty="0" smtClean="0">
              <a:ln>
                <a:prstDash val="solid"/>
              </a:ln>
              <a:solidFill>
                <a:schemeClr val="bg1"/>
              </a:solidFill>
              <a:effectLst>
                <a:outerShdw blurRad="88000" dist="50800" dir="5040000" algn="tl">
                  <a:schemeClr val="accent4">
                    <a:tint val="80000"/>
                    <a:satMod val="250000"/>
                    <a:alpha val="45000"/>
                  </a:schemeClr>
                </a:outerShdw>
              </a:effectLst>
              <a:hlinkClick r:id="rId6" action="ppaction://hlinksldjump"/>
            </a:endParaRPr>
          </a:p>
          <a:p>
            <a:pPr algn="ctr"/>
            <a:r>
              <a:rPr lang="ru-RU" b="1" dirty="0" smtClean="0">
                <a:ln>
                  <a:prstDash val="solid"/>
                </a:ln>
                <a:solidFill>
                  <a:srgbClr val="7030A0"/>
                </a:solidFill>
                <a:effectLst>
                  <a:outerShdw blurRad="88000" dist="50800" dir="5040000" algn="tl">
                    <a:schemeClr val="accent4">
                      <a:tint val="80000"/>
                      <a:satMod val="250000"/>
                      <a:alpha val="45000"/>
                    </a:schemeClr>
                  </a:outerShdw>
                </a:effectLst>
                <a:hlinkClick r:id="rId6" action="ppaction://hlinksldjump"/>
              </a:rPr>
              <a:t>О</a:t>
            </a:r>
            <a: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6" action="ppaction://hlinksldjump"/>
              </a:rPr>
              <a:t/>
            </a:r>
            <a:b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6" action="ppaction://hlinksldjump"/>
              </a:rPr>
            </a:br>
            <a:r>
              <a:rPr lang="ru-RU" b="1" dirty="0" smtClean="0">
                <a:ln>
                  <a:prstDash val="solid"/>
                </a:ln>
                <a:solidFill>
                  <a:srgbClr val="002060"/>
                </a:solidFill>
                <a:effectLst>
                  <a:outerShdw blurRad="88000" dist="50800" dir="5040000" algn="tl">
                    <a:schemeClr val="accent4">
                      <a:tint val="80000"/>
                      <a:satMod val="250000"/>
                      <a:alpha val="45000"/>
                    </a:schemeClr>
                  </a:outerShdw>
                </a:effectLst>
                <a:hlinkClick r:id="rId6" action="ppaction://hlinksldjump"/>
              </a:rPr>
              <a:t>Н</a:t>
            </a:r>
            <a: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6" action="ppaction://hlinksldjump"/>
              </a:rPr>
              <a:t/>
            </a:r>
            <a:b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6" action="ppaction://hlinksldjump"/>
              </a:rPr>
            </a:br>
            <a:r>
              <a:rPr lang="ru-RU" b="1" dirty="0" smtClean="0">
                <a:ln>
                  <a:prstDash val="solid"/>
                </a:ln>
                <a:solidFill>
                  <a:srgbClr val="00B0F0"/>
                </a:solidFill>
                <a:effectLst>
                  <a:outerShdw blurRad="88000" dist="50800" dir="5040000" algn="tl">
                    <a:schemeClr val="accent4">
                      <a:tint val="80000"/>
                      <a:satMod val="250000"/>
                      <a:alpha val="45000"/>
                    </a:schemeClr>
                  </a:outerShdw>
                </a:effectLst>
                <a:hlinkClick r:id="rId6" action="ppaction://hlinksldjump"/>
              </a:rPr>
              <a:t>Е</a:t>
            </a:r>
            <a: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6" action="ppaction://hlinksldjump"/>
              </a:rPr>
              <a:t/>
            </a:r>
            <a:b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hlinkClick r:id="rId6" action="ppaction://hlinksldjump"/>
              </a:rPr>
            </a:br>
            <a:r>
              <a:rPr lang="ru-RU" b="1" dirty="0" smtClean="0">
                <a:ln>
                  <a:prstDash val="solid"/>
                </a:ln>
                <a:solidFill>
                  <a:srgbClr val="FF0000"/>
                </a:solidFill>
                <a:effectLst>
                  <a:outerShdw blurRad="88000" dist="50800" dir="5040000" algn="tl">
                    <a:schemeClr val="accent4">
                      <a:tint val="80000"/>
                      <a:satMod val="250000"/>
                      <a:alpha val="45000"/>
                    </a:schemeClr>
                  </a:outerShdw>
                </a:effectLst>
                <a:hlinkClick r:id="rId6" action="ppaction://hlinksldjump"/>
              </a:rPr>
              <a:t>Ц</a:t>
            </a:r>
            <a:endParaRPr lang="ru-RU" b="1" dirty="0">
              <a:ln>
                <a:prstDash val="solid"/>
              </a:ln>
              <a:solidFill>
                <a:srgbClr val="FF0000"/>
              </a:solidFill>
              <a:effectLst>
                <a:outerShdw blurRad="88000" dist="50800" dir="5040000" algn="tl">
                  <a:schemeClr val="accent4">
                    <a:tint val="80000"/>
                    <a:satMod val="250000"/>
                    <a:alpha val="45000"/>
                  </a:schemeClr>
                </a:outerShdw>
              </a:effectLst>
            </a:endParaRPr>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357158" y="0"/>
            <a:ext cx="8786842" cy="6858000"/>
          </a:xfrm>
        </p:spPr>
        <p:txBody>
          <a:bodyPr/>
          <a:lstStyle/>
          <a:p>
            <a:endParaRPr lang="ru-RU" dirty="0"/>
          </a:p>
        </p:txBody>
      </p:sp>
      <p:sp>
        <p:nvSpPr>
          <p:cNvPr id="6" name="Прямоугольник 5"/>
          <p:cNvSpPr/>
          <p:nvPr/>
        </p:nvSpPr>
        <p:spPr>
          <a:xfrm>
            <a:off x="1142976" y="2857496"/>
            <a:ext cx="7391768" cy="923330"/>
          </a:xfrm>
          <a:prstGeom prst="rect">
            <a:avLst/>
          </a:prstGeom>
          <a:noFill/>
        </p:spPr>
        <p:txBody>
          <a:bodyPr wrap="none" lIns="91440" tIns="45720" rIns="91440" bIns="45720">
            <a:spAutoFit/>
          </a:bodyPr>
          <a:lstStyle/>
          <a:p>
            <a:pPr algn="ctr"/>
            <a:r>
              <a:rPr lang="ru-RU" sz="5400" b="1" cap="none" spc="0" dirty="0" smtClean="0">
                <a:ln w="18000">
                  <a:solidFill>
                    <a:schemeClr val="accent2">
                      <a:satMod val="140000"/>
                    </a:schemeClr>
                  </a:solidFill>
                  <a:prstDash val="solid"/>
                  <a:miter lim="800000"/>
                </a:ln>
                <a:solidFill>
                  <a:schemeClr val="accent3">
                    <a:lumMod val="60000"/>
                    <a:lumOff val="40000"/>
                  </a:schemeClr>
                </a:solidFill>
                <a:effectLst>
                  <a:outerShdw blurRad="25500" dist="23000" dir="7020000" algn="tl">
                    <a:srgbClr val="000000">
                      <a:alpha val="50000"/>
                    </a:srgbClr>
                  </a:outerShdw>
                </a:effectLst>
              </a:rPr>
              <a:t>Спас</a:t>
            </a:r>
            <a:r>
              <a:rPr lang="ru-RU" sz="5400" b="1" cap="none" spc="0" dirty="0" smtClean="0">
                <a:ln w="18000">
                  <a:solidFill>
                    <a:schemeClr val="accent2">
                      <a:satMod val="140000"/>
                    </a:schemeClr>
                  </a:solidFill>
                  <a:prstDash val="solid"/>
                  <a:miter lim="800000"/>
                </a:ln>
                <a:solidFill>
                  <a:schemeClr val="accent3">
                    <a:lumMod val="50000"/>
                  </a:schemeClr>
                </a:solidFill>
                <a:effectLst>
                  <a:outerShdw blurRad="25500" dist="23000" dir="7020000" algn="tl">
                    <a:srgbClr val="000000">
                      <a:alpha val="50000"/>
                    </a:srgbClr>
                  </a:outerShdw>
                </a:effectLst>
              </a:rPr>
              <a:t>ибо</a:t>
            </a:r>
            <a:r>
              <a:rPr lang="ru-RU"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ru-RU" sz="5400" b="1" cap="none" spc="0"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за</a:t>
            </a:r>
            <a:r>
              <a:rPr lang="ru-RU"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ru-RU" sz="5400" b="1" cap="none" spc="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вним</a:t>
            </a:r>
            <a:r>
              <a:rPr lang="ru-RU" sz="5400" b="1" cap="none" spc="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ание</a:t>
            </a:r>
            <a:r>
              <a:rPr lang="ru-RU" sz="5400" b="1" cap="none" spc="0" dirty="0" smtClean="0">
                <a:ln w="18000">
                  <a:solidFill>
                    <a:schemeClr val="accent2">
                      <a:satMod val="140000"/>
                    </a:schemeClr>
                  </a:solidFill>
                  <a:prstDash val="solid"/>
                  <a:miter lim="800000"/>
                </a:ln>
                <a:solidFill>
                  <a:srgbClr val="7030A0"/>
                </a:solidFill>
                <a:effectLst>
                  <a:outerShdw blurRad="25500" dist="23000" dir="7020000" algn="tl">
                    <a:srgbClr val="000000">
                      <a:alpha val="50000"/>
                    </a:srgbClr>
                  </a:outerShdw>
                </a:effectLst>
              </a:rPr>
              <a:t>!</a:t>
            </a:r>
            <a:r>
              <a:rPr lang="ru-RU" sz="5400" b="1" cap="none" spc="0"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a:t>
            </a:r>
            <a:r>
              <a:rPr lang="ru-RU" sz="5400" b="1" cap="none" spc="0" dirty="0" smtClean="0">
                <a:ln w="18000">
                  <a:solidFill>
                    <a:schemeClr val="accent2">
                      <a:satMod val="140000"/>
                    </a:schemeClr>
                  </a:solidFill>
                  <a:prstDash val="solid"/>
                  <a:miter lim="800000"/>
                </a:ln>
                <a:solidFill>
                  <a:schemeClr val="accent6">
                    <a:lumMod val="60000"/>
                    <a:lumOff val="40000"/>
                  </a:schemeClr>
                </a:solidFill>
                <a:effectLst>
                  <a:outerShdw blurRad="25500" dist="23000" dir="7020000" algn="tl">
                    <a:srgbClr val="000000">
                      <a:alpha val="50000"/>
                    </a:srgbClr>
                  </a:outerShdw>
                </a:effectLst>
              </a:rPr>
              <a:t>!</a:t>
            </a:r>
            <a:endParaRPr lang="ru-RU" sz="5400" b="1" cap="none" spc="0" dirty="0">
              <a:ln w="18000">
                <a:solidFill>
                  <a:schemeClr val="accent2">
                    <a:satMod val="140000"/>
                  </a:schemeClr>
                </a:solidFill>
                <a:prstDash val="solid"/>
                <a:miter lim="800000"/>
              </a:ln>
              <a:solidFill>
                <a:schemeClr val="accent6">
                  <a:lumMod val="60000"/>
                  <a:lumOff val="40000"/>
                </a:schemeClr>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Содержимое 8"/>
          <p:cNvGraphicFramePr>
            <a:graphicFrameLocks noGrp="1"/>
          </p:cNvGraphicFramePr>
          <p:nvPr>
            <p:ph idx="1"/>
            <p:extLst>
              <p:ext uri="{D42A27DB-BD31-4B8C-83A1-F6EECF244321}">
                <p14:modId xmlns:p14="http://schemas.microsoft.com/office/powerpoint/2010/main" val="1387925526"/>
              </p:ext>
            </p:extLst>
          </p:nvPr>
        </p:nvGraphicFramePr>
        <p:xfrm>
          <a:off x="357158" y="1714488"/>
          <a:ext cx="8329642" cy="47403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Прямоугольник 5"/>
          <p:cNvSpPr/>
          <p:nvPr/>
        </p:nvSpPr>
        <p:spPr>
          <a:xfrm>
            <a:off x="2714612" y="285728"/>
            <a:ext cx="3714776" cy="714380"/>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Содержание</a:t>
            </a:r>
            <a:endParaRPr lang="ru-RU" dirty="0"/>
          </a:p>
        </p:txBody>
      </p:sp>
      <p:graphicFrame>
        <p:nvGraphicFramePr>
          <p:cNvPr id="7" name="Объект 6"/>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028" name="Формула" r:id="rId9" imgW="114120" imgH="215640" progId="Equation.3">
                  <p:embed/>
                </p:oleObj>
              </mc:Choice>
              <mc:Fallback>
                <p:oleObj name="Формула" r:id="rId9" imgW="114120" imgH="215640" progId="Equation.3">
                  <p:embed/>
                  <p:pic>
                    <p:nvPicPr>
                      <p:cNvPr id="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Прямоугольник 4"/>
          <p:cNvSpPr/>
          <p:nvPr/>
        </p:nvSpPr>
        <p:spPr>
          <a:xfrm>
            <a:off x="7143768" y="5500702"/>
            <a:ext cx="1285884"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hlinkClick r:id="rId11" action="ppaction://hlinksldjump"/>
              </a:rPr>
              <a:t>Конец</a:t>
            </a:r>
            <a:endParaRPr lang="ru-RU" sz="2800" dirty="0"/>
          </a:p>
        </p:txBody>
      </p:sp>
      <p:cxnSp>
        <p:nvCxnSpPr>
          <p:cNvPr id="3" name="Прямая соединительная линия 2"/>
          <p:cNvCxnSpPr/>
          <p:nvPr/>
        </p:nvCxnSpPr>
        <p:spPr>
          <a:xfrm flipV="1">
            <a:off x="1475656" y="3068960"/>
            <a:ext cx="504056" cy="50405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686800" cy="6454808"/>
          </a:xfrm>
        </p:spPr>
        <p:txBody>
          <a:bodyPr>
            <a:normAutofit fontScale="32500" lnSpcReduction="20000"/>
          </a:bodyPr>
          <a:lstStyle/>
          <a:p>
            <a:r>
              <a:rPr lang="ru-RU" sz="4400" u="sng" dirty="0" smtClean="0"/>
              <a:t>Иркутская область в XVII вв.</a:t>
            </a:r>
            <a:endParaRPr lang="ru-RU" sz="4400" dirty="0" smtClean="0"/>
          </a:p>
          <a:p>
            <a:r>
              <a:rPr lang="ru-RU" sz="4400" dirty="0" smtClean="0"/>
              <a:t>В архиве древних актов выявлено донесение енисейского воеводы И. И. Ржевского в Сибирский приказ. В нем содержится подробное изложение обстоятельств основания Иркутского острога енисейским сыном боярским Яковом Ивановичем </a:t>
            </a:r>
            <a:r>
              <a:rPr lang="ru-RU" sz="4400" dirty="0" err="1" smtClean="0"/>
              <a:t>Похабовым</a:t>
            </a:r>
            <a:r>
              <a:rPr lang="ru-RU" sz="4400" dirty="0" smtClean="0"/>
              <a:t> летом 1661 года.</a:t>
            </a:r>
            <a:br>
              <a:rPr lang="ru-RU" sz="4400" dirty="0" smtClean="0"/>
            </a:br>
            <a:r>
              <a:rPr lang="ru-RU" sz="4400" dirty="0" smtClean="0"/>
              <a:t>Первым приказчиком нового острога был назначен казачий десятник Василий </a:t>
            </a:r>
            <a:r>
              <a:rPr lang="ru-RU" sz="4400" dirty="0" err="1" smtClean="0"/>
              <a:t>Ездаков</a:t>
            </a:r>
            <a:r>
              <a:rPr lang="ru-RU" sz="4400" dirty="0" smtClean="0"/>
              <a:t>. Под его командой находилось 20 служилых людей. Сначала острог назывался </a:t>
            </a:r>
            <a:r>
              <a:rPr lang="ru-RU" sz="4400" dirty="0" err="1" smtClean="0"/>
              <a:t>Яндашским</a:t>
            </a:r>
            <a:r>
              <a:rPr lang="ru-RU" sz="4400" dirty="0" smtClean="0"/>
              <a:t>, по имени местного </a:t>
            </a:r>
            <a:r>
              <a:rPr lang="ru-RU" sz="4400" dirty="0" err="1" smtClean="0"/>
              <a:t>князца</a:t>
            </a:r>
            <a:r>
              <a:rPr lang="ru-RU" sz="4400" dirty="0" smtClean="0"/>
              <a:t> </a:t>
            </a:r>
            <a:r>
              <a:rPr lang="ru-RU" sz="4400" dirty="0" err="1" smtClean="0"/>
              <a:t>Яндаша</a:t>
            </a:r>
            <a:r>
              <a:rPr lang="ru-RU" sz="4400" dirty="0" smtClean="0"/>
              <a:t> Дороги, но уже с 1662 года он стал именоваться Иркутским (в старину писали "</a:t>
            </a:r>
            <a:r>
              <a:rPr lang="ru-RU" sz="4400" dirty="0" err="1" smtClean="0"/>
              <a:t>Иркуцкий</a:t>
            </a:r>
            <a:r>
              <a:rPr lang="ru-RU" sz="4400" dirty="0" smtClean="0"/>
              <a:t>"), так как находился недалеко от устья притока Ангары - Иркута.</a:t>
            </a:r>
            <a:br>
              <a:rPr lang="ru-RU" sz="4400" dirty="0" smtClean="0"/>
            </a:br>
            <a:r>
              <a:rPr lang="ru-RU" sz="4400" dirty="0" smtClean="0"/>
              <a:t>Раннее описание Иркутского острога (1670 год) содержится в челобитной служилого человека Андрея </a:t>
            </a:r>
            <a:r>
              <a:rPr lang="ru-RU" sz="4400" dirty="0" err="1" smtClean="0"/>
              <a:t>Барнешлева</a:t>
            </a:r>
            <a:r>
              <a:rPr lang="ru-RU" sz="4400" dirty="0" smtClean="0"/>
              <a:t>. Из челобитной видно, что к 1670 году острог, поставленный в 1661 году, "погнил и развалился врознь". Поэтому в тревожное время негде поместиться "служилым и ясачным людям и пашенным крестьянам с женами и с детьми". Служилым людям и пашенным крестьянам пришлось спешно днем и ночью строить новую или обновленную острожную крепость. В результате площадь, занятая острогом, значительно расширилась. Прежний острог "был мерою в длину девять сажень печатных, поперек восемь сажень". Новая острожная крепость простиралась на 50 сажен (108 м) в длину и на 50 сажен в ширину. Стены острога состояли из </a:t>
            </a:r>
            <a:r>
              <a:rPr lang="ru-RU" sz="4400" dirty="0" err="1" smtClean="0"/>
              <a:t>острожин</a:t>
            </a:r>
            <a:r>
              <a:rPr lang="ru-RU" sz="4400" dirty="0" smtClean="0"/>
              <a:t> - плотного ряда высоких столбов, вкопанных в землю, длина их составляла три сажени с аршином. Передняя стена примыкала к трем башням. Две из них стояли по углам стены, третья - в середине. Средняя башня была проезжей - под ней находились ворота для въезда в острог. Эта башня называлась Спасской, так как к ней примыкал церковный предел, в котором стоял "нерукотворный образ" Спаса (Христа).</a:t>
            </a:r>
            <a:br>
              <a:rPr lang="ru-RU" sz="4400" dirty="0" smtClean="0"/>
            </a:br>
            <a:r>
              <a:rPr lang="ru-RU" sz="4400" dirty="0" smtClean="0"/>
              <a:t>Башни служили не только для дозорных караулов, но также для жилья и хранения разных припасов. Башни передней стены острога имели фактически три этажа. В низу башни находился казенный амбар, над ним - горница, над нею - развал с жильем, выше - сторожевая вышка с перилами, на которые опирались казаки, неся дозорную службу. По внутренним лестницам они поднимались на вышку и спускались вниз. В одной из башен внизу находилась казачья изба, а над нею другие помещения. Башни, крытые тесом, имели "бои" - отверстия для стрельбы. Вышина башен девять сажен с аршином.</a:t>
            </a:r>
            <a:br>
              <a:rPr lang="ru-RU" sz="4400" dirty="0" smtClean="0"/>
            </a:br>
            <a:r>
              <a:rPr lang="ru-RU" sz="4400" dirty="0" smtClean="0"/>
              <a:t>Башни, примыкавшие к другим острожным стенам, были устроены таким же образом, как три передние. В остроге находился двор, где жили приказные люди, амбар "о трех </a:t>
            </a:r>
            <a:r>
              <a:rPr lang="ru-RU" sz="4400" dirty="0" err="1" smtClean="0"/>
              <a:t>жильях</a:t>
            </a:r>
            <a:r>
              <a:rPr lang="ru-RU" sz="4400" dirty="0" smtClean="0"/>
              <a:t>" для сбора десятинного хлеба с пашенных крестьян, изба "для стенного караулу", погреб для "пороховой и свинцовой казны". Вокруг острога образовался посад. </a:t>
            </a:r>
            <a:br>
              <a:rPr lang="ru-RU" sz="4400" dirty="0" smtClean="0"/>
            </a:br>
            <a:r>
              <a:rPr lang="ru-RU" sz="4400" dirty="0" smtClean="0"/>
              <a:t> </a:t>
            </a:r>
          </a:p>
          <a:p>
            <a:r>
              <a:rPr lang="ru-RU" dirty="0" smtClean="0">
                <a:hlinkClick r:id="rId2" action="ppaction://hlinksldjump"/>
              </a:rPr>
              <a:t>Слайд 4</a:t>
            </a:r>
            <a:endParaRPr lang="ru-RU"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Схема 7"/>
          <p:cNvGraphicFramePr/>
          <p:nvPr>
            <p:extLst>
              <p:ext uri="{D42A27DB-BD31-4B8C-83A1-F6EECF244321}">
                <p14:modId xmlns:p14="http://schemas.microsoft.com/office/powerpoint/2010/main" val="155468399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23728" y="0"/>
            <a:ext cx="7020272" cy="6858000"/>
          </a:xfrm>
        </p:spPr>
        <p:txBody>
          <a:bodyPr>
            <a:normAutofit fontScale="55000" lnSpcReduction="20000"/>
          </a:bodyPr>
          <a:lstStyle/>
          <a:p>
            <a:pPr marL="68580" indent="0">
              <a:buNone/>
            </a:pPr>
            <a:r>
              <a:rPr lang="ru-RU" dirty="0" smtClean="0"/>
              <a:t>Традиционная мужская одежда бурят - халат без плечевого шва -зимний </a:t>
            </a:r>
            <a:r>
              <a:rPr lang="ru-RU" dirty="0" err="1" smtClean="0"/>
              <a:t>дэгэл</a:t>
            </a:r>
            <a:r>
              <a:rPr lang="ru-RU" dirty="0" smtClean="0"/>
              <a:t> и летний на тонком </a:t>
            </a:r>
            <a:r>
              <a:rPr lang="ru-RU" dirty="0" err="1" smtClean="0"/>
              <a:t>подкладе</a:t>
            </a:r>
            <a:r>
              <a:rPr lang="ru-RU" dirty="0" smtClean="0"/>
              <a:t> </a:t>
            </a:r>
            <a:r>
              <a:rPr lang="ru-RU" dirty="0" err="1" smtClean="0"/>
              <a:t>тэрлиг</a:t>
            </a:r>
            <a:r>
              <a:rPr lang="ru-RU" dirty="0" smtClean="0"/>
              <a:t>. </a:t>
            </a:r>
            <a:br>
              <a:rPr lang="ru-RU" dirty="0" smtClean="0"/>
            </a:br>
            <a:r>
              <a:rPr lang="ru-RU" dirty="0" smtClean="0"/>
              <a:t>        Традиционная верхняя мужская одежда была </a:t>
            </a:r>
            <a:r>
              <a:rPr lang="ru-RU" dirty="0" err="1" smtClean="0"/>
              <a:t>прямоспинной</a:t>
            </a:r>
            <a:r>
              <a:rPr lang="ru-RU" dirty="0" smtClean="0"/>
              <a:t>, т.е. не отрезной по талии, с длинными расширяющимися книзу подолами. Мужские халаты бурят Забайкалья и </a:t>
            </a:r>
            <a:r>
              <a:rPr lang="ru-RU" dirty="0" err="1" smtClean="0"/>
              <a:t>Предбайкалья</a:t>
            </a:r>
            <a:r>
              <a:rPr lang="ru-RU" dirty="0" smtClean="0"/>
              <a:t> отличались кроем. Для забайкальских бурят, монголов характерна распашная одежда с запахом левой полы на правую с цельнокроеными рукавами. Глубокий запах обеспечивал тепло для нагрудной части тела, что было немаловажным при длительной верховой езде. Зимнюю одежду шили из овчины, на шитье одного </a:t>
            </a:r>
            <a:r>
              <a:rPr lang="ru-RU" dirty="0" err="1" smtClean="0"/>
              <a:t>дэгэла</a:t>
            </a:r>
            <a:r>
              <a:rPr lang="ru-RU" dirty="0" smtClean="0"/>
              <a:t> использовалось 5-6 шкур. Первоначально </a:t>
            </a:r>
            <a:r>
              <a:rPr lang="ru-RU" dirty="0" err="1" smtClean="0"/>
              <a:t>дэгэл</a:t>
            </a:r>
            <a:r>
              <a:rPr lang="ru-RU" dirty="0" smtClean="0"/>
              <a:t> из </a:t>
            </a:r>
            <a:r>
              <a:rPr lang="ru-RU" dirty="0" err="1" smtClean="0"/>
              <a:t>дымленых</a:t>
            </a:r>
            <a:r>
              <a:rPr lang="ru-RU" dirty="0" smtClean="0"/>
              <a:t> овчин не украшался, по краям ворота, рукавов, подола и лифа выступал мех. Впоследствии все края стали обшивать, окантовывать плисом, бархатом или другими тканями. Иногда </a:t>
            </a:r>
            <a:r>
              <a:rPr lang="ru-RU" dirty="0" err="1" smtClean="0"/>
              <a:t>дэгэл</a:t>
            </a:r>
            <a:r>
              <a:rPr lang="ru-RU" dirty="0" smtClean="0"/>
              <a:t> покрывали тканью: для повседневной работы - хлопчатобумажной (преимущественно </a:t>
            </a:r>
            <a:r>
              <a:rPr lang="ru-RU" dirty="0" err="1" smtClean="0"/>
              <a:t>далембой</a:t>
            </a:r>
            <a:r>
              <a:rPr lang="ru-RU" dirty="0" smtClean="0"/>
              <a:t>), нарядные </a:t>
            </a:r>
            <a:r>
              <a:rPr lang="ru-RU" dirty="0" err="1" smtClean="0"/>
              <a:t>дэгэлы</a:t>
            </a:r>
            <a:r>
              <a:rPr lang="ru-RU" dirty="0" smtClean="0"/>
              <a:t> - шелком, парчой, </a:t>
            </a:r>
            <a:r>
              <a:rPr lang="ru-RU" dirty="0" err="1" smtClean="0"/>
              <a:t>полупарчой</a:t>
            </a:r>
            <a:r>
              <a:rPr lang="ru-RU" dirty="0" smtClean="0"/>
              <a:t>, чесучой, бархатом, плисом. Эти же ткани использовались при шитье нарядного летнего </a:t>
            </a:r>
            <a:r>
              <a:rPr lang="ru-RU" dirty="0" err="1" smtClean="0"/>
              <a:t>тэрлига</a:t>
            </a:r>
            <a:r>
              <a:rPr lang="ru-RU" dirty="0" smtClean="0"/>
              <a:t>. </a:t>
            </a:r>
            <a:br>
              <a:rPr lang="ru-RU" dirty="0" smtClean="0"/>
            </a:br>
            <a:r>
              <a:rPr lang="ru-RU" dirty="0" smtClean="0"/>
              <a:t>        Наиболее престижными и красивыми считались ткани, затканные золотом или серебром - китайский шелк аза- </a:t>
            </a:r>
            <a:r>
              <a:rPr lang="ru-RU" dirty="0" err="1" smtClean="0"/>
              <a:t>магнал</a:t>
            </a:r>
            <a:r>
              <a:rPr lang="ru-RU" dirty="0" smtClean="0"/>
              <a:t> - узоры, изображения драконов были выполнены из золотых и серебряных нитей - вероятно, здесь сказывалась традиционная любовь к металлу. Так как такие ткани стоили очень дорого, не все имели возможность сшить себе халат целиком из шелка </a:t>
            </a:r>
            <a:r>
              <a:rPr lang="ru-RU" dirty="0" err="1" smtClean="0"/>
              <a:t>магнал</a:t>
            </a:r>
            <a:r>
              <a:rPr lang="ru-RU" dirty="0" smtClean="0"/>
              <a:t>. Тогда использовали дорогие ткани для аппликации, отделки лифа, рукавов, безрукавок. </a:t>
            </a:r>
            <a:br>
              <a:rPr lang="ru-RU" dirty="0" smtClean="0"/>
            </a:br>
            <a:r>
              <a:rPr lang="ru-RU" dirty="0" smtClean="0"/>
              <a:t>        Мужские и женские </a:t>
            </a:r>
            <a:r>
              <a:rPr lang="ru-RU" dirty="0" err="1" smtClean="0"/>
              <a:t>дэгэлы</a:t>
            </a:r>
            <a:r>
              <a:rPr lang="ru-RU" dirty="0" smtClean="0"/>
              <a:t> имеют две полы - верхнюю (</a:t>
            </a:r>
            <a:r>
              <a:rPr lang="ru-RU" dirty="0" err="1" smtClean="0"/>
              <a:t>урда</a:t>
            </a:r>
            <a:r>
              <a:rPr lang="ru-RU" dirty="0" smtClean="0"/>
              <a:t> </a:t>
            </a:r>
            <a:r>
              <a:rPr lang="ru-RU" dirty="0" err="1" smtClean="0"/>
              <a:t>хормой</a:t>
            </a:r>
            <a:r>
              <a:rPr lang="ru-RU" dirty="0" smtClean="0"/>
              <a:t>) и нижнюю (</a:t>
            </a:r>
            <a:r>
              <a:rPr lang="ru-RU" dirty="0" err="1" smtClean="0"/>
              <a:t>дотор</a:t>
            </a:r>
            <a:r>
              <a:rPr lang="ru-RU" dirty="0" smtClean="0"/>
              <a:t> </a:t>
            </a:r>
            <a:r>
              <a:rPr lang="ru-RU" dirty="0" err="1" smtClean="0"/>
              <a:t>хормой</a:t>
            </a:r>
            <a:r>
              <a:rPr lang="ru-RU" dirty="0" smtClean="0"/>
              <a:t>), спинку (ара тала), перед, лиф (</a:t>
            </a:r>
            <a:r>
              <a:rPr lang="ru-RU" dirty="0" err="1" smtClean="0"/>
              <a:t>сээжэ</a:t>
            </a:r>
            <a:r>
              <a:rPr lang="ru-RU" dirty="0" smtClean="0"/>
              <a:t>), борта (</a:t>
            </a:r>
            <a:r>
              <a:rPr lang="ru-RU" dirty="0" err="1" smtClean="0"/>
              <a:t>энгэр</a:t>
            </a:r>
            <a:r>
              <a:rPr lang="ru-RU" dirty="0" smtClean="0"/>
              <a:t>). Изделия из меха шили способом </a:t>
            </a:r>
            <a:r>
              <a:rPr lang="ru-RU" dirty="0" err="1" smtClean="0"/>
              <a:t>хубэрдэхэ</a:t>
            </a:r>
            <a:r>
              <a:rPr lang="ru-RU" dirty="0" smtClean="0"/>
              <a:t>, выметывая петли через край, шов затем заделывался декоративной тесьмой. </a:t>
            </a:r>
            <a:endParaRPr lang="ru-RU" dirty="0"/>
          </a:p>
        </p:txBody>
      </p:sp>
      <p:pic>
        <p:nvPicPr>
          <p:cNvPr id="4" name="Рисунок 3" descr="Bur48.jpg"/>
          <p:cNvPicPr>
            <a:picLocks noChangeAspect="1"/>
          </p:cNvPicPr>
          <p:nvPr/>
        </p:nvPicPr>
        <p:blipFill>
          <a:blip r:embed="rId2"/>
          <a:stretch>
            <a:fillRect/>
          </a:stretch>
        </p:blipFill>
        <p:spPr>
          <a:xfrm>
            <a:off x="0" y="0"/>
            <a:ext cx="1990725" cy="4295775"/>
          </a:xfrm>
          <a:prstGeom prst="rect">
            <a:avLst/>
          </a:prstGeom>
        </p:spPr>
      </p:pic>
      <p:sp>
        <p:nvSpPr>
          <p:cNvPr id="6" name="Прямоугольник 5">
            <a:hlinkClick r:id="rId3" action="ppaction://hlinksldjump"/>
          </p:cNvPr>
          <p:cNvSpPr/>
          <p:nvPr/>
        </p:nvSpPr>
        <p:spPr>
          <a:xfrm>
            <a:off x="7143736" y="6500810"/>
            <a:ext cx="200026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Меню</a:t>
            </a:r>
            <a:endParaRPr lang="ru-RU" dirty="0"/>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357554" y="0"/>
            <a:ext cx="5786446" cy="6858000"/>
          </a:xfrm>
        </p:spPr>
        <p:txBody>
          <a:bodyPr>
            <a:normAutofit fontScale="55000" lnSpcReduction="20000"/>
          </a:bodyPr>
          <a:lstStyle/>
          <a:p>
            <a:pPr marL="0" indent="0">
              <a:buNone/>
            </a:pPr>
            <a:r>
              <a:rPr lang="ru-RU" b="1" dirty="0" smtClean="0"/>
              <a:t>Эвенки</a:t>
            </a:r>
            <a:r>
              <a:rPr lang="ru-RU" dirty="0" smtClean="0"/>
              <a:t> (прежнее назв. —тунгусы), народ в Сибири. Границы современного расселения Э.: на З.—левобережье Енисея, на С. — Заполярная тундра между Енисеем и Леной, на В.— южная часть Охотского побережья, на Ю. — Амур и северные районы Бурятской АССР. Общая численность Э. в СССР 25 тыс. чел. (1970, перепись). Некоторое число Э. живёт на С.-З. КНР. Говорят на </a:t>
            </a:r>
            <a:r>
              <a:rPr lang="ru-RU" u="sng" dirty="0" smtClean="0"/>
              <a:t>эвенкийском языке </a:t>
            </a:r>
            <a:r>
              <a:rPr lang="ru-RU" dirty="0" smtClean="0"/>
              <a:t>. Происхождение Э. связано с районами Прибайкалья и Забайкалья, откуда они, по-видимому, в начале 2-го тыс. н. э. расселились по территории современного обитания. Ко времени вхождения в состав Русского государства (17 в.) Э. делились на патрилинейные экзогамные роды; вели кочевой образ жизни, занимались оленеводством, охотой, отчасти рыболовством. По религии с начала 17 в. считались православными, но сохраняли различные формы дохристианских верований (</a:t>
            </a:r>
            <a:r>
              <a:rPr lang="ru-RU" u="sng" dirty="0" smtClean="0"/>
              <a:t>шаманство</a:t>
            </a:r>
            <a:r>
              <a:rPr lang="ru-RU" dirty="0" smtClean="0"/>
              <a:t> и др.). В 1930 в пределах Красноярского края был образован Эвенкийский национальный округ (см. </a:t>
            </a:r>
            <a:r>
              <a:rPr lang="ru-RU" u="sng" dirty="0" smtClean="0"/>
              <a:t>Эвенкийский автономный округ</a:t>
            </a:r>
            <a:r>
              <a:rPr lang="ru-RU" dirty="0" smtClean="0"/>
              <a:t>).В советское время в хозяйстве и культуре Э. произошли коренные изменения. Была создана эвенкийская письменность, ликвидирована неграмотность. Многие кочевые Э. перешли к оседлости. В колхозах и совхозах, помимо традиционные занятий, развиваются земледелие, животноводство, звероводство.</a:t>
            </a:r>
            <a:endParaRPr lang="ru-RU" dirty="0"/>
          </a:p>
        </p:txBody>
      </p:sp>
      <p:pic>
        <p:nvPicPr>
          <p:cNvPr id="4" name="Рисунок 3" descr="12.jpg"/>
          <p:cNvPicPr>
            <a:picLocks noChangeAspect="1"/>
          </p:cNvPicPr>
          <p:nvPr/>
        </p:nvPicPr>
        <p:blipFill>
          <a:blip r:embed="rId2"/>
          <a:stretch>
            <a:fillRect/>
          </a:stretch>
        </p:blipFill>
        <p:spPr>
          <a:xfrm>
            <a:off x="0" y="0"/>
            <a:ext cx="3357554" cy="2928934"/>
          </a:xfrm>
          <a:prstGeom prst="rect">
            <a:avLst/>
          </a:prstGeom>
        </p:spPr>
      </p:pic>
      <p:pic>
        <p:nvPicPr>
          <p:cNvPr id="5" name="Рисунок 4" descr="888888x20369.jpg"/>
          <p:cNvPicPr>
            <a:picLocks noChangeAspect="1"/>
          </p:cNvPicPr>
          <p:nvPr/>
        </p:nvPicPr>
        <p:blipFill>
          <a:blip r:embed="rId3"/>
          <a:stretch>
            <a:fillRect/>
          </a:stretch>
        </p:blipFill>
        <p:spPr>
          <a:xfrm>
            <a:off x="0" y="3000373"/>
            <a:ext cx="3428992" cy="3857628"/>
          </a:xfrm>
          <a:prstGeom prst="rect">
            <a:avLst/>
          </a:prstGeom>
        </p:spPr>
      </p:pic>
      <p:sp>
        <p:nvSpPr>
          <p:cNvPr id="6" name="Прямоугольник 5"/>
          <p:cNvSpPr/>
          <p:nvPr/>
        </p:nvSpPr>
        <p:spPr>
          <a:xfrm>
            <a:off x="7143736" y="6286520"/>
            <a:ext cx="2000264" cy="5714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hlinkClick r:id="rId4" action="ppaction://hlinksldjump"/>
              </a:rPr>
              <a:t>Одежда</a:t>
            </a:r>
            <a:endParaRPr lang="ru-RU" sz="2400" dirty="0"/>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75856" y="0"/>
            <a:ext cx="5868144" cy="6858000"/>
          </a:xfrm>
        </p:spPr>
        <p:txBody>
          <a:bodyPr>
            <a:normAutofit fontScale="77500" lnSpcReduction="20000"/>
          </a:bodyPr>
          <a:lstStyle/>
          <a:p>
            <a:pPr marL="68580" indent="0">
              <a:buNone/>
            </a:pPr>
            <a:r>
              <a:rPr lang="ru-RU" dirty="0" smtClean="0"/>
              <a:t> У женщин летом, как и у мужчин, преобладает фабричного производства одежда: платье, поверх которого надевают вязаную (обычно шерстяную или хлопчатобумажную) кофту, куртку, платок. Из обуви большее предпочтение оказывают ботинкам и сапогам с суточными голенищами. Зимой носят пальто или меховую куртку фабричного производства, меховые сапожки с каблуками. В последние годы среди молодежи и женщин среднего возраста получают широкое распространение богато орнаментированные в национальном стиле сапожки из звериных </a:t>
            </a:r>
            <a:r>
              <a:rPr lang="ru-RU" dirty="0" err="1" smtClean="0"/>
              <a:t>камусов</a:t>
            </a:r>
            <a:r>
              <a:rPr lang="ru-RU" dirty="0" smtClean="0"/>
              <a:t> на жестких каблуках. В зимней одежде и обуви сохранилось больше национальных элементов. Широко бытуют, особенно среди оленеводов и охотников, меховые самодельного производства куртки, теплая мягкая обувь с длинными голенищами, охотничья обувь мехом внутрь, сшитая из шкуры животного, добытого ранней весной, а также из выделанной замши. </a:t>
            </a:r>
          </a:p>
          <a:p>
            <a:endParaRPr lang="ru-RU" dirty="0"/>
          </a:p>
        </p:txBody>
      </p:sp>
      <p:pic>
        <p:nvPicPr>
          <p:cNvPr id="4" name="Рисунок 3" descr="01.jpg"/>
          <p:cNvPicPr>
            <a:picLocks noChangeAspect="1"/>
          </p:cNvPicPr>
          <p:nvPr/>
        </p:nvPicPr>
        <p:blipFill>
          <a:blip r:embed="rId2"/>
          <a:stretch>
            <a:fillRect/>
          </a:stretch>
        </p:blipFill>
        <p:spPr>
          <a:xfrm>
            <a:off x="285720" y="0"/>
            <a:ext cx="3214710" cy="3214686"/>
          </a:xfrm>
          <a:prstGeom prst="rect">
            <a:avLst/>
          </a:prstGeom>
        </p:spPr>
      </p:pic>
      <p:pic>
        <p:nvPicPr>
          <p:cNvPr id="5" name="Рисунок 4" descr="Evenk08.jpg"/>
          <p:cNvPicPr>
            <a:picLocks noChangeAspect="1"/>
          </p:cNvPicPr>
          <p:nvPr/>
        </p:nvPicPr>
        <p:blipFill>
          <a:blip r:embed="rId3"/>
          <a:stretch>
            <a:fillRect/>
          </a:stretch>
        </p:blipFill>
        <p:spPr>
          <a:xfrm>
            <a:off x="285720" y="3214686"/>
            <a:ext cx="2071702" cy="3643314"/>
          </a:xfrm>
          <a:prstGeom prst="rect">
            <a:avLst/>
          </a:prstGeom>
        </p:spPr>
      </p:pic>
      <p:sp>
        <p:nvSpPr>
          <p:cNvPr id="6" name="Прямоугольник 5"/>
          <p:cNvSpPr/>
          <p:nvPr/>
        </p:nvSpPr>
        <p:spPr>
          <a:xfrm>
            <a:off x="7215206" y="6429396"/>
            <a:ext cx="1785950" cy="4286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hlinkClick r:id="rId4" action="ppaction://hlinksldjump"/>
              </a:rPr>
              <a:t>Меню</a:t>
            </a:r>
            <a:endParaRPr lang="ru-RU" dirty="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143240" y="0"/>
            <a:ext cx="6000760" cy="6858000"/>
          </a:xfrm>
        </p:spPr>
        <p:txBody>
          <a:bodyPr>
            <a:normAutofit fontScale="55000" lnSpcReduction="20000"/>
          </a:bodyPr>
          <a:lstStyle/>
          <a:p>
            <a:r>
              <a:rPr lang="ru-RU" dirty="0" err="1" smtClean="0"/>
              <a:t>Тофала́ры</a:t>
            </a:r>
            <a:r>
              <a:rPr lang="ru-RU" dirty="0" smtClean="0"/>
              <a:t> (ранее их называли — </a:t>
            </a:r>
            <a:r>
              <a:rPr lang="ru-RU" dirty="0" err="1" smtClean="0"/>
              <a:t>карагасы</a:t>
            </a:r>
            <a:r>
              <a:rPr lang="ru-RU" dirty="0" smtClean="0"/>
              <a:t>, самоназвание — </a:t>
            </a:r>
            <a:r>
              <a:rPr lang="ru-RU" dirty="0" err="1" smtClean="0"/>
              <a:t>тоъфа</a:t>
            </a:r>
            <a:r>
              <a:rPr lang="ru-RU" dirty="0" smtClean="0"/>
              <a:t>, </a:t>
            </a:r>
            <a:r>
              <a:rPr lang="ru-RU" dirty="0" err="1" smtClean="0"/>
              <a:t>тофа</a:t>
            </a:r>
            <a:r>
              <a:rPr lang="ru-RU" dirty="0" smtClean="0"/>
              <a:t>, топа, </a:t>
            </a:r>
            <a:r>
              <a:rPr lang="ru-RU" dirty="0" err="1" smtClean="0"/>
              <a:t>тоха</a:t>
            </a:r>
            <a:r>
              <a:rPr lang="ru-RU" dirty="0" smtClean="0"/>
              <a:t>, </a:t>
            </a:r>
            <a:r>
              <a:rPr lang="ru-RU" dirty="0" err="1" smtClean="0"/>
              <a:t>тыва</a:t>
            </a:r>
            <a:r>
              <a:rPr lang="ru-RU" dirty="0" smtClean="0"/>
              <a:t>, что значит «человек») — исчезающий народ, проживающий на территории </a:t>
            </a:r>
            <a:r>
              <a:rPr lang="ru-RU" dirty="0" err="1" smtClean="0"/>
              <a:t>Тофаларии</a:t>
            </a:r>
            <a:r>
              <a:rPr lang="ru-RU" dirty="0" smtClean="0"/>
              <a:t> — </a:t>
            </a:r>
            <a:r>
              <a:rPr lang="ru-RU" dirty="0" err="1" smtClean="0"/>
              <a:t>Нижнеудинского</a:t>
            </a:r>
            <a:r>
              <a:rPr lang="ru-RU" dirty="0" smtClean="0"/>
              <a:t> района Иркутской области в бассейнах Бирюсы и других рек, а также на северных склонах Восточного </a:t>
            </a:r>
            <a:r>
              <a:rPr lang="ru-RU" dirty="0" err="1" smtClean="0"/>
              <a:t>Саяна</a:t>
            </a:r>
            <a:r>
              <a:rPr lang="ru-RU" dirty="0" smtClean="0"/>
              <a:t>. </a:t>
            </a:r>
            <a:br>
              <a:rPr lang="ru-RU" dirty="0" smtClean="0"/>
            </a:br>
            <a:r>
              <a:rPr lang="ru-RU" dirty="0" smtClean="0"/>
              <a:t/>
            </a:r>
            <a:br>
              <a:rPr lang="ru-RU" dirty="0" smtClean="0"/>
            </a:br>
            <a:r>
              <a:rPr lang="ru-RU" dirty="0" smtClean="0"/>
              <a:t>Численность около 840 чел. (по данным переписи населения 2002 года), живут в основном в посёлках Алыгджер, Верхняя Гутара, </a:t>
            </a:r>
            <a:r>
              <a:rPr lang="ru-RU" dirty="0" err="1" smtClean="0"/>
              <a:t>Нерха</a:t>
            </a:r>
            <a:r>
              <a:rPr lang="ru-RU" dirty="0" smtClean="0"/>
              <a:t>. Язык — </a:t>
            </a:r>
            <a:r>
              <a:rPr lang="ru-RU" dirty="0" err="1" smtClean="0"/>
              <a:t>тофаларский</a:t>
            </a:r>
            <a:r>
              <a:rPr lang="ru-RU" dirty="0" smtClean="0"/>
              <a:t>, относится к </a:t>
            </a:r>
            <a:r>
              <a:rPr lang="ru-RU" dirty="0" err="1" smtClean="0"/>
              <a:t>саянской</a:t>
            </a:r>
            <a:r>
              <a:rPr lang="ru-RU" dirty="0" smtClean="0"/>
              <a:t> группе </a:t>
            </a:r>
            <a:r>
              <a:rPr lang="ru-RU" dirty="0" err="1" smtClean="0"/>
              <a:t>восточнотюркских</a:t>
            </a:r>
            <a:r>
              <a:rPr lang="ru-RU" dirty="0" smtClean="0"/>
              <a:t> языков. </a:t>
            </a:r>
            <a:br>
              <a:rPr lang="ru-RU" dirty="0" smtClean="0"/>
            </a:br>
            <a:r>
              <a:rPr lang="ru-RU" dirty="0" smtClean="0"/>
              <a:t/>
            </a:r>
            <a:br>
              <a:rPr lang="ru-RU" dirty="0" smtClean="0"/>
            </a:br>
            <a:r>
              <a:rPr lang="ru-RU" dirty="0" smtClean="0"/>
              <a:t>Населяют покрытые тайгой северные склоны Восточного </a:t>
            </a:r>
            <a:r>
              <a:rPr lang="ru-RU" dirty="0" err="1" smtClean="0"/>
              <a:t>Саяна</a:t>
            </a:r>
            <a:r>
              <a:rPr lang="ru-RU" dirty="0" smtClean="0"/>
              <a:t> в бассейне верхнего течения рек Бирюса, Уда, Кан, Гутара. </a:t>
            </a:r>
            <a:br>
              <a:rPr lang="ru-RU" dirty="0" smtClean="0"/>
            </a:br>
            <a:r>
              <a:rPr lang="ru-RU" dirty="0" smtClean="0"/>
              <a:t/>
            </a:r>
            <a:br>
              <a:rPr lang="ru-RU" dirty="0" smtClean="0"/>
            </a:br>
            <a:r>
              <a:rPr lang="ru-RU" dirty="0" smtClean="0"/>
              <a:t>Впервые </a:t>
            </a:r>
            <a:r>
              <a:rPr lang="ru-RU" dirty="0" err="1" smtClean="0"/>
              <a:t>тофы</a:t>
            </a:r>
            <a:r>
              <a:rPr lang="ru-RU" dirty="0" smtClean="0"/>
              <a:t> упоминаются как племя </a:t>
            </a:r>
            <a:r>
              <a:rPr lang="ru-RU" dirty="0" err="1" smtClean="0"/>
              <a:t>дубо</a:t>
            </a:r>
            <a:r>
              <a:rPr lang="ru-RU" dirty="0" smtClean="0"/>
              <a:t> (туба, </a:t>
            </a:r>
            <a:r>
              <a:rPr lang="ru-RU" dirty="0" err="1" smtClean="0"/>
              <a:t>туво</a:t>
            </a:r>
            <a:r>
              <a:rPr lang="ru-RU" dirty="0" smtClean="0"/>
              <a:t>) в китайских летописях </a:t>
            </a:r>
            <a:r>
              <a:rPr lang="ru-RU" dirty="0" err="1" smtClean="0"/>
              <a:t>Вэйской</a:t>
            </a:r>
            <a:r>
              <a:rPr lang="ru-RU" dirty="0" smtClean="0"/>
              <a:t> династии V века.[1]. В начале XIII века, спасаясь от монгольских завоевателей </a:t>
            </a:r>
            <a:r>
              <a:rPr lang="ru-RU" dirty="0" err="1" smtClean="0"/>
              <a:t>Джучи-хана</a:t>
            </a:r>
            <a:r>
              <a:rPr lang="ru-RU" dirty="0" smtClean="0"/>
              <a:t>, племя перекочевало вглубь Саянских гор. Позже население этих мест и их территория вошли в состав Московского государства. С течением времени русская культура и язык пришли на смену монгольскому. Было сформировано пять административных улусов «</a:t>
            </a:r>
            <a:r>
              <a:rPr lang="ru-RU" dirty="0" err="1" smtClean="0"/>
              <a:t>Удинской</a:t>
            </a:r>
            <a:r>
              <a:rPr lang="ru-RU" dirty="0" smtClean="0"/>
              <a:t> землицы». </a:t>
            </a:r>
            <a:r>
              <a:rPr lang="ru-RU" dirty="0" err="1" smtClean="0"/>
              <a:t>Тофалары</a:t>
            </a:r>
            <a:r>
              <a:rPr lang="ru-RU" dirty="0" smtClean="0"/>
              <a:t> платили властям ясак пушниной, а позже и золотом. </a:t>
            </a:r>
            <a:br>
              <a:rPr lang="ru-RU" dirty="0" smtClean="0"/>
            </a:br>
            <a:r>
              <a:rPr lang="ru-RU" dirty="0" smtClean="0"/>
              <a:t/>
            </a:r>
            <a:br>
              <a:rPr lang="ru-RU" dirty="0" smtClean="0"/>
            </a:br>
            <a:r>
              <a:rPr lang="ru-RU" dirty="0" smtClean="0"/>
              <a:t>Традиционные занятия: охота и оленеводство.</a:t>
            </a:r>
            <a:endParaRPr lang="ru-RU" dirty="0"/>
          </a:p>
        </p:txBody>
      </p:sp>
      <p:sp>
        <p:nvSpPr>
          <p:cNvPr id="4" name="Прямоугольник 3"/>
          <p:cNvSpPr/>
          <p:nvPr/>
        </p:nvSpPr>
        <p:spPr>
          <a:xfrm>
            <a:off x="6500826" y="6215082"/>
            <a:ext cx="2286016" cy="6429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hlinkClick r:id="rId3" action="ppaction://hlinksldjump"/>
              </a:rPr>
              <a:t>Следующая</a:t>
            </a:r>
            <a:endParaRPr lang="ru-RU" dirty="0"/>
          </a:p>
        </p:txBody>
      </p:sp>
    </p:spTree>
  </p:cSld>
  <p:clrMapOvr>
    <a:masterClrMapping/>
  </p:clrMapOvr>
  <p:transition>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idx="1"/>
          </p:nvPr>
        </p:nvSpPr>
        <p:spPr>
          <a:xfrm>
            <a:off x="107504" y="0"/>
            <a:ext cx="9036496" cy="6858000"/>
          </a:xfrm>
        </p:spPr>
        <p:txBody>
          <a:bodyPr>
            <a:normAutofit fontScale="62500" lnSpcReduction="20000"/>
          </a:bodyPr>
          <a:lstStyle/>
          <a:p>
            <a:pPr marL="68580" indent="0" algn="ctr">
              <a:buNone/>
            </a:pPr>
            <a:r>
              <a:rPr lang="ru-RU" b="1" dirty="0" smtClean="0"/>
              <a:t>Одежда</a:t>
            </a:r>
          </a:p>
          <a:p>
            <a:r>
              <a:rPr lang="ru-RU" dirty="0" smtClean="0"/>
              <a:t>Традиционная одежда </a:t>
            </a:r>
            <a:r>
              <a:rPr lang="ru-RU" dirty="0" err="1" smtClean="0"/>
              <a:t>тофалар</a:t>
            </a:r>
            <a:r>
              <a:rPr lang="ru-RU" dirty="0" smtClean="0"/>
              <a:t> (мужская, женская и детская) существенных различий в покрое не имела. Зимнюю изготовляли из шкур копытных, главным образом лося, марала, оленя. Зимней традиционной одеждой служила шуба, сшитая мехом внутрь. Наиболее распространённым видом летней верхней одежды служил халат, который шили из изношенных оленьих шкур или косульей </a:t>
            </a:r>
            <a:r>
              <a:rPr lang="ru-RU" dirty="0" err="1" smtClean="0"/>
              <a:t>ровдуги</a:t>
            </a:r>
            <a:r>
              <a:rPr lang="ru-RU" dirty="0" smtClean="0"/>
              <a:t>. Зимним головным убором женщин была шапка из оленьих шкур мехом наружу, летом — платок из покупной ткани. Многие мужчины летом носили кафтан с суживавшимися внизу рукавами, сшитый из сукна или ткани. Традиционная одежда в последние десятилетия постепенно вышла из обихода.</a:t>
            </a:r>
          </a:p>
          <a:p>
            <a:r>
              <a:rPr lang="ru-RU" b="1" dirty="0" smtClean="0"/>
              <a:t>Пища</a:t>
            </a:r>
          </a:p>
          <a:p>
            <a:r>
              <a:rPr lang="ru-RU" dirty="0" smtClean="0"/>
              <a:t>Употребляли главным образом варёное мясо диких копытных — оленя, лося, косули, кабарги, а также медведя, зайца, белки, промысловых птиц. Молоко оленей пили в кипячёном виде, в основном добавляя в чай. Основной пищей служили лепёшки из ржаной муки, замешанной в горячей воде. Ели также мучную болтушку с солью.</a:t>
            </a:r>
          </a:p>
          <a:p>
            <a:r>
              <a:rPr lang="ru-RU" b="1" dirty="0" smtClean="0"/>
              <a:t>Верования</a:t>
            </a:r>
          </a:p>
          <a:p>
            <a:r>
              <a:rPr lang="ru-RU" dirty="0" smtClean="0"/>
              <a:t>До перевода на оседлый образ жизни (к началу XX в.) по религиозным представлениям </a:t>
            </a:r>
            <a:r>
              <a:rPr lang="ru-RU" dirty="0" err="1" smtClean="0"/>
              <a:t>тофы</a:t>
            </a:r>
            <a:r>
              <a:rPr lang="ru-RU" dirty="0" smtClean="0"/>
              <a:t> были шаманистами. Наряду с шаманскими воззрениями сохранились пережитки тотемистических и анимистических воззрений в запретах, обрядах и поверьях.</a:t>
            </a:r>
          </a:p>
          <a:p>
            <a:r>
              <a:rPr lang="ru-RU" dirty="0" smtClean="0"/>
              <a:t>В результате общения с </a:t>
            </a:r>
            <a:r>
              <a:rPr lang="ru-RU" dirty="0" err="1" smtClean="0"/>
              <a:t>монголоязычными</a:t>
            </a:r>
            <a:r>
              <a:rPr lang="ru-RU" dirty="0" smtClean="0"/>
              <a:t> племенами </a:t>
            </a:r>
            <a:r>
              <a:rPr lang="ru-RU" dirty="0" err="1" smtClean="0"/>
              <a:t>Предбайкалья</a:t>
            </a:r>
            <a:r>
              <a:rPr lang="ru-RU" dirty="0" smtClean="0"/>
              <a:t> и Забайкалья, а также с </a:t>
            </a:r>
            <a:r>
              <a:rPr lang="ru-RU" dirty="0" err="1" smtClean="0"/>
              <a:t>тувинцами-тоджинцами</a:t>
            </a:r>
            <a:r>
              <a:rPr lang="ru-RU" dirty="0" smtClean="0"/>
              <a:t> (в XIV - XVIII вв.) </a:t>
            </a:r>
            <a:r>
              <a:rPr lang="ru-RU" dirty="0" err="1" smtClean="0"/>
              <a:t>тофаларский</a:t>
            </a:r>
            <a:r>
              <a:rPr lang="ru-RU" dirty="0" smtClean="0"/>
              <a:t> шаманизм испытывал влияние ламаизма.</a:t>
            </a:r>
          </a:p>
          <a:p>
            <a:r>
              <a:rPr lang="ru-RU" dirty="0" smtClean="0"/>
              <a:t>Под влиянием русских появились отдельные признаки христианства (со второй половины XVII в. ).</a:t>
            </a:r>
          </a:p>
          <a:p>
            <a:endParaRPr lang="ru-RU" dirty="0"/>
          </a:p>
        </p:txBody>
      </p:sp>
      <p:sp>
        <p:nvSpPr>
          <p:cNvPr id="7" name="Прямоугольник 6"/>
          <p:cNvSpPr/>
          <p:nvPr/>
        </p:nvSpPr>
        <p:spPr>
          <a:xfrm>
            <a:off x="7215174" y="6429372"/>
            <a:ext cx="192882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hlinkClick r:id="rId2" action="ppaction://hlinksldjump"/>
              </a:rPr>
              <a:t>Следующая</a:t>
            </a:r>
            <a:endParaRPr lang="ru-RU" dirty="0"/>
          </a:p>
        </p:txBody>
      </p:sp>
    </p:spTree>
  </p:cSld>
  <p:clrMapOvr>
    <a:masterClrMapping/>
  </p:clrMapOvr>
  <p:transition>
    <p:strip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4.xml><?xml version="1.0" encoding="utf-8"?>
<a:theme xmlns:a="http://schemas.openxmlformats.org/drawingml/2006/main" name="1_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161</TotalTime>
  <Words>879</Words>
  <Application>Microsoft Office PowerPoint</Application>
  <PresentationFormat>Экран (4:3)</PresentationFormat>
  <Paragraphs>76</Paragraphs>
  <Slides>16</Slides>
  <Notes>2</Notes>
  <HiddenSlides>0</HiddenSlides>
  <MMClips>0</MMClips>
  <ScaleCrop>false</ScaleCrop>
  <HeadingPairs>
    <vt:vector size="6" baseType="variant">
      <vt:variant>
        <vt:lpstr>Тема</vt:lpstr>
      </vt:variant>
      <vt:variant>
        <vt:i4>4</vt:i4>
      </vt:variant>
      <vt:variant>
        <vt:lpstr>Внедренные серверы OLE</vt:lpstr>
      </vt:variant>
      <vt:variant>
        <vt:i4>1</vt:i4>
      </vt:variant>
      <vt:variant>
        <vt:lpstr>Заголовки слайдов</vt:lpstr>
      </vt:variant>
      <vt:variant>
        <vt:i4>16</vt:i4>
      </vt:variant>
    </vt:vector>
  </HeadingPairs>
  <TitlesOfParts>
    <vt:vector size="21" baseType="lpstr">
      <vt:lpstr>Открытая</vt:lpstr>
      <vt:lpstr>Литейная</vt:lpstr>
      <vt:lpstr>Метро</vt:lpstr>
      <vt:lpstr>1_Метро</vt:lpstr>
      <vt:lpstr>Формула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Елена</cp:lastModifiedBy>
  <cp:revision>18</cp:revision>
  <dcterms:created xsi:type="dcterms:W3CDTF">2013-03-04T07:50:17Z</dcterms:created>
  <dcterms:modified xsi:type="dcterms:W3CDTF">2013-03-06T23:51:22Z</dcterms:modified>
</cp:coreProperties>
</file>