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0" r:id="rId3"/>
    <p:sldId id="274" r:id="rId4"/>
    <p:sldId id="258" r:id="rId5"/>
    <p:sldId id="272" r:id="rId6"/>
    <p:sldId id="259" r:id="rId7"/>
    <p:sldId id="260" r:id="rId8"/>
    <p:sldId id="261" r:id="rId9"/>
    <p:sldId id="263" r:id="rId10"/>
    <p:sldId id="273" r:id="rId11"/>
    <p:sldId id="266" r:id="rId12"/>
    <p:sldId id="265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23" autoAdjust="0"/>
  </p:normalViewPr>
  <p:slideViewPr>
    <p:cSldViewPr>
      <p:cViewPr varScale="1">
        <p:scale>
          <a:sx n="59" d="100"/>
          <a:sy n="59" d="100"/>
        </p:scale>
        <p:origin x="-112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92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14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997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634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94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145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664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126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840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450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690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05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4624"/>
            <a:ext cx="7175351" cy="1440160"/>
          </a:xfrm>
        </p:spPr>
        <p:txBody>
          <a:bodyPr/>
          <a:lstStyle/>
          <a:p>
            <a:pPr algn="ctr"/>
            <a:r>
              <a:rPr lang="ru-RU" sz="2400" dirty="0" smtClean="0"/>
              <a:t>МБОУ СОШ № 6 п. Новый</a:t>
            </a:r>
            <a:br>
              <a:rPr lang="ru-RU" sz="2400" dirty="0" smtClean="0"/>
            </a:br>
            <a:r>
              <a:rPr lang="ru-RU" sz="2400" dirty="0" err="1" smtClean="0"/>
              <a:t>Надеждинский</a:t>
            </a:r>
            <a:r>
              <a:rPr lang="ru-RU" sz="2400" dirty="0" smtClean="0"/>
              <a:t> район Приморский край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1844824"/>
            <a:ext cx="6914629" cy="46805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</a:p>
          <a:p>
            <a:r>
              <a:rPr lang="ru-RU" sz="8000" b="1" i="1" dirty="0" smtClean="0">
                <a:solidFill>
                  <a:srgbClr val="CC3300"/>
                </a:solidFill>
              </a:rPr>
              <a:t> </a:t>
            </a:r>
            <a:endParaRPr lang="ru-RU" sz="1400" b="1" i="1" dirty="0" smtClean="0">
              <a:solidFill>
                <a:srgbClr val="CC3300"/>
              </a:solidFill>
            </a:endParaRPr>
          </a:p>
          <a:p>
            <a:endParaRPr lang="ru-RU" sz="1400" b="1" i="1" dirty="0">
              <a:solidFill>
                <a:srgbClr val="CC3300"/>
              </a:solidFill>
            </a:endParaRPr>
          </a:p>
          <a:p>
            <a:endParaRPr lang="ru-RU" sz="1400" b="1" i="1" dirty="0" smtClean="0">
              <a:solidFill>
                <a:srgbClr val="CC3300"/>
              </a:solidFill>
            </a:endParaRPr>
          </a:p>
          <a:p>
            <a:endParaRPr lang="ru-RU" sz="1400" b="1" i="1" dirty="0">
              <a:solidFill>
                <a:srgbClr val="CC3300"/>
              </a:solidFill>
            </a:endParaRPr>
          </a:p>
          <a:p>
            <a:endParaRPr lang="ru-RU" sz="1400" b="1" i="1" dirty="0" smtClean="0">
              <a:solidFill>
                <a:srgbClr val="CC3300"/>
              </a:solidFill>
            </a:endParaRPr>
          </a:p>
          <a:p>
            <a:endParaRPr lang="ru-RU" sz="1400" b="1" i="1" dirty="0">
              <a:solidFill>
                <a:srgbClr val="CC3300"/>
              </a:solidFill>
            </a:endParaRPr>
          </a:p>
          <a:p>
            <a:endParaRPr lang="ru-RU" sz="1400" b="1" i="1" dirty="0" smtClean="0">
              <a:solidFill>
                <a:srgbClr val="CC3300"/>
              </a:solidFill>
            </a:endParaRPr>
          </a:p>
          <a:p>
            <a:pPr algn="r"/>
            <a:endParaRPr lang="ru-RU" sz="1400" b="1" i="1" dirty="0" smtClean="0">
              <a:solidFill>
                <a:srgbClr val="000000"/>
              </a:solidFill>
            </a:endParaRPr>
          </a:p>
          <a:p>
            <a:pPr algn="r"/>
            <a:endParaRPr lang="ru-RU" sz="1400" b="1" i="1" dirty="0">
              <a:solidFill>
                <a:srgbClr val="000000"/>
              </a:solidFill>
            </a:endParaRPr>
          </a:p>
          <a:p>
            <a:pPr algn="r"/>
            <a:r>
              <a:rPr lang="ru-RU" sz="1800" b="1" i="1" dirty="0" smtClean="0">
                <a:solidFill>
                  <a:srgbClr val="000000"/>
                </a:solidFill>
              </a:rPr>
              <a:t>Выполнила: Ученица 4 класса «А»</a:t>
            </a:r>
          </a:p>
          <a:p>
            <a:pPr algn="r"/>
            <a:r>
              <a:rPr lang="ru-RU" sz="1800" b="1" i="1" dirty="0" smtClean="0">
                <a:solidFill>
                  <a:srgbClr val="000000"/>
                </a:solidFill>
              </a:rPr>
              <a:t>Игнатенко Виктория</a:t>
            </a:r>
          </a:p>
          <a:p>
            <a:pPr algn="r"/>
            <a:r>
              <a:rPr lang="ru-RU" sz="1800" b="1" i="1" dirty="0" smtClean="0">
                <a:solidFill>
                  <a:srgbClr val="000000"/>
                </a:solidFill>
              </a:rPr>
              <a:t>2013                   Руководитель: Смирнова Светлана Ивановн</a:t>
            </a:r>
            <a:r>
              <a:rPr lang="ru-RU" sz="1400" b="1" i="1" dirty="0">
                <a:solidFill>
                  <a:srgbClr val="000000"/>
                </a:solidFill>
              </a:rPr>
              <a:t>а</a:t>
            </a:r>
            <a:endParaRPr lang="ru-RU" sz="1400" b="1" i="1" dirty="0" smtClean="0">
              <a:solidFill>
                <a:srgbClr val="000000"/>
              </a:solidFill>
            </a:endParaRPr>
          </a:p>
          <a:p>
            <a:pPr algn="r"/>
            <a:endParaRPr lang="ru-RU" sz="1400" b="1" i="1" dirty="0">
              <a:solidFill>
                <a:srgbClr val="0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66956" y="1196752"/>
            <a:ext cx="5232330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FF33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МИР МЁДА</a:t>
            </a:r>
          </a:p>
          <a:p>
            <a:pPr algn="ctr"/>
            <a:endParaRPr lang="ru-RU" sz="8000" b="1" cap="none" spc="0" dirty="0">
              <a:ln w="11430"/>
              <a:solidFill>
                <a:srgbClr val="FF3300"/>
              </a:solidFill>
              <a:effectLst>
                <a:glow rad="101600">
                  <a:srgbClr val="FFFF00">
                    <a:alpha val="60000"/>
                  </a:srgb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122" name="Picture 2" descr="C:\Users\SI\Desktop\пчелка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1772816"/>
            <a:ext cx="4578893" cy="344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40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b="1" i="1" dirty="0" smtClean="0">
                <a:solidFill>
                  <a:srgbClr val="FF3300"/>
                </a:solidFill>
              </a:rPr>
              <a:t>Проведём опыт</a:t>
            </a:r>
            <a:endParaRPr lang="ru-RU" b="1" i="1" dirty="0">
              <a:solidFill>
                <a:srgbClr val="FF33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ru-RU" dirty="0" smtClean="0"/>
              <a:t>В своём классе я решила провести опыт:</a:t>
            </a:r>
          </a:p>
          <a:p>
            <a:r>
              <a:rPr lang="ru-RU" dirty="0" smtClean="0"/>
              <a:t>две баночки с мёдом, необходимо определить – одинаковый ли в них мёд?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56984"/>
            <a:ext cx="2640000" cy="1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84984"/>
            <a:ext cx="2832000" cy="21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5877272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Вывод учеников: мёд имеет разный вкус, запах, густоту.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В баночках  разные сорта меда.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5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671" y="0"/>
            <a:ext cx="8229600" cy="1052736"/>
          </a:xfrm>
        </p:spPr>
        <p:txBody>
          <a:bodyPr/>
          <a:lstStyle/>
          <a:p>
            <a:r>
              <a:rPr lang="ru-RU" b="1" i="1" dirty="0" smtClean="0">
                <a:solidFill>
                  <a:srgbClr val="FF3300"/>
                </a:solidFill>
              </a:rPr>
              <a:t>Мои наблюдения</a:t>
            </a:r>
            <a:endParaRPr lang="ru-RU" b="1" i="1" dirty="0">
              <a:solidFill>
                <a:srgbClr val="FF33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711" y="1844824"/>
            <a:ext cx="2653519" cy="2300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91023" y="980728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Работая над проектом, я выяснила, что мёд </a:t>
            </a:r>
            <a:r>
              <a:rPr lang="ru-RU" sz="3200" dirty="0" smtClean="0"/>
              <a:t>применяется: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401016"/>
            <a:ext cx="32403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 медицине:  мёд является совершенно стерильным продуктом ,однако он не является лекарством, а служит общеукрепляющим средством;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868143" y="1665323"/>
            <a:ext cx="32273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в косметологии: мёд используют в качестве масок для кожи лица и тела; добавляют в различные кремы, гели для массажа, шампуни, кондиционеры, краски для волос;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96711" y="5099898"/>
            <a:ext cx="309456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в </a:t>
            </a:r>
            <a:r>
              <a:rPr lang="ru-RU" sz="2400" b="1" dirty="0" smtClean="0">
                <a:solidFill>
                  <a:srgbClr val="FF0000"/>
                </a:solidFill>
              </a:rPr>
              <a:t>кулинарии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вместо сахара, в чае,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в компоте, в салатах</a:t>
            </a:r>
            <a:r>
              <a:rPr lang="ru-RU" sz="3200" b="1" dirty="0" smtClean="0">
                <a:solidFill>
                  <a:srgbClr val="FFC000"/>
                </a:solidFill>
              </a:rPr>
              <a:t>.</a:t>
            </a:r>
            <a:endParaRPr lang="ru-RU" sz="3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58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52736"/>
          </a:xfrm>
        </p:spPr>
        <p:txBody>
          <a:bodyPr/>
          <a:lstStyle/>
          <a:p>
            <a:r>
              <a:rPr lang="ru-RU" b="1" i="1" dirty="0" smtClean="0">
                <a:solidFill>
                  <a:srgbClr val="FF3300"/>
                </a:solidFill>
              </a:rPr>
              <a:t>Заключение</a:t>
            </a:r>
            <a:endParaRPr lang="ru-RU" b="1" i="1" dirty="0">
              <a:solidFill>
                <a:srgbClr val="FF33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6121" y="836712"/>
            <a:ext cx="8229600" cy="4958011"/>
          </a:xfrm>
        </p:spPr>
        <p:txBody>
          <a:bodyPr/>
          <a:lstStyle/>
          <a:p>
            <a:r>
              <a:rPr lang="ru-RU" dirty="0" smtClean="0"/>
              <a:t>При работе с темой «Мир мёда» я узнала способы получения мёда;</a:t>
            </a:r>
          </a:p>
          <a:p>
            <a:r>
              <a:rPr lang="ru-RU" dirty="0" smtClean="0"/>
              <a:t>Рассмотрела виды мёда;</a:t>
            </a:r>
          </a:p>
          <a:p>
            <a:r>
              <a:rPr lang="ru-RU" dirty="0" smtClean="0"/>
              <a:t>Изучила состав мёда и его полезные свойства;</a:t>
            </a:r>
          </a:p>
          <a:p>
            <a:r>
              <a:rPr lang="ru-RU" dirty="0" smtClean="0"/>
              <a:t>Ознакомившись с народными рецептами использования мёда в медицине, стала применять его при простудных заболеваниях.</a:t>
            </a:r>
          </a:p>
        </p:txBody>
      </p:sp>
      <p:pic>
        <p:nvPicPr>
          <p:cNvPr id="3076" name="Picture 4" descr="C:\Users\SI\Desktop\blomst og bi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55915" y="1484784"/>
            <a:ext cx="1059312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11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8229600" cy="1152128"/>
          </a:xfrm>
        </p:spPr>
        <p:txBody>
          <a:bodyPr/>
          <a:lstStyle/>
          <a:p>
            <a:r>
              <a:rPr lang="ru-RU" b="1" i="1" dirty="0" smtClean="0">
                <a:solidFill>
                  <a:srgbClr val="FF3300"/>
                </a:solidFill>
              </a:rPr>
              <a:t>Спасибо за внимание!</a:t>
            </a:r>
            <a:endParaRPr lang="ru-RU" b="1" i="1" dirty="0">
              <a:solidFill>
                <a:srgbClr val="FF33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9508" y="6243933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2013 г.</a:t>
            </a:r>
            <a:endParaRPr lang="ru-RU" dirty="0"/>
          </a:p>
        </p:txBody>
      </p:sp>
      <p:pic>
        <p:nvPicPr>
          <p:cNvPr id="5" name="Picture 4" descr="C:\Users\SI\Desktop\blomst og bi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68144" y="2924944"/>
            <a:ext cx="1059312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SI\Desktop\blomst og bi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353444"/>
            <a:ext cx="1481446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SI\Desktop\blomst og bi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62140" y="4067944"/>
            <a:ext cx="1059312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37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620688"/>
            <a:ext cx="704548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Что такое мёд?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Откуда он берёт свою историю?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Как его делают пчелы?</a:t>
            </a:r>
          </a:p>
          <a:p>
            <a:endParaRPr lang="ru-RU" dirty="0"/>
          </a:p>
        </p:txBody>
      </p:sp>
      <p:pic>
        <p:nvPicPr>
          <p:cNvPr id="1030" name="Picture 6" descr="C:\Users\SI\Desktop\78442557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702" y="2996952"/>
            <a:ext cx="5074807" cy="306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8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Шестиугольник 3"/>
          <p:cNvSpPr/>
          <p:nvPr/>
        </p:nvSpPr>
        <p:spPr>
          <a:xfrm>
            <a:off x="395536" y="1628800"/>
            <a:ext cx="2743744" cy="2304256"/>
          </a:xfrm>
          <a:prstGeom prst="hexagon">
            <a:avLst>
              <a:gd name="adj" fmla="val 28571"/>
              <a:gd name="vf" fmla="val 11547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7030A0"/>
                </a:solidFill>
              </a:rPr>
              <a:t>Цветоч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7030A0"/>
                </a:solidFill>
              </a:rPr>
              <a:t>ный </a:t>
            </a:r>
            <a:r>
              <a:rPr lang="ru-RU" sz="3600" b="1" dirty="0">
                <a:solidFill>
                  <a:srgbClr val="7030A0"/>
                </a:solidFill>
              </a:rPr>
              <a:t>нектар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3300"/>
                </a:solidFill>
              </a:rPr>
              <a:t>Что такое мёд?</a:t>
            </a:r>
            <a:endParaRPr lang="ru-RU" b="1" i="1" dirty="0">
              <a:solidFill>
                <a:srgbClr val="FF3300"/>
              </a:solidFill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6228184" y="1664804"/>
            <a:ext cx="2808312" cy="2268252"/>
          </a:xfrm>
          <a:prstGeom prst="hexagon">
            <a:avLst>
              <a:gd name="adj" fmla="val 28571"/>
              <a:gd name="vf" fmla="val 11547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B050"/>
                </a:solidFill>
              </a:rPr>
              <a:t>Пчели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B050"/>
                </a:solidFill>
              </a:rPr>
              <a:t>ный </a:t>
            </a:r>
            <a:r>
              <a:rPr lang="ru-RU" sz="3600" b="1" dirty="0">
                <a:solidFill>
                  <a:srgbClr val="00B050"/>
                </a:solidFill>
              </a:rPr>
              <a:t>продукт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2915816" y="3717032"/>
            <a:ext cx="3528392" cy="2864807"/>
          </a:xfrm>
          <a:prstGeom prst="hexagon">
            <a:avLst>
              <a:gd name="adj" fmla="val 28571"/>
              <a:gd name="vf" fmla="val 11547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3300"/>
                </a:solidFill>
              </a:rPr>
              <a:t>сладкое </a:t>
            </a:r>
            <a:r>
              <a:rPr lang="ru-RU" sz="3600" b="1" dirty="0" smtClean="0">
                <a:solidFill>
                  <a:srgbClr val="FF3300"/>
                </a:solidFill>
              </a:rPr>
              <a:t>сиропооб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3300"/>
                </a:solidFill>
              </a:rPr>
              <a:t>разное </a:t>
            </a:r>
            <a:r>
              <a:rPr lang="ru-RU" sz="3600" b="1" dirty="0">
                <a:solidFill>
                  <a:srgbClr val="FF3300"/>
                </a:solidFill>
              </a:rPr>
              <a:t>вещество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241" y="1196752"/>
            <a:ext cx="3037918" cy="249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973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Картинки для работы Мёд\Картинки для работы Мёд\рисунок близ Валенсии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1529738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63405" y="183849"/>
            <a:ext cx="81929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>
                <a:solidFill>
                  <a:srgbClr val="FF0000"/>
                </a:solidFill>
              </a:rPr>
              <a:t>История появления </a:t>
            </a:r>
            <a:r>
              <a:rPr lang="ru-RU" sz="5400" b="1" i="1" dirty="0" smtClean="0">
                <a:solidFill>
                  <a:srgbClr val="FF0000"/>
                </a:solidFill>
              </a:rPr>
              <a:t>мёда.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9" y="1268760"/>
            <a:ext cx="74527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Как известно, мёд – продукт пчеловодства.                 </a:t>
            </a:r>
            <a:r>
              <a:rPr lang="ru-RU" sz="2800" b="1" dirty="0" smtClean="0"/>
              <a:t>Исследования </a:t>
            </a:r>
            <a:r>
              <a:rPr lang="ru-RU" sz="2800" b="1" dirty="0"/>
              <a:t>археологов показали, что пчёлы 	</a:t>
            </a:r>
            <a:r>
              <a:rPr lang="ru-RU" sz="2800" b="1" dirty="0" smtClean="0"/>
              <a:t>существовали </a:t>
            </a:r>
            <a:r>
              <a:rPr lang="ru-RU" sz="2800" b="1" dirty="0"/>
              <a:t>примерно за </a:t>
            </a:r>
            <a:r>
              <a:rPr lang="ru-RU" sz="2800" b="1" dirty="0">
                <a:solidFill>
                  <a:srgbClr val="00B050"/>
                </a:solidFill>
              </a:rPr>
              <a:t>56 миллионов лет до </a:t>
            </a:r>
            <a:r>
              <a:rPr lang="ru-RU" sz="2800" b="1" dirty="0" smtClean="0">
                <a:solidFill>
                  <a:srgbClr val="00B050"/>
                </a:solidFill>
              </a:rPr>
              <a:t>появления </a:t>
            </a:r>
            <a:r>
              <a:rPr lang="ru-RU" sz="2800" b="1" dirty="0">
                <a:solidFill>
                  <a:srgbClr val="00B050"/>
                </a:solidFill>
              </a:rPr>
              <a:t>первобытного человека</a:t>
            </a:r>
            <a:r>
              <a:rPr lang="ru-RU" sz="2800" b="1" dirty="0"/>
              <a:t>. Так, на камне 	сохранилось изображение человека, извлекающего мёд, в окружении пчёл.</a:t>
            </a:r>
            <a:br>
              <a:rPr lang="ru-RU" sz="2800" b="1" dirty="0"/>
            </a:br>
            <a:r>
              <a:rPr lang="ru-RU" sz="2800" b="1" dirty="0"/>
              <a:t>	Следовательно,  самый древний и простой способ получения мёда – охота за мёдом.</a:t>
            </a:r>
            <a:br>
              <a:rPr lang="ru-RU" sz="2800" b="1" dirty="0"/>
            </a:br>
            <a:r>
              <a:rPr lang="ru-RU" sz="2800" b="1" dirty="0"/>
              <a:t/>
            </a:r>
            <a:br>
              <a:rPr lang="ru-RU" sz="2800" b="1" dirty="0"/>
            </a:br>
            <a:endParaRPr lang="ru-RU" sz="2800" dirty="0"/>
          </a:p>
        </p:txBody>
      </p:sp>
      <p:pic>
        <p:nvPicPr>
          <p:cNvPr id="8" name="Picture 2" descr="D:\Картинки для работы Мёд\мёд\катринка с пчелой и мёдом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480" y="5101872"/>
            <a:ext cx="2101944" cy="1756128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42134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653136"/>
            <a:ext cx="2628951" cy="2015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D:\Картинки для работы Мёд\Картинки для работы Мёд\рисунок близ Валенсии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50305"/>
            <a:ext cx="1529738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01588" y="1340768"/>
            <a:ext cx="76683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</a:t>
            </a:r>
            <a:r>
              <a:rPr lang="ru-RU" sz="2800" b="1" dirty="0"/>
              <a:t>На территории России издревле мёд добывали из дупла дерева, в котором гнездились пчёлы. Вскоре люди научились делать искусственные дупла для заселения пчёлами </a:t>
            </a:r>
            <a:r>
              <a:rPr lang="ru-RU" sz="2800" b="1" dirty="0">
                <a:solidFill>
                  <a:srgbClr val="00B050"/>
                </a:solidFill>
              </a:rPr>
              <a:t>– борти</a:t>
            </a:r>
            <a:r>
              <a:rPr lang="ru-RU" sz="2800" b="1" dirty="0"/>
              <a:t>. Такой промысел назывался – бортничество, современное название  - </a:t>
            </a:r>
            <a:r>
              <a:rPr lang="ru-RU" sz="2800" b="1" dirty="0">
                <a:solidFill>
                  <a:srgbClr val="00B050"/>
                </a:solidFill>
              </a:rPr>
              <a:t>пасека.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63405" y="183849"/>
            <a:ext cx="81929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>
                <a:solidFill>
                  <a:srgbClr val="FF0000"/>
                </a:solidFill>
              </a:rPr>
              <a:t>История появления </a:t>
            </a:r>
            <a:r>
              <a:rPr lang="ru-RU" sz="5400" b="1" i="1" dirty="0" smtClean="0">
                <a:solidFill>
                  <a:srgbClr val="FF0000"/>
                </a:solidFill>
              </a:rPr>
              <a:t>мёда.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449311"/>
            <a:ext cx="58326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Первый разборный улей был </a:t>
            </a:r>
            <a:br>
              <a:rPr lang="ru-RU" sz="2800" b="1" dirty="0"/>
            </a:br>
            <a:r>
              <a:rPr lang="ru-RU" sz="2800" b="1" dirty="0"/>
              <a:t>изобретён </a:t>
            </a:r>
            <a:br>
              <a:rPr lang="ru-RU" sz="2800" b="1" dirty="0"/>
            </a:br>
            <a:r>
              <a:rPr lang="ru-RU" sz="2800" b="1" dirty="0"/>
              <a:t>в 1814 году украинским</a:t>
            </a:r>
            <a:br>
              <a:rPr lang="ru-RU" sz="2800" b="1" dirty="0"/>
            </a:br>
            <a:r>
              <a:rPr lang="ru-RU" sz="2800" b="1" dirty="0"/>
              <a:t> пчеловодом П.И. Прокоповичем.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6593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94122"/>
          </a:xfrm>
        </p:spPr>
        <p:txBody>
          <a:bodyPr/>
          <a:lstStyle/>
          <a:p>
            <a:r>
              <a:rPr lang="ru-RU" b="1" i="1" dirty="0" smtClean="0">
                <a:solidFill>
                  <a:srgbClr val="FF3300"/>
                </a:solidFill>
              </a:rPr>
              <a:t>Способы получения мёда</a:t>
            </a:r>
            <a:endParaRPr lang="ru-RU" b="1" i="1" dirty="0">
              <a:solidFill>
                <a:srgbClr val="FF33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564904"/>
            <a:ext cx="1950941" cy="21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1052736"/>
            <a:ext cx="288032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После того, как рабочая пчела покинула улей для сбора пыльцы или нектара, начинается процесс производства мёда.    </a:t>
            </a:r>
            <a:r>
              <a:rPr lang="ru-RU" dirty="0" smtClean="0"/>
              <a:t>              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206084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22171" y="1052736"/>
            <a:ext cx="297802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Небольшую дозу проглоченного нектара пчела использует для своего питания, остальное несёт в улей и передаёт пчеле-приёмщице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44208" y="1191235"/>
            <a:ext cx="23042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Пчела-приёмщица откладывает каплю нектара в свободную восковую ячейку.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2564904"/>
            <a:ext cx="30243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В связи с тем, что в нектаре содержится большое количество воды, пчёлы должны удалить её.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Удаление влаги происходит за счёт многократного переноса капли нектара из одной ячейки в другую.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0152" y="2564904"/>
            <a:ext cx="30243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5.Также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удалении влаги принимают огромное количество пчёл, которые взмахами своих крыльев (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26400 каждая в минуту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создают циркуляцию воздуха в улье, ускоряя процесс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испарения.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4653136"/>
            <a:ext cx="25922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6. Заполнив ячейку, пчёлы запечатывают её воском. Только рабочие пчёлы имеют восковые железы – это светлые овальные пятнышки на брюшке пчелы.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35896" y="4869160"/>
            <a:ext cx="2088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7. Запечатанный пчёлами мёд продолжает созревать ещё 3 – 4 недели.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00192" y="4797152"/>
            <a:ext cx="20882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8. После созревания мёда начинается процесс извлечения мёда из ульев человеком.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SI\Desktop\blomst og bi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" y="0"/>
            <a:ext cx="142875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1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/>
          <a:lstStyle/>
          <a:p>
            <a:r>
              <a:rPr lang="ru-RU" b="1" i="1" dirty="0" smtClean="0">
                <a:solidFill>
                  <a:srgbClr val="FF3300"/>
                </a:solidFill>
              </a:rPr>
              <a:t>Способы извлечения мёда</a:t>
            </a:r>
            <a:endParaRPr lang="ru-RU" b="1" i="1" dirty="0">
              <a:solidFill>
                <a:srgbClr val="FF33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ru-RU" b="1" dirty="0" smtClean="0"/>
              <a:t>Сотовый мёд – мёд в сотах.</a:t>
            </a:r>
          </a:p>
          <a:p>
            <a:r>
              <a:rPr lang="ru-RU" b="1" dirty="0" smtClean="0"/>
              <a:t>Секционный мёд.</a:t>
            </a:r>
          </a:p>
          <a:p>
            <a:r>
              <a:rPr lang="ru-RU" b="1" dirty="0" smtClean="0"/>
              <a:t>Прессованный мёд.</a:t>
            </a:r>
          </a:p>
          <a:p>
            <a:r>
              <a:rPr lang="ru-RU" b="1" dirty="0" smtClean="0"/>
              <a:t>Центробежный мёд.</a:t>
            </a:r>
          </a:p>
          <a:p>
            <a:endParaRPr lang="ru-RU" b="1" dirty="0"/>
          </a:p>
          <a:p>
            <a:endParaRPr lang="ru-RU" b="1" dirty="0" smtClean="0"/>
          </a:p>
          <a:p>
            <a:pPr marL="0" indent="0">
              <a:buNone/>
            </a:pPr>
            <a:endParaRPr lang="ru-RU" sz="24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49080"/>
            <a:ext cx="3495749" cy="2064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731" y="1075236"/>
            <a:ext cx="2228775" cy="1849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54773" y="4365104"/>
            <a:ext cx="52892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B050"/>
                </a:solidFill>
              </a:rPr>
              <a:t>Особенно </a:t>
            </a:r>
            <a:r>
              <a:rPr lang="ru-RU" sz="3200" b="1" dirty="0" smtClean="0">
                <a:solidFill>
                  <a:srgbClr val="00B050"/>
                </a:solidFill>
              </a:rPr>
              <a:t>ценный сотовый </a:t>
            </a:r>
            <a:r>
              <a:rPr lang="ru-RU" sz="3200" b="1" dirty="0">
                <a:solidFill>
                  <a:srgbClr val="00B050"/>
                </a:solidFill>
              </a:rPr>
              <a:t>мёд и секционный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14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i="1" dirty="0" smtClean="0">
                <a:solidFill>
                  <a:srgbClr val="FF3300"/>
                </a:solidFill>
              </a:rPr>
              <a:t>Состав мёда</a:t>
            </a:r>
            <a:endParaRPr lang="ru-RU" b="1" i="1" dirty="0">
              <a:solidFill>
                <a:srgbClr val="FF3300"/>
              </a:solidFill>
            </a:endParaRPr>
          </a:p>
        </p:txBody>
      </p:sp>
      <p:pic>
        <p:nvPicPr>
          <p:cNvPr id="5122" name="Рисунок 18" descr="таблица состава мёд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96752"/>
            <a:ext cx="5688632" cy="367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5013176"/>
            <a:ext cx="2029812" cy="17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617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36504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endParaRPr lang="ru-RU" dirty="0" smtClean="0"/>
          </a:p>
          <a:p>
            <a:pPr marL="0" lvl="0" indent="0">
              <a:buNone/>
            </a:pPr>
            <a:endParaRPr lang="ru-RU" dirty="0"/>
          </a:p>
          <a:p>
            <a:pPr algn="just"/>
            <a:r>
              <a:rPr lang="ru-RU" sz="2900" dirty="0"/>
              <a:t>Б</a:t>
            </a:r>
            <a:r>
              <a:rPr lang="ru-RU" sz="2900" dirty="0" smtClean="0"/>
              <a:t>ывает и ядовитый мёд или так называемый «пьяный мёд» , который</a:t>
            </a:r>
          </a:p>
          <a:p>
            <a:pPr marL="0" indent="0" algn="just">
              <a:buNone/>
            </a:pPr>
            <a:r>
              <a:rPr lang="ru-RU" sz="2900" dirty="0" smtClean="0"/>
              <a:t>получается при сборе пчёлами нектара или пыльцы с растений, содержащих в</a:t>
            </a:r>
          </a:p>
          <a:p>
            <a:pPr marL="0" indent="0" algn="just">
              <a:buNone/>
            </a:pPr>
            <a:r>
              <a:rPr lang="ru-RU" sz="2900" dirty="0" smtClean="0"/>
              <a:t>пыльце или нектаре ядовитые вещества. Например к таким растениям относятся:</a:t>
            </a:r>
          </a:p>
          <a:p>
            <a:pPr marL="0" indent="0" algn="just">
              <a:buNone/>
            </a:pPr>
            <a:r>
              <a:rPr lang="ru-RU" sz="2900" dirty="0" smtClean="0"/>
              <a:t> рододендрон, дельфиниум, багульник. Отравление таким мёдом сначала</a:t>
            </a:r>
          </a:p>
          <a:p>
            <a:pPr marL="0" indent="0" algn="just">
              <a:buNone/>
            </a:pPr>
            <a:r>
              <a:rPr lang="ru-RU" sz="2900" dirty="0" smtClean="0"/>
              <a:t> вызывает усталость, тошноту, затем возникают симптомы сильного алкогольного</a:t>
            </a:r>
          </a:p>
          <a:p>
            <a:pPr marL="0" indent="0" algn="just">
              <a:buNone/>
            </a:pPr>
            <a:r>
              <a:rPr lang="ru-RU" sz="2900" dirty="0" smtClean="0"/>
              <a:t> опьянения. Обычно после нескольких дней отравление начинает спадать</a:t>
            </a:r>
            <a:r>
              <a:rPr lang="ru-RU" sz="2600" dirty="0" smtClean="0"/>
              <a:t>.</a:t>
            </a:r>
            <a:endParaRPr lang="ru-RU" sz="2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725144"/>
            <a:ext cx="2962424" cy="1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749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</TotalTime>
  <Words>559</Words>
  <Application>Microsoft Office PowerPoint</Application>
  <PresentationFormat>Экран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МБОУ СОШ № 6 п. Новый Надеждинский район Приморский край</vt:lpstr>
      <vt:lpstr>Презентация PowerPoint</vt:lpstr>
      <vt:lpstr>Что такое мёд?</vt:lpstr>
      <vt:lpstr>Презентация PowerPoint</vt:lpstr>
      <vt:lpstr>Презентация PowerPoint</vt:lpstr>
      <vt:lpstr>Способы получения мёда</vt:lpstr>
      <vt:lpstr>Способы извлечения мёда</vt:lpstr>
      <vt:lpstr>Состав мёда</vt:lpstr>
      <vt:lpstr>Презентация PowerPoint</vt:lpstr>
      <vt:lpstr>Проведём опыт</vt:lpstr>
      <vt:lpstr>Мои наблюдения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</dc:creator>
  <cp:lastModifiedBy>User</cp:lastModifiedBy>
  <cp:revision>46</cp:revision>
  <dcterms:created xsi:type="dcterms:W3CDTF">2013-01-30T21:32:59Z</dcterms:created>
  <dcterms:modified xsi:type="dcterms:W3CDTF">2013-03-25T04:45:08Z</dcterms:modified>
</cp:coreProperties>
</file>