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rawings/legacyDiagramText8.bin" ContentType="application/vnd.ms-office.legacyDiagramText"/>
  <Override PartName="/ppt/drawings/legacyDiagramText9.bin" ContentType="application/vnd.ms-office.legacyDiagramText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rawings/legacyDiagramText6.bin" ContentType="application/vnd.ms-office.legacyDiagramText"/>
  <Override PartName="/ppt/drawings/legacyDiagramText7.bin" ContentType="application/vnd.ms-office.legacyDiagramText"/>
  <Override PartName="/ppt/drawings/legacyDiagramText11.bin" ContentType="application/vnd.ms-office.legacyDiagramText"/>
  <Override PartName="/ppt/drawings/legacyDiagramText4.bin" ContentType="application/vnd.ms-office.legacyDiagramText"/>
  <Override PartName="/ppt/drawings/legacyDiagramText5.bin" ContentType="application/vnd.ms-office.legacyDiagramText"/>
  <Override PartName="/ppt/drawings/legacyDiagramText10.bin" ContentType="application/vnd.ms-office.legacyDiagramTex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rawings/legacyDiagramText1.bin" ContentType="application/vnd.ms-office.legacyDiagramText"/>
  <Override PartName="/ppt/drawings/legacyDiagramText2.bin" ContentType="application/vnd.ms-office.legacyDiagramText"/>
  <Override PartName="/ppt/drawings/legacyDiagramText3.bin" ContentType="application/vnd.ms-office.legacyDiagramText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7" d="100"/>
          <a:sy n="47" d="100"/>
        </p:scale>
        <p:origin x="-672" y="3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06/relationships/legacyDocTextInfo" Target="legacyDocTextInfo.bin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259D7E-00A2-4878-9DBC-FC833C0804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92A8F4-20F4-4D7D-9CCF-E06AFB00B8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5C71B68-7315-4583-A853-DBFDD606E4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80" r:id="rId13"/>
    <p:sldLayoutId id="2147483681" r:id="rId14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906" name="Object 2"/>
          <p:cNvGraphicFramePr>
            <a:graphicFrameLocks noChangeAspect="1"/>
          </p:cNvGraphicFramePr>
          <p:nvPr/>
        </p:nvGraphicFramePr>
        <p:xfrm>
          <a:off x="0" y="152400"/>
          <a:ext cx="9144000" cy="6289675"/>
        </p:xfrm>
        <a:graphic>
          <a:graphicData uri="http://schemas.openxmlformats.org/presentationml/2006/ole">
            <p:oleObj spid="_x0000_s1026" name="Слайд" r:id="rId3" imgW="3733920" imgH="2800440" progId="PowerPoint.Slide.8">
              <p:embed/>
            </p:oleObj>
          </a:graphicData>
        </a:graphic>
      </p:graphicFrame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611188" y="2852738"/>
            <a:ext cx="79105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ru-RU" sz="3200" b="1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23908" name="Picture 4" descr="National Emblem Of Russi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46263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1" name="WordArt 7"/>
          <p:cNvSpPr>
            <a:spLocks noChangeArrowheads="1" noChangeShapeType="1" noTextEdit="1"/>
          </p:cNvSpPr>
          <p:nvPr/>
        </p:nvSpPr>
        <p:spPr bwMode="auto">
          <a:xfrm>
            <a:off x="539750" y="2565400"/>
            <a:ext cx="8280400" cy="1125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88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Российский парламентаризм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/>
              <a:t>Александр</a:t>
            </a:r>
            <a:r>
              <a:rPr lang="en-US" sz="4800"/>
              <a:t> I</a:t>
            </a:r>
            <a:endParaRPr lang="ru-RU" sz="4800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844675"/>
            <a:ext cx="4968875" cy="4530725"/>
          </a:xfrm>
        </p:spPr>
        <p:txBody>
          <a:bodyPr/>
          <a:lstStyle/>
          <a:p>
            <a:r>
              <a:rPr lang="ru-RU" sz="3200" b="1"/>
              <a:t>Начало правления Александра </a:t>
            </a:r>
            <a:r>
              <a:rPr lang="en-US" sz="3200" b="1"/>
              <a:t>I </a:t>
            </a:r>
            <a:r>
              <a:rPr lang="ru-RU" sz="3200" b="1"/>
              <a:t>отмечено попытками проведения либеральных реформ. Этот период вошел в историю как «эра либерализма»</a:t>
            </a:r>
          </a:p>
          <a:p>
            <a:endParaRPr lang="ru-RU" sz="3200"/>
          </a:p>
        </p:txBody>
      </p:sp>
      <p:pic>
        <p:nvPicPr>
          <p:cNvPr id="289800" name="Picture 8" descr="parlament_0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24525" y="1773238"/>
            <a:ext cx="2857500" cy="34766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Сперанский М.М.</a:t>
            </a:r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773238"/>
            <a:ext cx="4329112" cy="4530725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000" dirty="0" smtClean="0"/>
              <a:t>       «…</a:t>
            </a:r>
            <a:r>
              <a:rPr lang="ru-RU" sz="2000" dirty="0"/>
              <a:t>Сперанский — тот самый человек, коему суждено, наконец, воплотить в жизнь идеальную программу, предначертанную им, Александром» </a:t>
            </a:r>
            <a:br>
              <a:rPr lang="ru-RU" sz="2000" dirty="0"/>
            </a:br>
            <a:r>
              <a:rPr lang="ru-RU" sz="2000" dirty="0"/>
              <a:t>По капризу самодержца Сперанский проводил коренные преобразования в государственных делах совсем недолго — по май 1812 года. Тем не менее, в историю Отечества он вошел как один из самых знаменитых реформаторов. </a:t>
            </a:r>
          </a:p>
        </p:txBody>
      </p:sp>
      <p:pic>
        <p:nvPicPr>
          <p:cNvPr id="292871" name="Picture 7" descr="sper_o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65700" y="1773238"/>
            <a:ext cx="3702050" cy="41036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800"/>
              <a:t>Преобразования государственного строя: проекты и эксперименты </a:t>
            </a:r>
          </a:p>
        </p:txBody>
      </p:sp>
      <p:pic>
        <p:nvPicPr>
          <p:cNvPr id="15372" name="Picture 12" descr="parlament_0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916113"/>
            <a:ext cx="3332162" cy="4176712"/>
          </a:xfrm>
          <a:noFill/>
          <a:ln/>
        </p:spPr>
      </p:pic>
      <p:sp>
        <p:nvSpPr>
          <p:cNvPr id="15366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572000" y="1773238"/>
            <a:ext cx="4572000" cy="453072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	</a:t>
            </a:r>
            <a:r>
              <a:rPr lang="ru-RU" sz="2400"/>
              <a:t>Сперанский утверждал, что в целях предотвращения                                  революции необходимо дать  стране </a:t>
            </a:r>
            <a:r>
              <a:rPr lang="ru-RU" sz="2400" b="1"/>
              <a:t>конституцию</a:t>
            </a:r>
            <a:r>
              <a:rPr lang="ru-RU" sz="2400"/>
              <a:t>, которая,  не затронув самодержавного                                  правления, вводила бы   </a:t>
            </a:r>
            <a:r>
              <a:rPr lang="ru-RU" sz="2400" b="1"/>
              <a:t>выборные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	законосовещательные </a:t>
            </a:r>
            <a:r>
              <a:rPr lang="ru-RU" sz="2400"/>
              <a:t>органы и принцип </a:t>
            </a:r>
            <a:r>
              <a:rPr lang="ru-RU" sz="2400" b="1"/>
              <a:t>разделения властей</a:t>
            </a:r>
            <a:r>
              <a:rPr lang="ru-RU" sz="2400"/>
              <a:t>, расширял бы права некоторых сословий, устанавливал</a:t>
            </a:r>
            <a:r>
              <a:rPr lang="ru-RU" sz="2400" b="1"/>
              <a:t> выборность</a:t>
            </a:r>
            <a:r>
              <a:rPr lang="ru-RU" sz="2400"/>
              <a:t> части чиновников и их ответственность</a:t>
            </a:r>
          </a:p>
          <a:p>
            <a:pPr>
              <a:lnSpc>
                <a:spcPct val="80000"/>
              </a:lnSpc>
            </a:pPr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/>
              <a:t>Социальная структура </a:t>
            </a:r>
            <a:br>
              <a:rPr lang="ru-RU" sz="3400" b="1"/>
            </a:br>
            <a:r>
              <a:rPr lang="ru-RU" sz="3400" b="1"/>
              <a:t>(по проекту М.М. Сперанского)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773238"/>
            <a:ext cx="7761287" cy="485298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2800" b="1" dirty="0">
                <a:solidFill>
                  <a:srgbClr val="FFFF00"/>
                </a:solidFill>
              </a:rPr>
              <a:t>Население делилось на три сословия:</a:t>
            </a:r>
          </a:p>
          <a:p>
            <a:pPr>
              <a:lnSpc>
                <a:spcPct val="90000"/>
              </a:lnSpc>
              <a:buNone/>
            </a:pPr>
            <a:r>
              <a:rPr lang="ru-RU" sz="2800" b="1" dirty="0">
                <a:solidFill>
                  <a:srgbClr val="FFFF00"/>
                </a:solidFill>
              </a:rPr>
              <a:t>Д</a:t>
            </a:r>
            <a:r>
              <a:rPr lang="ru-RU" sz="2800" b="1" dirty="0" smtClean="0">
                <a:solidFill>
                  <a:srgbClr val="FFFF00"/>
                </a:solidFill>
              </a:rPr>
              <a:t>ворянство</a:t>
            </a:r>
            <a:r>
              <a:rPr lang="ru-RU" sz="2800" b="1" dirty="0">
                <a:solidFill>
                  <a:srgbClr val="FFFF00"/>
                </a:solidFill>
              </a:rPr>
              <a:t>, обладавшее всеми гражданскими и политическими правами;</a:t>
            </a: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«Среднее </a:t>
            </a:r>
            <a:r>
              <a:rPr lang="ru-RU" sz="2800" b="1" dirty="0">
                <a:solidFill>
                  <a:srgbClr val="FFFF00"/>
                </a:solidFill>
              </a:rPr>
              <a:t>состояние» (купцы, мещане, государственные крестьяне);</a:t>
            </a: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«Народ </a:t>
            </a:r>
            <a:r>
              <a:rPr lang="ru-RU" sz="2800" b="1" dirty="0">
                <a:solidFill>
                  <a:srgbClr val="FFFF00"/>
                </a:solidFill>
              </a:rPr>
              <a:t>рабочий» (помещичьи крестьяне, мастеровые, прислуга)</a:t>
            </a:r>
          </a:p>
          <a:p>
            <a:pPr>
              <a:lnSpc>
                <a:spcPct val="90000"/>
              </a:lnSpc>
              <a:buNone/>
            </a:pPr>
            <a:r>
              <a:rPr lang="ru-RU" sz="2800" b="1" dirty="0">
                <a:solidFill>
                  <a:srgbClr val="FFFF00"/>
                </a:solidFill>
              </a:rPr>
              <a:t>Избирательное право получали первые два сословия</a:t>
            </a:r>
          </a:p>
        </p:txBody>
      </p:sp>
      <p:pic>
        <p:nvPicPr>
          <p:cNvPr id="166916" name="Picture 4" descr="sper_o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485063" y="115888"/>
            <a:ext cx="1104900" cy="12255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/>
              <a:t>Система органов государственной власти</a:t>
            </a:r>
            <a:br>
              <a:rPr lang="ru-RU" sz="2800" b="1"/>
            </a:br>
            <a:r>
              <a:rPr lang="ru-RU" sz="2800" b="1"/>
              <a:t>(по проекту М.М. Сперанского</a:t>
            </a:r>
            <a:r>
              <a:rPr lang="ru-RU" sz="4000"/>
              <a:t>)</a:t>
            </a:r>
          </a:p>
        </p:txBody>
      </p:sp>
      <p:pic>
        <p:nvPicPr>
          <p:cNvPr id="165930" name="Picture 42" descr="sper_or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596188" y="115888"/>
            <a:ext cx="1195387" cy="1325562"/>
          </a:xfrm>
          <a:noFill/>
          <a:ln/>
        </p:spPr>
      </p:pic>
      <p:graphicFrame>
        <p:nvGraphicFramePr>
          <p:cNvPr id="165891" name="Organization Chart 3"/>
          <p:cNvGraphicFramePr>
            <a:graphicFrameLocks/>
          </p:cNvGraphicFramePr>
          <p:nvPr/>
        </p:nvGraphicFramePr>
        <p:xfrm>
          <a:off x="455613" y="1598613"/>
          <a:ext cx="8226425" cy="4497387"/>
        </p:xfrm>
        <a:graphic>
          <a:graphicData uri="http://schemas.openxmlformats.org/drawingml/2006/compatibility">
            <com:legacyDrawing xmlns:com="http://schemas.openxmlformats.org/drawingml/2006/compatibility" spid="_x0000_s5122"/>
          </a:graphicData>
        </a:graphic>
      </p:graphicFrame>
      <p:sp>
        <p:nvSpPr>
          <p:cNvPr id="165916" name="AutoShape 28"/>
          <p:cNvSpPr>
            <a:spLocks noChangeArrowheads="1"/>
          </p:cNvSpPr>
          <p:nvPr/>
        </p:nvSpPr>
        <p:spPr bwMode="auto">
          <a:xfrm>
            <a:off x="357158" y="1357298"/>
            <a:ext cx="8351838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r>
              <a:rPr lang="ru-RU" sz="2400" b="1">
                <a:solidFill>
                  <a:srgbClr val="FF6600"/>
                </a:solidFill>
              </a:rPr>
              <a:t>Император</a:t>
            </a:r>
          </a:p>
        </p:txBody>
      </p:sp>
      <p:sp>
        <p:nvSpPr>
          <p:cNvPr id="165917" name="AutoShape 29"/>
          <p:cNvSpPr>
            <a:spLocks noChangeArrowheads="1"/>
          </p:cNvSpPr>
          <p:nvPr/>
        </p:nvSpPr>
        <p:spPr bwMode="auto">
          <a:xfrm>
            <a:off x="4427538" y="2060575"/>
            <a:ext cx="287337" cy="358775"/>
          </a:xfrm>
          <a:prstGeom prst="downArrow">
            <a:avLst>
              <a:gd name="adj1" fmla="val 50000"/>
              <a:gd name="adj2" fmla="val 3121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5918" name="Text Box 30"/>
          <p:cNvSpPr txBox="1">
            <a:spLocks noChangeArrowheads="1"/>
          </p:cNvSpPr>
          <p:nvPr/>
        </p:nvSpPr>
        <p:spPr bwMode="auto">
          <a:xfrm>
            <a:off x="0" y="6286520"/>
            <a:ext cx="2955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ru-RU" sz="1800" b="1" dirty="0">
                <a:solidFill>
                  <a:srgbClr val="00CC66"/>
                </a:solidFill>
              </a:rPr>
              <a:t>Исполнительная власть</a:t>
            </a:r>
          </a:p>
        </p:txBody>
      </p:sp>
      <p:sp>
        <p:nvSpPr>
          <p:cNvPr id="165919" name="Text Box 31"/>
          <p:cNvSpPr txBox="1">
            <a:spLocks noChangeArrowheads="1"/>
          </p:cNvSpPr>
          <p:nvPr/>
        </p:nvSpPr>
        <p:spPr bwMode="auto">
          <a:xfrm>
            <a:off x="3071802" y="6286520"/>
            <a:ext cx="3035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ru-RU" sz="1800" b="1" dirty="0">
                <a:solidFill>
                  <a:srgbClr val="00CC66"/>
                </a:solidFill>
              </a:rPr>
              <a:t>Законодательная власть</a:t>
            </a:r>
          </a:p>
        </p:txBody>
      </p:sp>
      <p:sp>
        <p:nvSpPr>
          <p:cNvPr id="165920" name="Text Box 32"/>
          <p:cNvSpPr txBox="1">
            <a:spLocks noChangeArrowheads="1"/>
          </p:cNvSpPr>
          <p:nvPr/>
        </p:nvSpPr>
        <p:spPr bwMode="auto">
          <a:xfrm>
            <a:off x="6429388" y="6286520"/>
            <a:ext cx="2141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ru-RU" sz="1800" b="1" dirty="0">
                <a:solidFill>
                  <a:srgbClr val="00CC66"/>
                </a:solidFill>
              </a:rPr>
              <a:t>Судебная власть</a:t>
            </a:r>
          </a:p>
        </p:txBody>
      </p:sp>
      <p:sp>
        <p:nvSpPr>
          <p:cNvPr id="165921" name="Line 33"/>
          <p:cNvSpPr>
            <a:spLocks noChangeShapeType="1"/>
          </p:cNvSpPr>
          <p:nvPr/>
        </p:nvSpPr>
        <p:spPr bwMode="auto">
          <a:xfrm>
            <a:off x="3059113" y="2852738"/>
            <a:ext cx="0" cy="647700"/>
          </a:xfrm>
          <a:prstGeom prst="line">
            <a:avLst/>
          </a:prstGeom>
          <a:noFill/>
          <a:ln w="9525">
            <a:solidFill>
              <a:srgbClr val="00FF99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5922" name="Line 34"/>
          <p:cNvSpPr>
            <a:spLocks noChangeShapeType="1"/>
          </p:cNvSpPr>
          <p:nvPr/>
        </p:nvSpPr>
        <p:spPr bwMode="auto">
          <a:xfrm>
            <a:off x="3059113" y="3933825"/>
            <a:ext cx="0" cy="503238"/>
          </a:xfrm>
          <a:prstGeom prst="line">
            <a:avLst/>
          </a:prstGeom>
          <a:noFill/>
          <a:ln w="9525">
            <a:solidFill>
              <a:srgbClr val="00FF99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5923" name="Line 35"/>
          <p:cNvSpPr>
            <a:spLocks noChangeShapeType="1"/>
          </p:cNvSpPr>
          <p:nvPr/>
        </p:nvSpPr>
        <p:spPr bwMode="auto">
          <a:xfrm>
            <a:off x="3059113" y="5661025"/>
            <a:ext cx="0" cy="503238"/>
          </a:xfrm>
          <a:prstGeom prst="line">
            <a:avLst/>
          </a:prstGeom>
          <a:noFill/>
          <a:ln w="9525">
            <a:solidFill>
              <a:srgbClr val="00FF99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5924" name="Line 36"/>
          <p:cNvSpPr>
            <a:spLocks noChangeShapeType="1"/>
          </p:cNvSpPr>
          <p:nvPr/>
        </p:nvSpPr>
        <p:spPr bwMode="auto">
          <a:xfrm>
            <a:off x="3059113" y="6354763"/>
            <a:ext cx="0" cy="503237"/>
          </a:xfrm>
          <a:prstGeom prst="line">
            <a:avLst/>
          </a:prstGeom>
          <a:noFill/>
          <a:ln w="9525">
            <a:solidFill>
              <a:srgbClr val="00FF99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5925" name="Line 37"/>
          <p:cNvSpPr>
            <a:spLocks noChangeShapeType="1"/>
          </p:cNvSpPr>
          <p:nvPr/>
        </p:nvSpPr>
        <p:spPr bwMode="auto">
          <a:xfrm>
            <a:off x="6011863" y="2852738"/>
            <a:ext cx="0" cy="503237"/>
          </a:xfrm>
          <a:prstGeom prst="line">
            <a:avLst/>
          </a:prstGeom>
          <a:noFill/>
          <a:ln w="9525">
            <a:solidFill>
              <a:srgbClr val="00FF99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5926" name="Line 38"/>
          <p:cNvSpPr>
            <a:spLocks noChangeShapeType="1"/>
          </p:cNvSpPr>
          <p:nvPr/>
        </p:nvSpPr>
        <p:spPr bwMode="auto">
          <a:xfrm>
            <a:off x="6084888" y="3789363"/>
            <a:ext cx="0" cy="503237"/>
          </a:xfrm>
          <a:prstGeom prst="line">
            <a:avLst/>
          </a:prstGeom>
          <a:noFill/>
          <a:ln w="9525">
            <a:solidFill>
              <a:srgbClr val="00FF99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5927" name="Line 39"/>
          <p:cNvSpPr>
            <a:spLocks noChangeShapeType="1"/>
          </p:cNvSpPr>
          <p:nvPr/>
        </p:nvSpPr>
        <p:spPr bwMode="auto">
          <a:xfrm>
            <a:off x="6084888" y="4797425"/>
            <a:ext cx="0" cy="503238"/>
          </a:xfrm>
          <a:prstGeom prst="line">
            <a:avLst/>
          </a:prstGeom>
          <a:noFill/>
          <a:ln w="9525">
            <a:solidFill>
              <a:srgbClr val="00FF99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5928" name="Line 40"/>
          <p:cNvSpPr>
            <a:spLocks noChangeShapeType="1"/>
          </p:cNvSpPr>
          <p:nvPr/>
        </p:nvSpPr>
        <p:spPr bwMode="auto">
          <a:xfrm>
            <a:off x="6084888" y="5661025"/>
            <a:ext cx="0" cy="503238"/>
          </a:xfrm>
          <a:prstGeom prst="line">
            <a:avLst/>
          </a:prstGeom>
          <a:noFill/>
          <a:ln w="9525">
            <a:solidFill>
              <a:srgbClr val="00FF99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5929" name="Line 41"/>
          <p:cNvSpPr>
            <a:spLocks noChangeShapeType="1"/>
          </p:cNvSpPr>
          <p:nvPr/>
        </p:nvSpPr>
        <p:spPr bwMode="auto">
          <a:xfrm>
            <a:off x="6084888" y="6354763"/>
            <a:ext cx="0" cy="503237"/>
          </a:xfrm>
          <a:prstGeom prst="line">
            <a:avLst/>
          </a:prstGeom>
          <a:noFill/>
          <a:ln w="9525">
            <a:solidFill>
              <a:srgbClr val="00FF99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/>
              <a:t>Система высших органов власти Царства Польского</a:t>
            </a:r>
          </a:p>
        </p:txBody>
      </p:sp>
      <p:pic>
        <p:nvPicPr>
          <p:cNvPr id="169998" name="Picture 14" descr="Александр I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844675"/>
            <a:ext cx="1927225" cy="2189163"/>
          </a:xfrm>
          <a:noFill/>
          <a:ln/>
        </p:spPr>
      </p:pic>
      <p:pic>
        <p:nvPicPr>
          <p:cNvPr id="169999" name="Picture 15" descr="National Emblem Of Russi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812088" y="115888"/>
            <a:ext cx="1135062" cy="1223962"/>
          </a:xfrm>
          <a:noFill/>
          <a:ln/>
        </p:spPr>
      </p:pic>
      <p:sp>
        <p:nvSpPr>
          <p:cNvPr id="169992" name="Rectangle 8"/>
          <p:cNvSpPr>
            <a:spLocks noGrp="1" noChangeArrowheads="1"/>
          </p:cNvSpPr>
          <p:nvPr>
            <p:ph type="body" sz="half" idx="3"/>
          </p:nvPr>
        </p:nvSpPr>
        <p:spPr>
          <a:xfrm>
            <a:off x="3132138" y="1844675"/>
            <a:ext cx="5554662" cy="4530725"/>
          </a:xfrm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tx2"/>
                </a:solidFill>
              </a:rPr>
              <a:t>Королем</a:t>
            </a:r>
            <a:r>
              <a:rPr lang="ru-RU" sz="2000" dirty="0"/>
              <a:t> являлся </a:t>
            </a:r>
            <a:r>
              <a:rPr lang="ru-RU" sz="2000" b="1" dirty="0">
                <a:solidFill>
                  <a:schemeClr val="tx2"/>
                </a:solidFill>
              </a:rPr>
              <a:t>российский император</a:t>
            </a:r>
            <a:r>
              <a:rPr lang="ru-RU" sz="2000" dirty="0"/>
              <a:t>, который должен был короноваться в Варшаве. Вместо себя он назначал наместника, которым был наследник российского престола</a:t>
            </a:r>
          </a:p>
          <a:p>
            <a:pPr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tx2"/>
                </a:solidFill>
              </a:rPr>
              <a:t>Сейм избирался</a:t>
            </a:r>
            <a:r>
              <a:rPr lang="ru-RU" sz="2000" dirty="0"/>
              <a:t> шляхтой, осуществлял </a:t>
            </a:r>
            <a:r>
              <a:rPr lang="ru-RU" sz="2000" b="1" dirty="0">
                <a:solidFill>
                  <a:schemeClr val="tx2"/>
                </a:solidFill>
              </a:rPr>
              <a:t>законодательную власть</a:t>
            </a:r>
            <a:r>
              <a:rPr lang="ru-RU" sz="2000" dirty="0"/>
              <a:t>, собирался 1 раз в 2 года</a:t>
            </a:r>
          </a:p>
          <a:p>
            <a:pPr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tx2"/>
                </a:solidFill>
              </a:rPr>
              <a:t>Государственный совет</a:t>
            </a:r>
            <a:r>
              <a:rPr lang="ru-RU" sz="2000" dirty="0"/>
              <a:t> действовал постоянно, имел </a:t>
            </a:r>
            <a:r>
              <a:rPr lang="ru-RU" sz="2000" b="1" dirty="0">
                <a:solidFill>
                  <a:schemeClr val="tx2"/>
                </a:solidFill>
              </a:rPr>
              <a:t>законодательные функции.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/>
              <a:t>Делопроизводство велось на польском языке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/>
              <a:t>Провозглашались </a:t>
            </a:r>
            <a:r>
              <a:rPr lang="ru-RU" sz="2000" b="1" dirty="0">
                <a:solidFill>
                  <a:schemeClr val="tx2"/>
                </a:solidFill>
              </a:rPr>
              <a:t>гражданские свободы</a:t>
            </a:r>
            <a:r>
              <a:rPr lang="ru-RU" sz="2000" dirty="0"/>
              <a:t>, но только для шляхты, а крестьяне оставались бесправными</a:t>
            </a: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Преобразования государственного </a:t>
            </a:r>
            <a:r>
              <a:rPr lang="ru-RU" sz="3200" dirty="0" smtClean="0"/>
              <a:t>строя</a:t>
            </a:r>
            <a:endParaRPr lang="ru-RU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700213"/>
            <a:ext cx="5329238" cy="48974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/>
              <a:t>Обнародованы конституции для Финляндии и Царства Польского: частичная независимость, выборные ассамблеи, свобода слова и неприкосновенность прав. В 1818 году — открытие польского Сейма. Освобождаются от крепости крестьяне в Эстонии, Курляндии, Ливонии. 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А что же коренная Россия — она еще не созрела для гражданских и политических свобод?</a:t>
            </a:r>
            <a:r>
              <a:rPr lang="ru-RU" sz="2000" dirty="0"/>
              <a:t> 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Нет, государь тоже готовил ей конституцию. Писал ее Новосильцев, в ту пору императорский комиссар в Польше; он, конечно, выправил проект Сперанского в сторону усиления роли самодержавия. Составленный документ получил название «Уставной грамоты Российской Империи» </a:t>
            </a:r>
          </a:p>
        </p:txBody>
      </p:sp>
      <p:pic>
        <p:nvPicPr>
          <p:cNvPr id="11275" name="Picture 1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>
          <a:xfrm>
            <a:off x="5384826" y="1600200"/>
            <a:ext cx="2793947" cy="45307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643446"/>
            <a:ext cx="7772400" cy="7143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                        Автор презентации :   Гуля Н.В.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3" y="1234440"/>
          <a:ext cx="7715306" cy="2447550"/>
        </p:xfrm>
        <a:graphic>
          <a:graphicData uri="http://schemas.openxmlformats.org/drawingml/2006/table">
            <a:tbl>
              <a:tblPr/>
              <a:tblGrid>
                <a:gridCol w="1071573"/>
                <a:gridCol w="6643733"/>
              </a:tblGrid>
              <a:tr h="333757">
                <a:tc>
                  <a:txBody>
                    <a:bodyPr/>
                    <a:lstStyle/>
                    <a:p>
                      <a:pPr algn="ctr"/>
                      <a:r>
                        <a:rPr lang="ru-RU" sz="900"/>
                        <a:t>1.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Аврех А.Я. П.А. Столыпин и судьбы реформ в России. - М.: Политиздат, 1991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75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/>
                        <a:t>3.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Бабин В.Г. История российского парламентаризма. –Спб.,1995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6261">
                <a:tc>
                  <a:txBody>
                    <a:bodyPr/>
                    <a:lstStyle/>
                    <a:p>
                      <a:pPr algn="ctr"/>
                      <a:r>
                        <a:rPr lang="ru-RU" sz="900"/>
                        <a:t>4.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Бадаев А. Как трудящиеся выбирали в царскую Думу и как выбирают по великой сталинской конституции. – М.: ОГИЗ, 1939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75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/>
                        <a:t>6.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Бородин А.П. Реформа Госовета 1906 г.//Вопросы истории.1999.№4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009">
                <a:tc>
                  <a:txBody>
                    <a:bodyPr/>
                    <a:lstStyle/>
                    <a:p>
                      <a:pPr algn="ctr"/>
                      <a:r>
                        <a:rPr lang="ru-RU" sz="900"/>
                        <a:t>7.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Василевский Е.Г. Идейная борьба вокруг столыпинской аграрной реформы. – М.: Соцэкгиз, 1960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009">
                <a:tc>
                  <a:txBody>
                    <a:bodyPr/>
                    <a:lstStyle/>
                    <a:p>
                      <a:pPr algn="ctr"/>
                      <a:r>
                        <a:rPr lang="ru-RU" sz="900"/>
                        <a:t>8.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Ганелин Р.Ш. Российское самодержавие в 1905 году: реформы и революция. СПб., 1991.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85852" y="3643314"/>
          <a:ext cx="6096000" cy="548640"/>
        </p:xfrm>
        <a:graphic>
          <a:graphicData uri="http://schemas.openxmlformats.org/drawingml/2006/table">
            <a:tbl>
              <a:tblPr/>
              <a:tblGrid>
                <a:gridCol w="25400"/>
                <a:gridCol w="60706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http://www.democracy.ru/library/publications/voter/special/el_history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427</Words>
  <PresentationFormat>Экран (4:3)</PresentationFormat>
  <Paragraphs>54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Поток</vt:lpstr>
      <vt:lpstr>Слайд</vt:lpstr>
      <vt:lpstr>Слайд 1</vt:lpstr>
      <vt:lpstr>Александр I</vt:lpstr>
      <vt:lpstr>Сперанский М.М.</vt:lpstr>
      <vt:lpstr>Преобразования государственного строя: проекты и эксперименты </vt:lpstr>
      <vt:lpstr>Социальная структура  (по проекту М.М. Сперанского)</vt:lpstr>
      <vt:lpstr>Система органов государственной власти (по проекту М.М. Сперанского)</vt:lpstr>
      <vt:lpstr>Система высших органов власти Царства Польского</vt:lpstr>
      <vt:lpstr>Преобразования государственного строя</vt:lpstr>
      <vt:lpstr>                                          Автор презентации :   Гуля Н.В.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8</cp:revision>
  <dcterms:created xsi:type="dcterms:W3CDTF">2012-11-27T13:13:53Z</dcterms:created>
  <dcterms:modified xsi:type="dcterms:W3CDTF">2012-11-28T09:50:30Z</dcterms:modified>
</cp:coreProperties>
</file>