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9900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4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1"/>
            <a:ext cx="7772400" cy="3429023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Реализация ФГОС</a:t>
            </a:r>
            <a:b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 класс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2012-2013 год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Чиркова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Г.Г.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D:\Документы - Игорь\Загрузки\Новая папка\teach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3429000"/>
            <a:ext cx="2625705" cy="2433138"/>
          </a:xfrm>
          <a:prstGeom prst="rect">
            <a:avLst/>
          </a:prstGeom>
          <a:noFill/>
        </p:spPr>
      </p:pic>
      <p:pic>
        <p:nvPicPr>
          <p:cNvPr id="5" name="Picture 5" descr="school2206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94400" y="3613150"/>
            <a:ext cx="3149600" cy="3244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«Все наши замыслы, все поиски и построения  превращаются в прах, если у ученика нет желания учиться»</a:t>
            </a:r>
          </a:p>
          <a:p>
            <a:pPr algn="r">
              <a:buNone/>
            </a:pP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В.А.Сухомлинский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D:\Документы - Игорь\Загрузки\Новая папка\rebeno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4071942"/>
            <a:ext cx="3424232" cy="2500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2143140"/>
          </a:xfrm>
        </p:spPr>
        <p:txBody>
          <a:bodyPr>
            <a:normAutofit fontScale="90000"/>
          </a:bodyPr>
          <a:lstStyle/>
          <a:p>
            <a:r>
              <a:rPr lang="ru-RU" sz="3600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Личностные УУД</a:t>
            </a:r>
            <a:r>
              <a:rPr lang="ru-RU" sz="3600" u="sng" dirty="0" smtClean="0">
                <a:latin typeface="Times New Roman" pitchFamily="18" charset="0"/>
                <a:cs typeface="Times New Roman" pitchFamily="18" charset="0"/>
              </a:rPr>
              <a:t>: </a:t>
            </a:r>
            <a:br>
              <a:rPr lang="ru-RU" sz="3600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знание основных моральных норм (нравственно-этическая ориентация), умение адекватно оценивать результаты своей деятельности по заданным критериям (самоопределение</a:t>
            </a:r>
            <a:r>
              <a:rPr lang="ru-RU" dirty="0" smtClean="0">
                <a:solidFill>
                  <a:srgbClr val="000066"/>
                </a:solidFill>
              </a:rPr>
              <a:t>)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000100" y="3567738"/>
            <a:ext cx="707236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990033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Высокий уровень-68%</a:t>
            </a:r>
          </a:p>
          <a:p>
            <a:r>
              <a:rPr lang="ru-RU" sz="3200" dirty="0" smtClean="0">
                <a:solidFill>
                  <a:srgbClr val="990033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Средний уровень- 28%</a:t>
            </a:r>
          </a:p>
          <a:p>
            <a:r>
              <a:rPr lang="ru-RU" sz="3200" dirty="0" smtClean="0">
                <a:solidFill>
                  <a:srgbClr val="990033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Низкий уровень-4%</a:t>
            </a:r>
            <a:endParaRPr lang="ru-RU" sz="3200" dirty="0">
              <a:solidFill>
                <a:srgbClr val="990033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654296"/>
          </a:xfrm>
        </p:spPr>
        <p:txBody>
          <a:bodyPr>
            <a:noAutofit/>
          </a:bodyPr>
          <a:lstStyle/>
          <a:p>
            <a:r>
              <a:rPr lang="ru-RU" sz="32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Регулятивные УУД:</a:t>
            </a:r>
            <a:br>
              <a:rPr lang="ru-RU" sz="32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умение сохранять заданную цель, готовность к преодолению трудностей.</a:t>
            </a:r>
            <a:br>
              <a:rPr lang="ru-RU" sz="36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86058"/>
            <a:ext cx="8229600" cy="3340105"/>
          </a:xfrm>
        </p:spPr>
        <p:txBody>
          <a:bodyPr/>
          <a:lstStyle/>
          <a:p>
            <a:r>
              <a:rPr lang="ru-RU" dirty="0" smtClean="0">
                <a:solidFill>
                  <a:srgbClr val="990033"/>
                </a:solidFill>
              </a:rPr>
              <a:t>Высокий уровень-50%</a:t>
            </a:r>
          </a:p>
          <a:p>
            <a:r>
              <a:rPr lang="ru-RU" dirty="0" smtClean="0">
                <a:solidFill>
                  <a:srgbClr val="990033"/>
                </a:solidFill>
              </a:rPr>
              <a:t>Средний уровень- 30%</a:t>
            </a:r>
          </a:p>
          <a:p>
            <a:r>
              <a:rPr lang="ru-RU" dirty="0" smtClean="0">
                <a:solidFill>
                  <a:srgbClr val="990033"/>
                </a:solidFill>
              </a:rPr>
              <a:t>Низкий уровень -20%</a:t>
            </a:r>
            <a:endParaRPr lang="ru-RU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868610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Познавательные УУД.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Логические УУД:</a:t>
            </a:r>
            <a:r>
              <a:rPr lang="ru-RU" sz="24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4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постановка и решение проблемы, сравнение, выбор наиболее эффективного способа решения задачи . Синтез как составление целого, в том числе самостоятельным достраиванием, выполнением недостающих компонентов . Умение устанавливать соответствие между разными объектами.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endParaRPr lang="ru-RU" sz="3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71942"/>
            <a:ext cx="8229600" cy="2054221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Высокий уровень -24%</a:t>
            </a:r>
          </a:p>
          <a:p>
            <a:r>
              <a:rPr lang="ru-RU" sz="2800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Средний уровень – 48%</a:t>
            </a:r>
          </a:p>
          <a:p>
            <a:r>
              <a:rPr lang="ru-RU" sz="2800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Низкий уровень -28%</a:t>
            </a:r>
            <a:endParaRPr lang="ru-RU" sz="2800" dirty="0">
              <a:solidFill>
                <a:srgbClr val="990033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68544"/>
          </a:xfrm>
        </p:spPr>
        <p:txBody>
          <a:bodyPr>
            <a:normAutofit/>
          </a:bodyPr>
          <a:lstStyle/>
          <a:p>
            <a:r>
              <a:rPr lang="ru-RU" sz="3600" b="1" i="1" dirty="0" err="1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Общеучебные</a:t>
            </a:r>
            <a:r>
              <a:rPr lang="ru-RU" sz="3600" b="1" i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 УУД:</a:t>
            </a:r>
            <a:r>
              <a:rPr lang="ru-RU" sz="36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умение использовать наглядные модели ( схемы, символы, знаки, чертежи)</a:t>
            </a:r>
            <a:endParaRPr lang="ru-RU" sz="3600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643314"/>
            <a:ext cx="8229600" cy="2482849"/>
          </a:xfrm>
        </p:spPr>
        <p:txBody>
          <a:bodyPr/>
          <a:lstStyle/>
          <a:p>
            <a:r>
              <a:rPr lang="ru-RU" sz="2800" dirty="0" smtClean="0">
                <a:solidFill>
                  <a:srgbClr val="990033"/>
                </a:solidFill>
              </a:rPr>
              <a:t>Высокий уровень -18%</a:t>
            </a:r>
          </a:p>
          <a:p>
            <a:r>
              <a:rPr lang="ru-RU" sz="2800" dirty="0" smtClean="0">
                <a:solidFill>
                  <a:srgbClr val="990033"/>
                </a:solidFill>
              </a:rPr>
              <a:t>Средний уровень – 70%</a:t>
            </a:r>
          </a:p>
          <a:p>
            <a:r>
              <a:rPr lang="ru-RU" sz="2800" dirty="0" smtClean="0">
                <a:solidFill>
                  <a:srgbClr val="990033"/>
                </a:solidFill>
              </a:rPr>
              <a:t>Низкий уровень -12%</a:t>
            </a:r>
          </a:p>
          <a:p>
            <a:endParaRPr lang="ru-RU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68544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Коммуникативные УУД:</a:t>
            </a: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сформированность</a:t>
            </a:r>
            <a:r>
              <a:rPr lang="ru-RU" sz="32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действий по согласованию усилий в процессе организации и осуществления сотрудничества </a:t>
            </a:r>
            <a:endParaRPr lang="ru-RU" sz="2800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857628"/>
            <a:ext cx="8229600" cy="2268535"/>
          </a:xfrm>
        </p:spPr>
        <p:txBody>
          <a:bodyPr/>
          <a:lstStyle/>
          <a:p>
            <a:r>
              <a:rPr lang="ru-RU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Высокий уровень -52%</a:t>
            </a:r>
          </a:p>
          <a:p>
            <a:r>
              <a:rPr lang="ru-RU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Средний уровень – 34%</a:t>
            </a:r>
          </a:p>
          <a:p>
            <a:r>
              <a:rPr lang="ru-RU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Низкий уровень -14%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Picture 2" descr="D:\Документы - Игорь\Загрузки\Новая папка\202.ht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3143248"/>
            <a:ext cx="3498801" cy="32207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В целях повышения уровня </a:t>
            </a:r>
            <a:r>
              <a:rPr lang="ru-RU" sz="2800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сформированности</a:t>
            </a:r>
            <a:r>
              <a:rPr lang="ru-RU" sz="28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универсальных учебных действий у обучающихся необходимо:</a:t>
            </a:r>
            <a:endParaRPr lang="ru-RU" sz="2800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00634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endParaRPr lang="ru-RU" dirty="0" smtClean="0"/>
          </a:p>
          <a:p>
            <a:pPr lvl="0"/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для развития </a:t>
            </a:r>
            <a:r>
              <a:rPr lang="ru-RU" sz="5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личностных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 УУД  -  проявлять заинтересованность деятельностью ребенка, создавать на уроках ситуацию успеха, поощрять за положительный результат;</a:t>
            </a:r>
          </a:p>
          <a:p>
            <a:pPr lvl="0"/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для формирования </a:t>
            </a:r>
            <a:r>
              <a:rPr lang="ru-RU" sz="5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познавательных 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УУД – привлекать учащихся к работе с разными источниками информации, развивать  основные мыслительные операции, умения устанавливать логические связи, используя для этого задания проблемно-поискового характера;</a:t>
            </a:r>
          </a:p>
          <a:p>
            <a:pPr lvl="0"/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для развития </a:t>
            </a:r>
            <a:r>
              <a:rPr lang="ru-RU" sz="5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коммуникативных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 навыков у учащихся рекомендуется формировать навыки позитивного общения, используя групповые формы работы на уроках, положительное одобрение за результат. </a:t>
            </a:r>
          </a:p>
          <a:p>
            <a:pPr>
              <a:buNone/>
            </a:pPr>
            <a:r>
              <a:rPr lang="ru-RU" sz="5100" b="1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51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51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188</Words>
  <PresentationFormat>Экран (4:3)</PresentationFormat>
  <Paragraphs>30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Реализация ФГОС 2 класс 2012-2013 год </vt:lpstr>
      <vt:lpstr>Слайд 2</vt:lpstr>
      <vt:lpstr>   Личностные УУД:  знание основных моральных норм (нравственно-этическая ориентация), умение адекватно оценивать результаты своей деятельности по заданным критериям (самоопределение)  </vt:lpstr>
      <vt:lpstr>Регулятивные УУД:  умение сохранять заданную цель, готовность к преодолению трудностей. </vt:lpstr>
      <vt:lpstr>   Познавательные УУД. Логические УУД:  постановка и решение проблемы, сравнение, выбор наиболее эффективного способа решения задачи . Синтез как составление целого, в том числе самостоятельным достраиванием, выполнением недостающих компонентов . Умение устанавливать соответствие между разными объектами. </vt:lpstr>
      <vt:lpstr>Общеучебные УУД:  умение использовать наглядные модели ( схемы, символы, знаки, чертежи)</vt:lpstr>
      <vt:lpstr> Коммуникативные УУД: сформированность действий по согласованию усилий в процессе организации и осуществления сотрудничества </vt:lpstr>
      <vt:lpstr>В целях повышения уровня сформированности универсальных учебных действий у обучающихся необходимо: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Реализация ФГОС 2 класс 2012-2013 год </dc:title>
  <cp:lastModifiedBy>Галина</cp:lastModifiedBy>
  <cp:revision>15</cp:revision>
  <dcterms:modified xsi:type="dcterms:W3CDTF">2013-01-29T20:43:04Z</dcterms:modified>
</cp:coreProperties>
</file>