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58" r:id="rId4"/>
    <p:sldId id="261" r:id="rId5"/>
    <p:sldId id="262" r:id="rId6"/>
    <p:sldId id="284" r:id="rId7"/>
    <p:sldId id="289" r:id="rId8"/>
    <p:sldId id="290" r:id="rId9"/>
    <p:sldId id="291" r:id="rId10"/>
    <p:sldId id="292" r:id="rId11"/>
    <p:sldId id="298" r:id="rId12"/>
    <p:sldId id="299" r:id="rId13"/>
    <p:sldId id="300" r:id="rId14"/>
    <p:sldId id="305" r:id="rId15"/>
    <p:sldId id="264" r:id="rId16"/>
    <p:sldId id="278" r:id="rId17"/>
    <p:sldId id="301" r:id="rId18"/>
    <p:sldId id="306" r:id="rId19"/>
    <p:sldId id="270" r:id="rId20"/>
    <p:sldId id="30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25.05.2011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928670"/>
            <a:ext cx="68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</a:rPr>
              <a:t>Пальчиковые</a:t>
            </a:r>
            <a:r>
              <a:rPr lang="ru-RU" sz="54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игры</a:t>
            </a:r>
            <a:endParaRPr lang="ru-RU" sz="5400" b="1" spc="50" dirty="0">
              <a:ln w="12700" cmpd="sng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3904" y="5429264"/>
            <a:ext cx="7732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Володина Наталья Анатольевна – воспитатель 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МБДОУ  «Детский сад комбинированного вида № 47»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г.Ачинск  Красноярского края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5" name="Picture 1" descr="C:\Documents and Settings\Администратор\Рабочий стол\1239970216_bf9af2c16ec7.jpg"/>
          <p:cNvPicPr>
            <a:picLocks noChangeAspect="1" noChangeArrowheads="1"/>
          </p:cNvPicPr>
          <p:nvPr/>
        </p:nvPicPr>
        <p:blipFill>
          <a:blip r:embed="rId2" cstate="print"/>
          <a:srcRect t="68342" r="48441"/>
          <a:stretch>
            <a:fillRect/>
          </a:stretch>
        </p:blipFill>
        <p:spPr bwMode="auto">
          <a:xfrm>
            <a:off x="428596" y="2000240"/>
            <a:ext cx="2362200" cy="1928826"/>
          </a:xfrm>
          <a:prstGeom prst="rect">
            <a:avLst/>
          </a:prstGeom>
          <a:noFill/>
        </p:spPr>
      </p:pic>
      <p:pic>
        <p:nvPicPr>
          <p:cNvPr id="21506" name="Picture 2" descr="C:\Documents and Settings\Администратор\Рабочий стол\1239970216_bf9af2c16ec7.jpg"/>
          <p:cNvPicPr>
            <a:picLocks noChangeAspect="1" noChangeArrowheads="1"/>
          </p:cNvPicPr>
          <p:nvPr/>
        </p:nvPicPr>
        <p:blipFill>
          <a:blip r:embed="rId2" cstate="print"/>
          <a:srcRect l="51559" t="65000" r="104" b="8000"/>
          <a:stretch>
            <a:fillRect/>
          </a:stretch>
        </p:blipFill>
        <p:spPr bwMode="auto">
          <a:xfrm>
            <a:off x="6072198" y="1928802"/>
            <a:ext cx="2214578" cy="1785950"/>
          </a:xfrm>
          <a:prstGeom prst="rect">
            <a:avLst/>
          </a:prstGeom>
          <a:noFill/>
        </p:spPr>
      </p:pic>
      <p:pic>
        <p:nvPicPr>
          <p:cNvPr id="21507" name="Picture 3" descr="C:\Documents and Settings\Администратор\Рабочий стол\00bd19a180a0.jpg"/>
          <p:cNvPicPr>
            <a:picLocks noChangeAspect="1" noChangeArrowheads="1"/>
          </p:cNvPicPr>
          <p:nvPr/>
        </p:nvPicPr>
        <p:blipFill>
          <a:blip r:embed="rId3" cstate="print"/>
          <a:srcRect b="8750"/>
          <a:stretch>
            <a:fillRect/>
          </a:stretch>
        </p:blipFill>
        <p:spPr bwMode="auto">
          <a:xfrm>
            <a:off x="3500430" y="3357562"/>
            <a:ext cx="2286016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8989"/>
            <a:ext cx="83582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• Упражнения, развивающие координацию движений пальцев рук: </a:t>
            </a:r>
            <a:endParaRPr lang="ru-RU" b="1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«Цепочки»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«Поочерёдное соединение всех пальцев»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«Ножки»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«Соединение одноимённых пальцев»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«Пианист»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«Пальчики кивают»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«Горошки»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«Упражнение с пробками»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«Упражнение со счётными палочками»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</a:t>
            </a:r>
            <a:r>
              <a:rPr lang="ru-RU" dirty="0" err="1" smtClean="0">
                <a:latin typeface="Arial" pitchFamily="34" charset="0"/>
                <a:ea typeface="Times New Roman" pitchFamily="18" charset="0"/>
              </a:rPr>
              <a:t>Пальцеход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»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«Колодец» 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36866" name="Picture 2" descr="C:\Documents and Settings\Администратор\Рабочий стол\DSC04842.JPG"/>
          <p:cNvPicPr>
            <a:picLocks noChangeAspect="1" noChangeArrowheads="1"/>
          </p:cNvPicPr>
          <p:nvPr/>
        </p:nvPicPr>
        <p:blipFill>
          <a:blip r:embed="rId2" cstate="print"/>
          <a:srcRect r="7766" b="6249"/>
          <a:stretch>
            <a:fillRect/>
          </a:stretch>
        </p:blipFill>
        <p:spPr bwMode="auto">
          <a:xfrm>
            <a:off x="2643174" y="4857760"/>
            <a:ext cx="2000264" cy="1785950"/>
          </a:xfrm>
          <a:prstGeom prst="rect">
            <a:avLst/>
          </a:prstGeom>
          <a:noFill/>
        </p:spPr>
      </p:pic>
      <p:pic>
        <p:nvPicPr>
          <p:cNvPr id="4" name="Picture 2" descr="C:\Documents and Settings\Red RenvY\Рабочий стол\Новая папка\P1100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928670"/>
            <a:ext cx="2357454" cy="2071702"/>
          </a:xfrm>
          <a:prstGeom prst="rect">
            <a:avLst/>
          </a:prstGeom>
          <a:noFill/>
        </p:spPr>
      </p:pic>
      <p:pic>
        <p:nvPicPr>
          <p:cNvPr id="4098" name="Picture 2" descr="C:\Documents and Settings\Red RenvY\Рабочий стол\Новая папка\P11005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357694"/>
            <a:ext cx="2714644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• Упражнения, развивающие взаимодействие между полушариями мозга: 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«Ладонь – кулак» 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«Поочерёдное соединение всех пальцев» 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«Ножки» 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5122" name="Picture 2" descr="C:\Documents and Settings\Red RenvY\Рабочий стол\Новая папка\P1100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85720" y="2643182"/>
            <a:ext cx="2571784" cy="2428908"/>
          </a:xfrm>
          <a:prstGeom prst="rect">
            <a:avLst/>
          </a:prstGeom>
          <a:noFill/>
        </p:spPr>
      </p:pic>
      <p:pic>
        <p:nvPicPr>
          <p:cNvPr id="5123" name="Picture 3" descr="C:\Documents and Settings\Red RenvY\Рабочий стол\Новая папка\P11004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071678"/>
            <a:ext cx="3000396" cy="2714644"/>
          </a:xfrm>
          <a:prstGeom prst="rect">
            <a:avLst/>
          </a:prstGeom>
          <a:noFill/>
        </p:spPr>
      </p:pic>
      <p:pic>
        <p:nvPicPr>
          <p:cNvPr id="5124" name="Picture 4" descr="C:\Documents and Settings\Red RenvY\Рабочий стол\Новая папка\P1100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750331" y="4036223"/>
            <a:ext cx="2857520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/>
              <a:t>• Упражнения с различными предметами( требуют каких-то предметов, которые почти всегда есть в обиходе):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«Упражнение с мячом-ёжиком»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«Упражнение с прищепками»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«Упражнение с эспандерами»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«Упражнение со стопором»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57752" y="4071942"/>
            <a:ext cx="4101636" cy="21190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«Упражнение с пробками»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«</a:t>
            </a:r>
            <a:r>
              <a:rPr lang="ru-RU" dirty="0" err="1" smtClean="0"/>
              <a:t>Узловка</a:t>
            </a:r>
            <a:r>
              <a:rPr lang="ru-RU" dirty="0" smtClean="0"/>
              <a:t>»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«Упражнение с чётками»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«Упражнение с бусами»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«Упражнение со счётными палочками» </a:t>
            </a:r>
          </a:p>
        </p:txBody>
      </p:sp>
      <p:pic>
        <p:nvPicPr>
          <p:cNvPr id="6146" name="Picture 2" descr="C:\Documents and Settings\Red RenvY\Рабочий стол\Новая папка\P1100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00438"/>
            <a:ext cx="3857652" cy="3143296"/>
          </a:xfrm>
          <a:prstGeom prst="rect">
            <a:avLst/>
          </a:prstGeom>
          <a:noFill/>
        </p:spPr>
      </p:pic>
      <p:pic>
        <p:nvPicPr>
          <p:cNvPr id="6147" name="Picture 3" descr="C:\Documents and Settings\Red RenvY\Рабочий стол\Новая папка\P11005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072066" y="1214422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• Гимнастика для пальцев: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«Щелчки»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«Потягивание за кончики пальцев» 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• Игры с пальчиками без предметов с речевым сопровождением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Упражнения без предметов можно использовать где и когда угодно (дома, в транспорте, где нечем занять ребёнка). Стихи, сопровождающие упражнения, - это та основа, на которой формируется и совершенствуется чувство ритма. Они учат слышать рифму, ударения, делить слова на слоги.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7154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течение всего года работала во взаимодействие с родителями, проводила: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Индивидуальные консультации «Значение пальчиковых игр для развития речи дошкольников», 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Семинар – практикум для родителей «Играем пальчиками» 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Родительский клуб «В детском саду и дома».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Тема: «Развитие мелкой моторики пальцев рук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Цель: Сформировать элементарные представления о роли мелкой моторики, научить родителей играть в речевые игры.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Считаю, что это эффективный метод  работы по развитию речи. 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Хотелось бы, чтобы родители запаслись терпением и уважением к своим детям, которые стоят на пороге овладения речью, грамотно помогли бы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преодолеть этот трудный, но необходимый барьер. </a:t>
            </a:r>
          </a:p>
          <a:p>
            <a:pPr indent="457200" algn="just">
              <a:lnSpc>
                <a:spcPct val="150000"/>
              </a:lnSpc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6319" y="3244334"/>
            <a:ext cx="3000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 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85720" y="629788"/>
            <a:ext cx="8643998" cy="54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Что дает пальчиковая гимнастика детям?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Выполнение упражнений и ритмических движений пальцами индуктивно приводит к возбуждению в речевых центрах головного мозга и резкому усилению согласованной деятельности речевых зон, что, в конечном итоге, стимулирует развитие речи.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Игры с пальчиками создают благоприятный эмоциональный фон, развивают умение подражать взрослому, учат вслушиваться и понимать смысл речи, повышают речевую активность ребёнка.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Малыш учится концентрировать своё внимание и правильно его распределять.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Если ребёнок будет выполнять упражнения, сопровождая их короткими стихотворными строчками, то его речь станет более чёткой, ритмичной, яркой, и усилится контроль за выполняемыми движениями.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513091"/>
            <a:ext cx="814393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5. Развивается память ребёнка, так как он учится запоминать определённые положения рук и последовательность движений.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6. У детей  развивается воображение и фантазия. Овладев многими упражнениями, он сможет «рассказывать руками» целые истории.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7. В результате пальчиковых упражнений кисти рук и пальцы приобретут силу, хорошую подвижность и гибкость, а это в дальнейшем облегчит овладение навыком письма. </a:t>
            </a:r>
            <a:endParaRPr lang="ru-RU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142852"/>
            <a:ext cx="8358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Рекомендации: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642918"/>
            <a:ext cx="8643998" cy="585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Чтобы пальчиковые игры для развития речи приносили пользу и были детям в радость, следует придерживаться следующих рекомендаций: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если в задуманной вами игре присутствуют незнакомые ребенку персонажи или понятия, следует предварительно его ознакомить с ними с помощью игрушек или картинок;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для успеха мероприятия следует проводить игру с крайне выразительной мимикой;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чтобы детям было легче воспринимать информацию, следует делать паузы в подходящих местах, а также комментировать движения с правильной интонацией;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для начала лучше остановиться на двух-трех играх, а когда они будут освоены, можно переходить к новым;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чтобы пальчиковые игры для развития речи дарили позитив, не акцентируйте внимание на промахах ребенка, а хвалите его за любой успех.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заключение хотелось бы отметить, что степень увлечения детей пальчиковыми играми целиком и полностью зависит от взрослого. Поэтому с детками следует быть ласковыми и спокойными, а прикосновения  должны отличаться осторожностью,   для малышей старше четырех-пяти лет очень важным аспектом является выразительная мимика и интересная речь взрослого, поэтому, работая с этой возрастной категорией, стихи лучше заучивать наизусть.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00108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Надеюсь, что такая "игра" с ребенком доставит радость и удовольствие и вам, и вашим детям.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4214818"/>
            <a:ext cx="6201506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Успехов вам, взрослые и дети!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78581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"Пальчиковые игры"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это инсценировка каких-либо рифмованных историй, сказок при помощи пальцев. В ходе "пальчиковых игр" ребенок, повторяя движения взрослых, достигает хорошего развития мелкой моторики рук, которая не только оказывает благоприятное влияние на развитие речи, но и подготавливает ребенка к рисованию, письму.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Администратор\Рабочий стол\DSC04824_0.JPG"/>
          <p:cNvPicPr>
            <a:picLocks noChangeAspect="1" noChangeArrowheads="1"/>
          </p:cNvPicPr>
          <p:nvPr/>
        </p:nvPicPr>
        <p:blipFill>
          <a:blip r:embed="rId2" cstate="print"/>
          <a:srcRect r="5085"/>
          <a:stretch>
            <a:fillRect/>
          </a:stretch>
        </p:blipFill>
        <p:spPr bwMode="auto">
          <a:xfrm>
            <a:off x="2500298" y="3143248"/>
            <a:ext cx="4000527" cy="35004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Red RenvY\Рабочий стол\Новая папка\P1100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51086">
            <a:off x="344204" y="412903"/>
            <a:ext cx="3786214" cy="3286172"/>
          </a:xfrm>
          <a:prstGeom prst="rect">
            <a:avLst/>
          </a:prstGeom>
          <a:noFill/>
        </p:spPr>
      </p:pic>
      <p:pic>
        <p:nvPicPr>
          <p:cNvPr id="8194" name="Picture 2" descr="C:\Documents and Settings\Red RenvY\Рабочий стол\Новая папка\P1100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3317">
            <a:off x="4724568" y="370059"/>
            <a:ext cx="4132578" cy="3353998"/>
          </a:xfrm>
          <a:prstGeom prst="rect">
            <a:avLst/>
          </a:prstGeom>
          <a:noFill/>
        </p:spPr>
      </p:pic>
      <p:pic>
        <p:nvPicPr>
          <p:cNvPr id="8196" name="Picture 4" descr="C:\Documents and Settings\Red RenvY\Рабочий стол\Новая папка\P1100519.JPG"/>
          <p:cNvPicPr>
            <a:picLocks noChangeAspect="1" noChangeArrowheads="1"/>
          </p:cNvPicPr>
          <p:nvPr/>
        </p:nvPicPr>
        <p:blipFill>
          <a:blip r:embed="rId4" cstate="print"/>
          <a:srcRect t="4878" r="1639" b="17073"/>
          <a:stretch>
            <a:fillRect/>
          </a:stretch>
        </p:blipFill>
        <p:spPr bwMode="auto">
          <a:xfrm>
            <a:off x="2428860" y="3714752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1296600"/>
            <a:ext cx="8572560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ровень развития речи детей находится в прямой зависимости от степени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сформированности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тонких движений пальцев рук.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Этот факт  использую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работе с детьми, где развитие речи происходит своевременно, и особенно, где имеется отставание, задержка развития моторной стороны речи. </a:t>
            </a: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Стимулирую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речевое развитие детей путем тренировки движений пальцев рук. Тренировка пальцев рук : сюда входит массаж кисти рук и каждого пальчика, каждой его фаланги. Проводится разминание и поглаживание ежедневно в течение 2-3 минут.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828680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Очень важным фактором для развития речи является то, что в пальчиковых играх все подражательные действия сопровождаются стихами. Стихи привлекают внимание малышей и легко запоминаются. Ритм и неизменный порядок слов, рифма для малыша являются чем-то магическим, утешающим и успокаивающим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Documents and Settings\Администратор\Рабочий стол\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643314"/>
            <a:ext cx="3786214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44" y="1000108"/>
            <a:ext cx="8786842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Этапы разучивания игр: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Воспитатель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сначала показывает игру детям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Воспитатель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показывает игру, манипулируя пальцами и рукой ребёнка.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Воспитатель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 ребёнок выполняют движения одновременно,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воспитатель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проговаривает текст.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Ребёнок выполняет движения с необходимой помощью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воспитателя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который произносит текст.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 Ребёнок выполняет движения и проговаривает текст, а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воспитатель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подсказывает и помогает.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286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Формы работы по развитию мелкой моторики рук, традиционными и нетрадиционными. </a:t>
            </a:r>
            <a:endParaRPr lang="ru-RU" b="1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Традиционные: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- </a:t>
            </a:r>
            <a:r>
              <a:rPr lang="ru-RU" dirty="0" err="1" smtClean="0">
                <a:latin typeface="Arial" pitchFamily="34" charset="0"/>
                <a:ea typeface="Times New Roman" pitchFamily="18" charset="0"/>
              </a:rPr>
              <a:t>самомассаж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кистей и пальцев рук (поглаживание, разминание);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- игры с пальчиками с речевым сопровождением;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- пальчиковая гимнастика без речевого сопровождения;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- графические упражнения: штриховка, дорисовка картинки, графический диктант, соединение по точкам, продолжение ряда;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- предметная деятельность: игры с бумагой, глиной, пластилином, песком, водой, рисование мелками, углём; 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1029" name="Picture 5" descr="C:\Documents and Settings\Red RenvY\Рабочий стол\Новая папка\Копия P1100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393669" y="4321975"/>
            <a:ext cx="2286016" cy="2214578"/>
          </a:xfrm>
          <a:prstGeom prst="rect">
            <a:avLst/>
          </a:prstGeom>
          <a:noFill/>
        </p:spPr>
      </p:pic>
      <p:pic>
        <p:nvPicPr>
          <p:cNvPr id="1030" name="Picture 6" descr="C:\Documents and Settings\Red RenvY\Рабочий стол\Новая папка\P1100510.JPG"/>
          <p:cNvPicPr>
            <a:picLocks noChangeAspect="1" noChangeArrowheads="1"/>
          </p:cNvPicPr>
          <p:nvPr/>
        </p:nvPicPr>
        <p:blipFill>
          <a:blip r:embed="rId3" cstate="print"/>
          <a:srcRect l="16667"/>
          <a:stretch>
            <a:fillRect/>
          </a:stretch>
        </p:blipFill>
        <p:spPr bwMode="auto">
          <a:xfrm rot="5400000">
            <a:off x="250013" y="4679153"/>
            <a:ext cx="1785926" cy="1714512"/>
          </a:xfrm>
          <a:prstGeom prst="rect">
            <a:avLst/>
          </a:prstGeom>
          <a:noFill/>
        </p:spPr>
      </p:pic>
      <p:pic>
        <p:nvPicPr>
          <p:cNvPr id="1031" name="Picture 7" descr="C:\Documents and Settings\Red RenvY\Рабочий стол\Новая папка\P11004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250409" y="4536277"/>
            <a:ext cx="2214554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143932" cy="2534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- игры: мозаика, конструкторы, шнуровка, складывание разрезных картинок, игры с вкладышами, складывание матрёшек;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- кукольные театры: пальчиковый, </a:t>
            </a:r>
            <a:r>
              <a:rPr lang="ru-RU" dirty="0" err="1" smtClean="0">
                <a:latin typeface="Arial" pitchFamily="34" charset="0"/>
                <a:ea typeface="Times New Roman" pitchFamily="18" charset="0"/>
              </a:rPr>
              <a:t>варежковый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, перчаточный, театр теней; </a:t>
            </a:r>
            <a:endParaRPr lang="ru-RU" dirty="0" smtClean="0">
              <a:latin typeface="Arial" pitchFamily="34" charset="0"/>
            </a:endParaRPr>
          </a:p>
          <a:p>
            <a:pPr lvl="0" indent="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- игры на развитие тактильного восприятия: «Гладкий – шершавый», «Найди такой же на ощупь», «Чудесный мешочек». 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35842" name="Picture 2" descr="C:\Documents and Settings\Администратор\Рабочий стол\deti11.jpg"/>
          <p:cNvPicPr>
            <a:picLocks noChangeAspect="1" noChangeArrowheads="1"/>
          </p:cNvPicPr>
          <p:nvPr/>
        </p:nvPicPr>
        <p:blipFill>
          <a:blip r:embed="rId2" cstate="print"/>
          <a:srcRect r="5172"/>
          <a:stretch>
            <a:fillRect/>
          </a:stretch>
        </p:blipFill>
        <p:spPr bwMode="auto">
          <a:xfrm>
            <a:off x="928662" y="3929066"/>
            <a:ext cx="2857520" cy="2786082"/>
          </a:xfrm>
          <a:prstGeom prst="rect">
            <a:avLst/>
          </a:prstGeom>
          <a:noFill/>
        </p:spPr>
      </p:pic>
      <p:pic>
        <p:nvPicPr>
          <p:cNvPr id="2050" name="Picture 2" descr="C:\Documents and Settings\Red RenvY\Рабочий стол\Новая папка\P11004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143248"/>
            <a:ext cx="3071834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44" y="2441998"/>
            <a:ext cx="8572592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Нетрадиционные: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самомассаж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кистей и пальцев рук с</a:t>
            </a: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грецкими орехами, карандашами,</a:t>
            </a: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массажными щётками;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игры с пальчиками, с использованием</a:t>
            </a: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разнообразного материала: бросовый, </a:t>
            </a: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природный, хозяйственно-бытовой.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5" name="Picture 3" descr="C:\Documents and Settings\Red RenvY\Рабочий стол\Новая папка\P1100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85720" y="522887"/>
            <a:ext cx="2523175" cy="2477485"/>
          </a:xfrm>
          <a:prstGeom prst="rect">
            <a:avLst/>
          </a:prstGeom>
          <a:noFill/>
        </p:spPr>
      </p:pic>
      <p:pic>
        <p:nvPicPr>
          <p:cNvPr id="3076" name="Picture 4" descr="C:\Documents and Settings\Red RenvY\Рабочий стол\Новая папка\P11004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14942" y="500042"/>
            <a:ext cx="2786082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282" y="571480"/>
            <a:ext cx="8715436" cy="461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Игровые упражнения можно разделить на небольшие группы: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Упражнения для массажа (или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самомассажа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 рук: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«Массаж подушечек пальцев рук»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«Массаж фаланг пальцев»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«Массаж прижимающий»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«Упражнение с мячом-ёжиком»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«Упражнение с прищепками»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Самомассаж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горохом»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«Горох и фасоль»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«Колечки»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«Гладь мои ладошки, ёж»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 descr="C:\Documents and Settings\Red RenvY\Рабочий стол\Новая папка\P1100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357298"/>
            <a:ext cx="2143140" cy="1571636"/>
          </a:xfrm>
          <a:prstGeom prst="rect">
            <a:avLst/>
          </a:prstGeom>
          <a:noFill/>
        </p:spPr>
      </p:pic>
      <p:pic>
        <p:nvPicPr>
          <p:cNvPr id="5" name="Picture 2" descr="C:\Documents and Settings\Red RenvY\Рабочий стол\Новая папка\P11005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572008"/>
            <a:ext cx="2000232" cy="1785926"/>
          </a:xfrm>
          <a:prstGeom prst="rect">
            <a:avLst/>
          </a:prstGeom>
          <a:noFill/>
        </p:spPr>
      </p:pic>
      <p:pic>
        <p:nvPicPr>
          <p:cNvPr id="6" name="Picture 4" descr="C:\Documents and Settings\Red RenvY\Рабочий стол\Новая папка\P11005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536545" y="3536157"/>
            <a:ext cx="1785950" cy="14287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4F4F4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</TotalTime>
  <Words>1067</Words>
  <Application>Microsoft Office PowerPoint</Application>
  <PresentationFormat>Экран (4:3)</PresentationFormat>
  <Paragraphs>104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RenvY</cp:lastModifiedBy>
  <cp:revision>32</cp:revision>
  <dcterms:modified xsi:type="dcterms:W3CDTF">2011-05-25T14:09:24Z</dcterms:modified>
</cp:coreProperties>
</file>