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85" r:id="rId11"/>
    <p:sldId id="282" r:id="rId12"/>
    <p:sldId id="283" r:id="rId13"/>
    <p:sldId id="284" r:id="rId14"/>
    <p:sldId id="286" r:id="rId15"/>
    <p:sldId id="288" r:id="rId16"/>
    <p:sldId id="287" r:id="rId17"/>
    <p:sldId id="294" r:id="rId18"/>
    <p:sldId id="295" r:id="rId19"/>
    <p:sldId id="292" r:id="rId20"/>
    <p:sldId id="290" r:id="rId21"/>
    <p:sldId id="293" r:id="rId22"/>
    <p:sldId id="291" r:id="rId23"/>
    <p:sldId id="289" r:id="rId24"/>
    <p:sldId id="296" r:id="rId25"/>
    <p:sldId id="297" r:id="rId26"/>
    <p:sldId id="29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000"/>
    <a:srgbClr val="CCFF33"/>
    <a:srgbClr val="99FF33"/>
    <a:srgbClr val="D60093"/>
    <a:srgbClr val="FF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4" autoAdjust="0"/>
    <p:restoredTop sz="94600" autoAdjust="0"/>
  </p:normalViewPr>
  <p:slideViewPr>
    <p:cSldViewPr>
      <p:cViewPr>
        <p:scale>
          <a:sx n="66" d="100"/>
          <a:sy n="66" d="100"/>
        </p:scale>
        <p:origin x="-666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636AA6-CA7D-4D48-BA60-1E6A057A50F7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420CB6-4322-403D-818F-E32303A9BF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2795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5239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9324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6765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0040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4406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9846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362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5014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201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6341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8126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7947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slide" Target="slide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6.xml"/><Relationship Id="rId18" Type="http://schemas.openxmlformats.org/officeDocument/2006/relationships/slide" Target="slide21.xml"/><Relationship Id="rId26" Type="http://schemas.openxmlformats.org/officeDocument/2006/relationships/image" Target="../media/image11.png"/><Relationship Id="rId3" Type="http://schemas.openxmlformats.org/officeDocument/2006/relationships/slide" Target="slide3.xml"/><Relationship Id="rId21" Type="http://schemas.openxmlformats.org/officeDocument/2006/relationships/slide" Target="slide24.xml"/><Relationship Id="rId7" Type="http://schemas.openxmlformats.org/officeDocument/2006/relationships/slide" Target="slide7.xml"/><Relationship Id="rId12" Type="http://schemas.openxmlformats.org/officeDocument/2006/relationships/slide" Target="slide15.xml"/><Relationship Id="rId17" Type="http://schemas.openxmlformats.org/officeDocument/2006/relationships/slide" Target="slide20.xml"/><Relationship Id="rId25" Type="http://schemas.openxmlformats.org/officeDocument/2006/relationships/image" Target="../media/image10.png"/><Relationship Id="rId2" Type="http://schemas.openxmlformats.org/officeDocument/2006/relationships/image" Target="../media/image8.png"/><Relationship Id="rId16" Type="http://schemas.openxmlformats.org/officeDocument/2006/relationships/slide" Target="slide19.xml"/><Relationship Id="rId20" Type="http://schemas.openxmlformats.org/officeDocument/2006/relationships/slide" Target="slide2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4.xml"/><Relationship Id="rId24" Type="http://schemas.openxmlformats.org/officeDocument/2006/relationships/slide" Target="slide12.xml"/><Relationship Id="rId5" Type="http://schemas.openxmlformats.org/officeDocument/2006/relationships/slide" Target="slide5.xml"/><Relationship Id="rId15" Type="http://schemas.openxmlformats.org/officeDocument/2006/relationships/slide" Target="slide18.xml"/><Relationship Id="rId23" Type="http://schemas.openxmlformats.org/officeDocument/2006/relationships/slide" Target="slide11.xml"/><Relationship Id="rId10" Type="http://schemas.openxmlformats.org/officeDocument/2006/relationships/slide" Target="slide13.xml"/><Relationship Id="rId19" Type="http://schemas.openxmlformats.org/officeDocument/2006/relationships/slide" Target="slide22.xml"/><Relationship Id="rId4" Type="http://schemas.openxmlformats.org/officeDocument/2006/relationships/image" Target="../media/image9.png"/><Relationship Id="rId9" Type="http://schemas.openxmlformats.org/officeDocument/2006/relationships/slide" Target="slide10.xml"/><Relationship Id="rId14" Type="http://schemas.openxmlformats.org/officeDocument/2006/relationships/slide" Target="slide17.xml"/><Relationship Id="rId22" Type="http://schemas.openxmlformats.org/officeDocument/2006/relationships/slide" Target="slide8.xml"/><Relationship Id="rId27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игра\5962377.3863066.usskoe_loto_polnaj_versij-_30_plotnih_cvetnih_kartocek-_150_plast._fisek-_stolik_-395-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162986"/>
            <a:ext cx="9505056" cy="708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48832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4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805264"/>
            <a:ext cx="85407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251520" y="170924"/>
            <a:ext cx="762472" cy="832744"/>
            <a:chOff x="395536" y="170924"/>
            <a:chExt cx="762472" cy="832744"/>
          </a:xfrm>
        </p:grpSpPr>
        <p:sp>
          <p:nvSpPr>
            <p:cNvPr id="3" name="Овал 2"/>
            <p:cNvSpPr/>
            <p:nvPr/>
          </p:nvSpPr>
          <p:spPr>
            <a:xfrm>
              <a:off x="395536" y="211580"/>
              <a:ext cx="720080" cy="792088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4800" b="1" dirty="0">
                <a:solidFill>
                  <a:srgbClr val="FF0000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09936" y="170924"/>
              <a:ext cx="64807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>
                  <a:solidFill>
                    <a:srgbClr val="FF0000"/>
                  </a:solidFill>
                </a:rPr>
                <a:t>6</a:t>
              </a:r>
              <a:r>
                <a:rPr lang="ru-RU" sz="4400" b="1" dirty="0" smtClean="0">
                  <a:solidFill>
                    <a:srgbClr val="FF0000"/>
                  </a:solidFill>
                </a:rPr>
                <a:t>.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41012" y="170924"/>
            <a:ext cx="7806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Какой частью речи являются выделенные слова?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7928" y="1988840"/>
            <a:ext cx="66967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Сапоги мои – </a:t>
            </a:r>
            <a:r>
              <a:rPr lang="ru-RU" sz="3600" b="1" dirty="0" smtClean="0"/>
              <a:t>скрип</a:t>
            </a:r>
            <a:r>
              <a:rPr lang="ru-RU" sz="3600" dirty="0" smtClean="0"/>
              <a:t> да </a:t>
            </a:r>
            <a:r>
              <a:rPr lang="ru-RU" sz="3600" b="1" dirty="0" smtClean="0"/>
              <a:t>скрип</a:t>
            </a:r>
            <a:endParaRPr lang="ru-RU" sz="3600" dirty="0" smtClean="0"/>
          </a:p>
          <a:p>
            <a:r>
              <a:rPr lang="ru-RU" sz="3600" dirty="0" smtClean="0"/>
              <a:t>Под  берёзою,</a:t>
            </a:r>
          </a:p>
          <a:p>
            <a:r>
              <a:rPr lang="ru-RU" sz="3600" dirty="0" smtClean="0"/>
              <a:t>Сапоги мои – </a:t>
            </a:r>
            <a:r>
              <a:rPr lang="ru-RU" sz="3600" b="1" dirty="0" smtClean="0"/>
              <a:t>скрип</a:t>
            </a:r>
            <a:r>
              <a:rPr lang="ru-RU" sz="3600" dirty="0" smtClean="0"/>
              <a:t> да </a:t>
            </a:r>
            <a:r>
              <a:rPr lang="ru-RU" sz="3600" b="1" dirty="0" smtClean="0"/>
              <a:t>скрип</a:t>
            </a:r>
            <a:endParaRPr lang="ru-RU" sz="3600" dirty="0" smtClean="0"/>
          </a:p>
          <a:p>
            <a:r>
              <a:rPr lang="ru-RU" sz="3600" dirty="0" smtClean="0"/>
              <a:t>Под осиною.</a:t>
            </a:r>
          </a:p>
          <a:p>
            <a:r>
              <a:rPr lang="ru-RU" sz="3600" dirty="0" smtClean="0"/>
              <a:t>					</a:t>
            </a:r>
            <a:r>
              <a:rPr lang="ru-RU" sz="2800" dirty="0" err="1" smtClean="0"/>
              <a:t>Н.Рубцов</a:t>
            </a:r>
            <a:endParaRPr lang="ru-RU" sz="28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5301208"/>
            <a:ext cx="632577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400" b="1" dirty="0" smtClean="0">
                <a:solidFill>
                  <a:srgbClr val="FF0000"/>
                </a:solidFill>
              </a:rPr>
              <a:t>Скрип</a:t>
            </a:r>
            <a:r>
              <a:rPr lang="ru-RU" sz="4400" dirty="0" smtClean="0">
                <a:solidFill>
                  <a:prstClr val="black"/>
                </a:solidFill>
              </a:rPr>
              <a:t> </a:t>
            </a:r>
            <a:r>
              <a:rPr lang="ru-RU" sz="4400" dirty="0">
                <a:solidFill>
                  <a:prstClr val="black"/>
                </a:solidFill>
              </a:rPr>
              <a:t>да </a:t>
            </a:r>
            <a:r>
              <a:rPr lang="ru-RU" sz="4400" b="1" dirty="0" smtClean="0">
                <a:solidFill>
                  <a:srgbClr val="FF0000"/>
                </a:solidFill>
              </a:rPr>
              <a:t>скрип - глаголы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0727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33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805264"/>
            <a:ext cx="85407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вал 2"/>
          <p:cNvSpPr/>
          <p:nvPr/>
        </p:nvSpPr>
        <p:spPr>
          <a:xfrm>
            <a:off x="251520" y="169946"/>
            <a:ext cx="864096" cy="864096"/>
          </a:xfrm>
          <a:prstGeom prst="ellipse">
            <a:avLst/>
          </a:prstGeom>
          <a:solidFill>
            <a:srgbClr val="FFC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7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20141" y="63385"/>
            <a:ext cx="7806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Какой частью речи является выделенное слово?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99592" y="1988840"/>
            <a:ext cx="746565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Вдруг слышу крик и конский </a:t>
            </a:r>
            <a:r>
              <a:rPr lang="ru-RU" sz="4000" b="1" dirty="0" smtClean="0"/>
              <a:t>топ</a:t>
            </a:r>
            <a:r>
              <a:rPr lang="ru-RU" sz="4000" dirty="0" smtClean="0"/>
              <a:t>.</a:t>
            </a:r>
          </a:p>
          <a:p>
            <a:endParaRPr lang="ru-RU" sz="4000" dirty="0" smtClean="0"/>
          </a:p>
          <a:p>
            <a:r>
              <a:rPr lang="ru-RU" sz="4000" dirty="0" smtClean="0"/>
              <a:t>Подъехали к крылечку.</a:t>
            </a:r>
          </a:p>
          <a:p>
            <a:r>
              <a:rPr lang="ru-RU" sz="3200" dirty="0" smtClean="0"/>
              <a:t>					</a:t>
            </a:r>
            <a:r>
              <a:rPr lang="ru-RU" sz="3200" dirty="0" err="1" smtClean="0"/>
              <a:t>А.С.Пушкин</a:t>
            </a:r>
            <a:endParaRPr lang="ru-RU" sz="3200" dirty="0" smtClean="0"/>
          </a:p>
          <a:p>
            <a:endParaRPr lang="ru-RU" sz="32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39552" y="5444458"/>
            <a:ext cx="69717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Топ - существительное</a:t>
            </a:r>
          </a:p>
        </p:txBody>
      </p:sp>
    </p:spTree>
    <p:extLst>
      <p:ext uri="{BB962C8B-B14F-4D97-AF65-F5344CB8AC3E}">
        <p14:creationId xmlns:p14="http://schemas.microsoft.com/office/powerpoint/2010/main" xmlns="" val="4168437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33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805264"/>
            <a:ext cx="85407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вал 2"/>
          <p:cNvSpPr/>
          <p:nvPr/>
        </p:nvSpPr>
        <p:spPr>
          <a:xfrm>
            <a:off x="323528" y="116632"/>
            <a:ext cx="936104" cy="936104"/>
          </a:xfrm>
          <a:prstGeom prst="ellipse">
            <a:avLst/>
          </a:prstGeom>
          <a:solidFill>
            <a:srgbClr val="FFC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8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28634" y="261518"/>
            <a:ext cx="7596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Найдите четвёртую лишнюю строчку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51720" y="1628800"/>
            <a:ext cx="583264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arenR"/>
            </a:pPr>
            <a:r>
              <a:rPr lang="ru-RU" sz="4400" dirty="0" smtClean="0"/>
              <a:t>бегущий</a:t>
            </a:r>
          </a:p>
          <a:p>
            <a:pPr marL="514350" indent="-514350">
              <a:buAutoNum type="arabicParenR"/>
            </a:pPr>
            <a:r>
              <a:rPr lang="ru-RU" sz="4400" dirty="0" smtClean="0"/>
              <a:t>страдающий</a:t>
            </a:r>
          </a:p>
          <a:p>
            <a:pPr marL="514350" indent="-514350">
              <a:buAutoNum type="arabicParenR"/>
            </a:pPr>
            <a:r>
              <a:rPr lang="ru-RU" sz="4400" dirty="0" smtClean="0"/>
              <a:t>летевший</a:t>
            </a:r>
          </a:p>
          <a:p>
            <a:pPr marL="514350" indent="-514350">
              <a:buAutoNum type="arabicParenR"/>
            </a:pPr>
            <a:r>
              <a:rPr lang="ru-RU" sz="4400" dirty="0" smtClean="0"/>
              <a:t>играющий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528" y="4941168"/>
            <a:ext cx="86014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Летевший(3) – причастие прошедшего времени, а остальные - настоящего</a:t>
            </a:r>
          </a:p>
        </p:txBody>
      </p:sp>
    </p:spTree>
    <p:extLst>
      <p:ext uri="{BB962C8B-B14F-4D97-AF65-F5344CB8AC3E}">
        <p14:creationId xmlns:p14="http://schemas.microsoft.com/office/powerpoint/2010/main" xmlns="" val="4168437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4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805264"/>
            <a:ext cx="85407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Группа 7"/>
          <p:cNvGrpSpPr/>
          <p:nvPr/>
        </p:nvGrpSpPr>
        <p:grpSpPr>
          <a:xfrm>
            <a:off x="356063" y="192815"/>
            <a:ext cx="1096544" cy="1015663"/>
            <a:chOff x="467543" y="184864"/>
            <a:chExt cx="1096544" cy="1015663"/>
          </a:xfrm>
        </p:grpSpPr>
        <p:sp>
          <p:nvSpPr>
            <p:cNvPr id="3" name="Овал 2"/>
            <p:cNvSpPr/>
            <p:nvPr/>
          </p:nvSpPr>
          <p:spPr>
            <a:xfrm>
              <a:off x="467543" y="260648"/>
              <a:ext cx="910483" cy="864096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76741" y="184864"/>
              <a:ext cx="98734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solidFill>
                    <a:srgbClr val="FF0000"/>
                  </a:solidFill>
                </a:rPr>
                <a:t>9</a:t>
              </a:r>
              <a:r>
                <a:rPr lang="ru-RU" sz="5400" b="1" dirty="0" smtClean="0">
                  <a:solidFill>
                    <a:srgbClr val="FF0000"/>
                  </a:solidFill>
                </a:rPr>
                <a:t>.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328634" y="261518"/>
            <a:ext cx="7596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Найдите четвёртую лишнюю строчку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11760" y="1412776"/>
            <a:ext cx="424847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arenR"/>
            </a:pPr>
            <a:r>
              <a:rPr lang="ru-RU" sz="4400" dirty="0" smtClean="0"/>
              <a:t>узнанный</a:t>
            </a:r>
          </a:p>
          <a:p>
            <a:pPr marL="514350" indent="-514350">
              <a:buAutoNum type="arabicParenR"/>
            </a:pPr>
            <a:r>
              <a:rPr lang="ru-RU" sz="4400" dirty="0" smtClean="0"/>
              <a:t>говорящий</a:t>
            </a:r>
          </a:p>
          <a:p>
            <a:r>
              <a:rPr lang="ru-RU" sz="4400" dirty="0" smtClean="0"/>
              <a:t>3) спешивший</a:t>
            </a:r>
          </a:p>
          <a:p>
            <a:r>
              <a:rPr lang="ru-RU" sz="4400" dirty="0" smtClean="0"/>
              <a:t>4) растущий</a:t>
            </a:r>
          </a:p>
          <a:p>
            <a:endParaRPr lang="ru-RU" sz="32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465261" y="4880551"/>
            <a:ext cx="85689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Узнанный (1) – страдательное причастие,  а остальные - действительные</a:t>
            </a:r>
          </a:p>
        </p:txBody>
      </p:sp>
    </p:spTree>
    <p:extLst>
      <p:ext uri="{BB962C8B-B14F-4D97-AF65-F5344CB8AC3E}">
        <p14:creationId xmlns:p14="http://schemas.microsoft.com/office/powerpoint/2010/main" xmlns="" val="4168437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4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805264"/>
            <a:ext cx="85407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179512" y="159337"/>
            <a:ext cx="1152128" cy="923330"/>
            <a:chOff x="395536" y="311351"/>
            <a:chExt cx="1152128" cy="923330"/>
          </a:xfrm>
        </p:grpSpPr>
        <p:sp>
          <p:nvSpPr>
            <p:cNvPr id="3" name="Овал 2"/>
            <p:cNvSpPr/>
            <p:nvPr/>
          </p:nvSpPr>
          <p:spPr>
            <a:xfrm>
              <a:off x="395536" y="332656"/>
              <a:ext cx="936104" cy="864096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4400" b="1" dirty="0">
                <a:solidFill>
                  <a:srgbClr val="FF0000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95536" y="311351"/>
              <a:ext cx="115212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5400" b="1" dirty="0" smtClean="0">
                  <a:solidFill>
                    <a:srgbClr val="FF0000"/>
                  </a:solidFill>
                </a:rPr>
                <a:t>10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0842" y="1268760"/>
            <a:ext cx="755582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Сложные наречия пишутся обычно через дефис, например: еле-еле, крепко-накрепко, давным-давно. А какое наречие пишется с двумя дефисами?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35696" y="5238068"/>
            <a:ext cx="50405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Точь-в- точь</a:t>
            </a:r>
          </a:p>
        </p:txBody>
      </p:sp>
    </p:spTree>
    <p:extLst>
      <p:ext uri="{BB962C8B-B14F-4D97-AF65-F5344CB8AC3E}">
        <p14:creationId xmlns:p14="http://schemas.microsoft.com/office/powerpoint/2010/main" xmlns="" val="4168437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4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805264"/>
            <a:ext cx="85407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179512" y="154381"/>
            <a:ext cx="901834" cy="792088"/>
            <a:chOff x="323528" y="260648"/>
            <a:chExt cx="901834" cy="792088"/>
          </a:xfrm>
        </p:grpSpPr>
        <p:sp>
          <p:nvSpPr>
            <p:cNvPr id="3" name="Овал 2"/>
            <p:cNvSpPr/>
            <p:nvPr/>
          </p:nvSpPr>
          <p:spPr>
            <a:xfrm>
              <a:off x="323528" y="260648"/>
              <a:ext cx="792088" cy="792088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rgbClr val="FF0000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30404" y="276722"/>
              <a:ext cx="89495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b="1" dirty="0" smtClean="0">
                  <a:solidFill>
                    <a:srgbClr val="FF0000"/>
                  </a:solidFill>
                </a:rPr>
                <a:t>11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362922" y="251937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В каком из предложений есть наречие: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2169" y="1700808"/>
            <a:ext cx="835292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arenR"/>
            </a:pPr>
            <a:r>
              <a:rPr lang="ru-RU" sz="3600" dirty="0" smtClean="0"/>
              <a:t>Никиту повели (в) глубь коридора.</a:t>
            </a:r>
          </a:p>
          <a:p>
            <a:pPr marL="514350" indent="-514350">
              <a:buAutoNum type="arabicParenR"/>
            </a:pPr>
            <a:r>
              <a:rPr lang="ru-RU" sz="3600" dirty="0" smtClean="0"/>
              <a:t>Рыба ушла (в) глубь.</a:t>
            </a:r>
          </a:p>
          <a:p>
            <a:pPr marL="514350" indent="-514350">
              <a:buAutoNum type="arabicParenR"/>
            </a:pPr>
            <a:r>
              <a:rPr lang="ru-RU" sz="3600" dirty="0" smtClean="0"/>
              <a:t>Лесник всё вёл и вёл (в) глубь леса.</a:t>
            </a:r>
          </a:p>
          <a:p>
            <a:pPr marL="514350" indent="-514350">
              <a:buAutoNum type="arabicParenR"/>
            </a:pPr>
            <a:r>
              <a:rPr lang="ru-RU" sz="3600" dirty="0" smtClean="0"/>
              <a:t>Иду (в) глубь двора.</a:t>
            </a:r>
          </a:p>
          <a:p>
            <a:pPr marL="514350" indent="-514350">
              <a:buAutoNum type="arabicParenR"/>
            </a:pPr>
            <a:endParaRPr lang="ru-RU" sz="32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5157192"/>
            <a:ext cx="6192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Во втором предложении</a:t>
            </a:r>
          </a:p>
        </p:txBody>
      </p:sp>
    </p:spTree>
    <p:extLst>
      <p:ext uri="{BB962C8B-B14F-4D97-AF65-F5344CB8AC3E}">
        <p14:creationId xmlns:p14="http://schemas.microsoft.com/office/powerpoint/2010/main" xmlns="" val="4168437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33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805264"/>
            <a:ext cx="85407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251520" y="283007"/>
            <a:ext cx="1070415" cy="864096"/>
            <a:chOff x="323528" y="332656"/>
            <a:chExt cx="1070415" cy="864096"/>
          </a:xfrm>
        </p:grpSpPr>
        <p:sp>
          <p:nvSpPr>
            <p:cNvPr id="3" name="Овал 2"/>
            <p:cNvSpPr/>
            <p:nvPr/>
          </p:nvSpPr>
          <p:spPr>
            <a:xfrm>
              <a:off x="323528" y="332656"/>
              <a:ext cx="936104" cy="864096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000" b="1" dirty="0">
                <a:solidFill>
                  <a:srgbClr val="FF0000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85831" y="332656"/>
              <a:ext cx="100811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>
                  <a:solidFill>
                    <a:srgbClr val="FF0000"/>
                  </a:solidFill>
                </a:rPr>
                <a:t>12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362214" y="51882"/>
            <a:ext cx="77668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Преобразуйте предложения с причастным оборотом в предложения с деепричастным оборотом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505" y="1916832"/>
            <a:ext cx="90215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Грузинка, /</a:t>
            </a:r>
            <a:r>
              <a:rPr lang="ru-RU" sz="3600" u="wavy" dirty="0" smtClean="0">
                <a:solidFill>
                  <a:srgbClr val="FF0000"/>
                </a:solidFill>
              </a:rPr>
              <a:t>державшая кувшин над головой</a:t>
            </a:r>
            <a:r>
              <a:rPr lang="ru-RU" sz="3600" dirty="0" smtClean="0"/>
              <a:t>/, узкой тропой сходила к берегу.</a:t>
            </a:r>
          </a:p>
          <a:p>
            <a:r>
              <a:rPr lang="ru-RU" sz="3600" dirty="0" smtClean="0"/>
              <a:t>Писатель, /</a:t>
            </a:r>
            <a:r>
              <a:rPr lang="ru-RU" sz="3600" u="wavy" dirty="0" smtClean="0">
                <a:solidFill>
                  <a:srgbClr val="FF0000"/>
                </a:solidFill>
              </a:rPr>
              <a:t>увлёкшийся работой</a:t>
            </a:r>
            <a:r>
              <a:rPr lang="ru-RU" sz="3600" dirty="0" smtClean="0"/>
              <a:t>/, не заметил приближения ночи.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9572" y="4938010"/>
            <a:ext cx="716766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/</a:t>
            </a:r>
            <a:r>
              <a:rPr lang="ru-RU" sz="4400" u="dotDash" dirty="0" smtClean="0">
                <a:solidFill>
                  <a:srgbClr val="FF0000"/>
                </a:solidFill>
              </a:rPr>
              <a:t>держа кувшин над головой</a:t>
            </a:r>
            <a:r>
              <a:rPr lang="ru-RU" sz="4400" dirty="0" smtClean="0"/>
              <a:t>/</a:t>
            </a:r>
          </a:p>
          <a:p>
            <a:r>
              <a:rPr lang="ru-RU" sz="4400" dirty="0" smtClean="0"/>
              <a:t>/</a:t>
            </a:r>
            <a:r>
              <a:rPr lang="ru-RU" sz="4400" u="dotDash" dirty="0" smtClean="0">
                <a:solidFill>
                  <a:srgbClr val="FF0000"/>
                </a:solidFill>
              </a:rPr>
              <a:t>увлёкшись работой</a:t>
            </a:r>
            <a:r>
              <a:rPr lang="ru-RU" sz="4400" dirty="0" smtClean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xmlns="" val="4168437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33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805264"/>
            <a:ext cx="85407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226149" y="260648"/>
            <a:ext cx="1056642" cy="830997"/>
            <a:chOff x="467544" y="365755"/>
            <a:chExt cx="1056642" cy="830997"/>
          </a:xfrm>
        </p:grpSpPr>
        <p:sp>
          <p:nvSpPr>
            <p:cNvPr id="3" name="Овал 2"/>
            <p:cNvSpPr/>
            <p:nvPr/>
          </p:nvSpPr>
          <p:spPr>
            <a:xfrm>
              <a:off x="467544" y="404664"/>
              <a:ext cx="864096" cy="792088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16074" y="365755"/>
              <a:ext cx="100811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>
                  <a:solidFill>
                    <a:srgbClr val="FF0000"/>
                  </a:solidFill>
                </a:rPr>
                <a:t>13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195736" y="764704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2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236877" y="226095"/>
            <a:ext cx="77175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Какой частью речи являются выделенные слова?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79127" y="2420888"/>
            <a:ext cx="63316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Наточил нож </a:t>
            </a:r>
            <a:r>
              <a:rPr lang="ru-RU" sz="4800" b="1" dirty="0" smtClean="0"/>
              <a:t>острее</a:t>
            </a:r>
            <a:r>
              <a:rPr lang="ru-RU" sz="4800" dirty="0" smtClean="0"/>
              <a:t>.</a:t>
            </a:r>
          </a:p>
          <a:p>
            <a:r>
              <a:rPr lang="ru-RU" sz="4800" dirty="0" smtClean="0"/>
              <a:t>Слово стрелы </a:t>
            </a:r>
            <a:r>
              <a:rPr lang="ru-RU" sz="4800" b="1" dirty="0" smtClean="0"/>
              <a:t>острее</a:t>
            </a:r>
            <a:r>
              <a:rPr lang="ru-RU" sz="4800" dirty="0" smtClean="0"/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4869" y="4728046"/>
            <a:ext cx="859959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Наточил </a:t>
            </a:r>
            <a:r>
              <a:rPr lang="ru-RU" sz="3200" dirty="0" smtClean="0">
                <a:solidFill>
                  <a:srgbClr val="FF0000"/>
                </a:solidFill>
              </a:rPr>
              <a:t>как?</a:t>
            </a:r>
            <a:r>
              <a:rPr lang="ru-RU" sz="3200" dirty="0" smtClean="0"/>
              <a:t> остро (</a:t>
            </a:r>
            <a:r>
              <a:rPr lang="ru-RU" sz="3200" dirty="0" smtClean="0">
                <a:solidFill>
                  <a:srgbClr val="FF0000"/>
                </a:solidFill>
              </a:rPr>
              <a:t>наречие</a:t>
            </a:r>
            <a:r>
              <a:rPr lang="ru-RU" sz="3200" dirty="0" smtClean="0"/>
              <a:t>)</a:t>
            </a:r>
          </a:p>
          <a:p>
            <a:r>
              <a:rPr lang="ru-RU" sz="3200" dirty="0" smtClean="0"/>
              <a:t>Слово  </a:t>
            </a:r>
            <a:r>
              <a:rPr lang="ru-RU" sz="3200" dirty="0" smtClean="0">
                <a:solidFill>
                  <a:srgbClr val="FF0000"/>
                </a:solidFill>
              </a:rPr>
              <a:t>каково?</a:t>
            </a:r>
            <a:r>
              <a:rPr lang="ru-RU" sz="3200" dirty="0" smtClean="0"/>
              <a:t> остро (острое – </a:t>
            </a:r>
            <a:r>
              <a:rPr lang="ru-RU" sz="3200" dirty="0" smtClean="0">
                <a:solidFill>
                  <a:srgbClr val="FF0000"/>
                </a:solidFill>
              </a:rPr>
              <a:t>прилагательное</a:t>
            </a:r>
            <a:r>
              <a:rPr lang="ru-RU" sz="32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4168437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4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805264"/>
            <a:ext cx="85407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107504" y="201414"/>
            <a:ext cx="936104" cy="923330"/>
            <a:chOff x="323528" y="248649"/>
            <a:chExt cx="936104" cy="923330"/>
          </a:xfrm>
        </p:grpSpPr>
        <p:sp>
          <p:nvSpPr>
            <p:cNvPr id="3" name="Овал 2"/>
            <p:cNvSpPr/>
            <p:nvPr/>
          </p:nvSpPr>
          <p:spPr>
            <a:xfrm>
              <a:off x="323528" y="260648"/>
              <a:ext cx="936104" cy="864096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23528" y="248649"/>
              <a:ext cx="93610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5400" b="1" dirty="0" smtClean="0">
                  <a:solidFill>
                    <a:srgbClr val="FF0000"/>
                  </a:solidFill>
                </a:rPr>
                <a:t>14</a:t>
              </a: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1071361" y="31377"/>
            <a:ext cx="78843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>
                <a:solidFill>
                  <a:srgbClr val="FF0000"/>
                </a:solidFill>
              </a:rPr>
              <a:t>Преобразуйте предложения с причастным оборотом в предложения с деепричастным оборотом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126" y="2289447"/>
            <a:ext cx="94330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Художник, /</a:t>
            </a:r>
            <a:r>
              <a:rPr lang="ru-RU" sz="3600" u="wavy" dirty="0" smtClean="0">
                <a:solidFill>
                  <a:srgbClr val="FF0000"/>
                </a:solidFill>
              </a:rPr>
              <a:t>нарисовавший картину</a:t>
            </a:r>
            <a:r>
              <a:rPr lang="ru-RU" sz="3600" dirty="0" smtClean="0"/>
              <a:t>/, подарил её своему другу.</a:t>
            </a:r>
          </a:p>
          <a:p>
            <a:r>
              <a:rPr lang="ru-RU" sz="3600" dirty="0" smtClean="0"/>
              <a:t>Девочка,/</a:t>
            </a:r>
            <a:r>
              <a:rPr lang="ru-RU" sz="3600" u="wavy" dirty="0" smtClean="0">
                <a:solidFill>
                  <a:srgbClr val="FF0000"/>
                </a:solidFill>
              </a:rPr>
              <a:t>играющая на пианино</a:t>
            </a:r>
            <a:r>
              <a:rPr lang="ru-RU" sz="3600" dirty="0" smtClean="0"/>
              <a:t>/, смотрит в нотную тетрадь.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13024" y="4869160"/>
            <a:ext cx="562423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/</a:t>
            </a:r>
            <a:r>
              <a:rPr lang="ru-RU" sz="4800" u="dotDash" dirty="0" smtClean="0">
                <a:solidFill>
                  <a:srgbClr val="FF0000"/>
                </a:solidFill>
              </a:rPr>
              <a:t>нарисовав картину</a:t>
            </a:r>
            <a:r>
              <a:rPr lang="ru-RU" sz="4800" dirty="0" smtClean="0"/>
              <a:t>/</a:t>
            </a:r>
          </a:p>
          <a:p>
            <a:r>
              <a:rPr lang="ru-RU" sz="4800" dirty="0" smtClean="0"/>
              <a:t>/</a:t>
            </a:r>
            <a:r>
              <a:rPr lang="ru-RU" sz="4800" u="dotDash" dirty="0" smtClean="0">
                <a:solidFill>
                  <a:srgbClr val="FF0000"/>
                </a:solidFill>
              </a:rPr>
              <a:t>играя на пианино</a:t>
            </a:r>
            <a:r>
              <a:rPr lang="ru-RU" sz="4800" dirty="0" smtClean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xmlns="" val="4168437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33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805264"/>
            <a:ext cx="85407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323528" y="188640"/>
            <a:ext cx="864096" cy="864096"/>
            <a:chOff x="323528" y="188640"/>
            <a:chExt cx="864096" cy="864096"/>
          </a:xfrm>
        </p:grpSpPr>
        <p:sp>
          <p:nvSpPr>
            <p:cNvPr id="3" name="Овал 2"/>
            <p:cNvSpPr/>
            <p:nvPr/>
          </p:nvSpPr>
          <p:spPr>
            <a:xfrm>
              <a:off x="323528" y="188640"/>
              <a:ext cx="792088" cy="864096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23528" y="205189"/>
              <a:ext cx="86409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>
                  <a:solidFill>
                    <a:srgbClr val="FF0000"/>
                  </a:solidFill>
                </a:rPr>
                <a:t>15</a:t>
              </a: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2827772" y="620687"/>
            <a:ext cx="387317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Укажите глагол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1988840"/>
            <a:ext cx="4572000" cy="349018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E4005C"/>
              </a:buClr>
              <a:buSzPct val="70000"/>
            </a:pPr>
            <a:r>
              <a:rPr lang="ru-RU" sz="4800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1) должен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E4005C"/>
              </a:buClr>
              <a:buSzPct val="70000"/>
            </a:pPr>
            <a:r>
              <a:rPr lang="ru-RU" sz="4800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2</a:t>
            </a:r>
            <a:r>
              <a:rPr lang="ru-RU" sz="48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) проход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E4005C"/>
              </a:buClr>
              <a:buSzPct val="70000"/>
            </a:pPr>
            <a:r>
              <a:rPr lang="ru-RU" sz="4800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3) ослаб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E4005C"/>
              </a:buClr>
              <a:buSzPct val="70000"/>
            </a:pPr>
            <a:r>
              <a:rPr lang="ru-RU" sz="4800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4</a:t>
            </a:r>
            <a:r>
              <a:rPr lang="ru-RU" sz="48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) прочь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3710088"/>
            <a:ext cx="1774825" cy="147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68437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игра\212221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293" y="0"/>
            <a:ext cx="918822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25079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  <a:latin typeface="Monotype Corsiva" pitchFamily="66" charset="0"/>
              </a:rPr>
              <a:t>Условия игры</a:t>
            </a:r>
            <a:endParaRPr lang="ru-RU" sz="3200" b="1" u="sng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4388" y="874455"/>
            <a:ext cx="44076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8000"/>
                </a:solidFill>
              </a:rPr>
              <a:t>Побеждает участник, который первым закрывает игровое поле</a:t>
            </a:r>
            <a:endParaRPr lang="ru-RU" sz="4000" b="1" dirty="0">
              <a:solidFill>
                <a:srgbClr val="008000"/>
              </a:solidFill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323526" y="5589240"/>
            <a:ext cx="828675" cy="1096963"/>
            <a:chOff x="323528" y="5559425"/>
            <a:chExt cx="828675" cy="1096963"/>
          </a:xfrm>
        </p:grpSpPr>
        <p:pic>
          <p:nvPicPr>
            <p:cNvPr id="5" name="Picture 1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5559425"/>
              <a:ext cx="828675" cy="10969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Овал 3"/>
            <p:cNvSpPr/>
            <p:nvPr/>
          </p:nvSpPr>
          <p:spPr>
            <a:xfrm rot="17875065">
              <a:off x="652149" y="5491660"/>
              <a:ext cx="265581" cy="69613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233575" y="6101428"/>
            <a:ext cx="31131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- пропусти ход</a:t>
            </a:r>
          </a:p>
        </p:txBody>
      </p:sp>
    </p:spTree>
    <p:extLst>
      <p:ext uri="{BB962C8B-B14F-4D97-AF65-F5344CB8AC3E}">
        <p14:creationId xmlns:p14="http://schemas.microsoft.com/office/powerpoint/2010/main" xmlns="" val="3816408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33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805264"/>
            <a:ext cx="85407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234978" y="228461"/>
            <a:ext cx="936104" cy="835820"/>
            <a:chOff x="395536" y="216916"/>
            <a:chExt cx="936104" cy="835820"/>
          </a:xfrm>
        </p:grpSpPr>
        <p:sp>
          <p:nvSpPr>
            <p:cNvPr id="3" name="Овал 2"/>
            <p:cNvSpPr/>
            <p:nvPr/>
          </p:nvSpPr>
          <p:spPr>
            <a:xfrm>
              <a:off x="395536" y="260648"/>
              <a:ext cx="864096" cy="792088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95536" y="216916"/>
              <a:ext cx="93610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>
                  <a:solidFill>
                    <a:srgbClr val="FF0000"/>
                  </a:solidFill>
                </a:rPr>
                <a:t>16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34978" y="2003737"/>
            <a:ext cx="89544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1. </a:t>
            </a:r>
            <a:r>
              <a:rPr lang="ru-RU" sz="3600" b="1" dirty="0" smtClean="0"/>
              <a:t>По </a:t>
            </a:r>
            <a:r>
              <a:rPr lang="ru-RU" sz="3600" b="1" dirty="0"/>
              <a:t>весеннему </a:t>
            </a:r>
            <a:r>
              <a:rPr lang="ru-RU" sz="3600" dirty="0"/>
              <a:t>небу, светит </a:t>
            </a:r>
            <a:r>
              <a:rPr lang="ru-RU" sz="3600" b="1" dirty="0"/>
              <a:t>по-весеннему</a:t>
            </a:r>
            <a:r>
              <a:rPr lang="ru-RU" sz="3600" dirty="0" smtClean="0"/>
              <a:t>.</a:t>
            </a:r>
          </a:p>
          <a:p>
            <a:r>
              <a:rPr lang="ru-RU" sz="3600" dirty="0" smtClean="0"/>
              <a:t>2. Подойти </a:t>
            </a:r>
            <a:r>
              <a:rPr lang="ru-RU" sz="3600" b="1" dirty="0"/>
              <a:t>вплотную</a:t>
            </a:r>
            <a:r>
              <a:rPr lang="ru-RU" sz="3600" dirty="0"/>
              <a:t>, </a:t>
            </a:r>
            <a:r>
              <a:rPr lang="ru-RU" sz="3600" b="1" dirty="0"/>
              <a:t>в плотную </a:t>
            </a:r>
            <a:r>
              <a:rPr lang="ru-RU" sz="3600" dirty="0" smtClean="0"/>
              <a:t>бумагу</a:t>
            </a:r>
          </a:p>
          <a:p>
            <a:r>
              <a:rPr lang="ru-RU" sz="3600" dirty="0" smtClean="0"/>
              <a:t>3. </a:t>
            </a:r>
            <a:r>
              <a:rPr lang="ru-RU" sz="3600" b="1" dirty="0" smtClean="0"/>
              <a:t>Насчет</a:t>
            </a:r>
            <a:r>
              <a:rPr lang="ru-RU" sz="3600" dirty="0" smtClean="0"/>
              <a:t> </a:t>
            </a:r>
            <a:r>
              <a:rPr lang="ru-RU" sz="3600" dirty="0"/>
              <a:t>работы, положить деньги </a:t>
            </a:r>
            <a:r>
              <a:rPr lang="ru-RU" sz="3600" b="1" dirty="0"/>
              <a:t>на счет</a:t>
            </a:r>
            <a:r>
              <a:rPr lang="ru-RU" sz="3600" dirty="0"/>
              <a:t>.</a:t>
            </a:r>
            <a:endParaRPr lang="ru-RU" sz="36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331639" y="214527"/>
            <a:ext cx="76228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Определите, какой частью речи являются выделенные слова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35219" y="4004185"/>
            <a:ext cx="781235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1. Существительное с предлогом; наречие.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2. Наречие;</a:t>
            </a:r>
            <a:r>
              <a:rPr lang="ru-RU" sz="3200" dirty="0">
                <a:solidFill>
                  <a:srgbClr val="FF0000"/>
                </a:solidFill>
              </a:rPr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существительное </a:t>
            </a:r>
            <a:r>
              <a:rPr lang="ru-RU" sz="3200" dirty="0">
                <a:solidFill>
                  <a:srgbClr val="FF0000"/>
                </a:solidFill>
              </a:rPr>
              <a:t>с </a:t>
            </a:r>
            <a:r>
              <a:rPr lang="ru-RU" sz="3200" dirty="0" smtClean="0">
                <a:solidFill>
                  <a:srgbClr val="FF0000"/>
                </a:solidFill>
              </a:rPr>
              <a:t>предлогом.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3.Производный предлог;</a:t>
            </a:r>
            <a:r>
              <a:rPr lang="ru-RU" sz="3200" dirty="0">
                <a:solidFill>
                  <a:srgbClr val="FF0000"/>
                </a:solidFill>
              </a:rPr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существительное </a:t>
            </a:r>
            <a:r>
              <a:rPr lang="ru-RU" sz="3200" dirty="0">
                <a:solidFill>
                  <a:srgbClr val="FF0000"/>
                </a:solidFill>
              </a:rPr>
              <a:t>с </a:t>
            </a:r>
            <a:r>
              <a:rPr lang="ru-RU" sz="3200" dirty="0" smtClean="0">
                <a:solidFill>
                  <a:srgbClr val="FF0000"/>
                </a:solidFill>
              </a:rPr>
              <a:t>предлогом.</a:t>
            </a:r>
          </a:p>
          <a:p>
            <a:endParaRPr 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4168437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4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805264"/>
            <a:ext cx="85407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251520" y="285428"/>
            <a:ext cx="1008112" cy="769441"/>
            <a:chOff x="395536" y="318691"/>
            <a:chExt cx="1008112" cy="769441"/>
          </a:xfrm>
        </p:grpSpPr>
        <p:sp>
          <p:nvSpPr>
            <p:cNvPr id="3" name="Овал 2"/>
            <p:cNvSpPr/>
            <p:nvPr/>
          </p:nvSpPr>
          <p:spPr>
            <a:xfrm>
              <a:off x="395536" y="332656"/>
              <a:ext cx="720080" cy="720080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95536" y="318691"/>
              <a:ext cx="100811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b="1" dirty="0" smtClean="0">
                  <a:solidFill>
                    <a:srgbClr val="FF0000"/>
                  </a:solidFill>
                </a:rPr>
                <a:t>17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285415" y="226095"/>
            <a:ext cx="77175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Какой частью речи являются выделенные слова?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71" y="2132878"/>
            <a:ext cx="97565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Трусливый друг </a:t>
            </a:r>
            <a:r>
              <a:rPr lang="ru-RU" sz="3600" b="1" dirty="0" smtClean="0"/>
              <a:t>страшнее</a:t>
            </a:r>
            <a:r>
              <a:rPr lang="ru-RU" sz="3600" dirty="0" smtClean="0"/>
              <a:t> врага, ибо врага опасаешься, а на друга надеешься. </a:t>
            </a:r>
            <a:r>
              <a:rPr lang="ru-RU" sz="3200" dirty="0" smtClean="0"/>
              <a:t>(А. Толстой)</a:t>
            </a:r>
          </a:p>
          <a:p>
            <a:r>
              <a:rPr lang="ru-RU" sz="3600" dirty="0" smtClean="0"/>
              <a:t>Когда почувствовал беспомощность, стало </a:t>
            </a:r>
            <a:r>
              <a:rPr lang="ru-RU" sz="3600" b="1" dirty="0" smtClean="0"/>
              <a:t>страшнее</a:t>
            </a:r>
            <a:r>
              <a:rPr lang="ru-RU" sz="3600" dirty="0" smtClean="0"/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79359" y="4755563"/>
            <a:ext cx="930350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Друг </a:t>
            </a:r>
            <a:r>
              <a:rPr lang="ru-RU" sz="3200" dirty="0" smtClean="0">
                <a:solidFill>
                  <a:srgbClr val="FF0000"/>
                </a:solidFill>
              </a:rPr>
              <a:t>каков? </a:t>
            </a:r>
            <a:r>
              <a:rPr lang="ru-RU" sz="3200" dirty="0" smtClean="0"/>
              <a:t>страшнее (страшный – </a:t>
            </a:r>
            <a:r>
              <a:rPr lang="ru-RU" sz="3200" dirty="0" smtClean="0">
                <a:solidFill>
                  <a:srgbClr val="FF0000"/>
                </a:solidFill>
              </a:rPr>
              <a:t>прилагательное</a:t>
            </a:r>
            <a:r>
              <a:rPr lang="ru-RU" sz="3200" dirty="0" smtClean="0"/>
              <a:t>)</a:t>
            </a:r>
          </a:p>
          <a:p>
            <a:r>
              <a:rPr lang="ru-RU" sz="3200" dirty="0" smtClean="0"/>
              <a:t>Стало </a:t>
            </a:r>
            <a:r>
              <a:rPr lang="ru-RU" sz="3200" dirty="0" smtClean="0">
                <a:solidFill>
                  <a:srgbClr val="FF0000"/>
                </a:solidFill>
              </a:rPr>
              <a:t>как? </a:t>
            </a:r>
            <a:r>
              <a:rPr lang="ru-RU" sz="3200" dirty="0" smtClean="0"/>
              <a:t>Страшно (</a:t>
            </a:r>
            <a:r>
              <a:rPr lang="ru-RU" sz="3200" dirty="0" smtClean="0">
                <a:solidFill>
                  <a:srgbClr val="FF0000"/>
                </a:solidFill>
              </a:rPr>
              <a:t>наречие</a:t>
            </a:r>
            <a:r>
              <a:rPr lang="ru-RU" sz="32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4168437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33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805264"/>
            <a:ext cx="85407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150474" y="170907"/>
            <a:ext cx="873583" cy="795164"/>
            <a:chOff x="467544" y="260648"/>
            <a:chExt cx="873583" cy="795164"/>
          </a:xfrm>
        </p:grpSpPr>
        <p:sp>
          <p:nvSpPr>
            <p:cNvPr id="3" name="Овал 2"/>
            <p:cNvSpPr/>
            <p:nvPr/>
          </p:nvSpPr>
          <p:spPr>
            <a:xfrm>
              <a:off x="467544" y="260648"/>
              <a:ext cx="864096" cy="792088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77031" y="286371"/>
              <a:ext cx="86409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b="1" dirty="0" smtClean="0">
                  <a:solidFill>
                    <a:srgbClr val="FF0000"/>
                  </a:solidFill>
                </a:rPr>
                <a:t>18</a:t>
              </a: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216417" y="3866272"/>
            <a:ext cx="892151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«</a:t>
            </a:r>
            <a:r>
              <a:rPr lang="ru-RU" sz="4000" dirty="0">
                <a:solidFill>
                  <a:srgbClr val="FF0000"/>
                </a:solidFill>
              </a:rPr>
              <a:t>Лишними» являются </a:t>
            </a:r>
            <a:r>
              <a:rPr lang="ru-RU" sz="4000" dirty="0" smtClean="0">
                <a:solidFill>
                  <a:srgbClr val="FF0000"/>
                </a:solidFill>
              </a:rPr>
              <a:t>глаголы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sz="4000" dirty="0">
                <a:solidFill>
                  <a:srgbClr val="FF0000"/>
                </a:solidFill>
              </a:rPr>
              <a:t>бить (относится к I спряжению) и </a:t>
            </a:r>
            <a:endParaRPr lang="ru-RU" sz="4000" dirty="0" smtClean="0">
              <a:solidFill>
                <a:srgbClr val="FF0000"/>
              </a:solidFill>
            </a:endParaRPr>
          </a:p>
          <a:p>
            <a:r>
              <a:rPr lang="ru-RU" sz="4000" dirty="0" smtClean="0">
                <a:solidFill>
                  <a:srgbClr val="FF0000"/>
                </a:solidFill>
              </a:rPr>
              <a:t>звенеть </a:t>
            </a:r>
            <a:r>
              <a:rPr lang="ru-RU" sz="4000" dirty="0">
                <a:solidFill>
                  <a:srgbClr val="FF0000"/>
                </a:solidFill>
              </a:rPr>
              <a:t>(относится ко II спряжению).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06666" y="170907"/>
            <a:ext cx="68024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dirty="0">
                <a:solidFill>
                  <a:srgbClr val="FF0000"/>
                </a:solidFill>
              </a:rPr>
              <a:t>Найдите «четвертое лишнее».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2001973"/>
            <a:ext cx="855893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87313"/>
            <a:r>
              <a:rPr lang="ru-RU" sz="4400" dirty="0">
                <a:solidFill>
                  <a:prstClr val="black"/>
                </a:solidFill>
              </a:rPr>
              <a:t>1. Любить, бить, давить, рубить.</a:t>
            </a:r>
          </a:p>
          <a:p>
            <a:pPr lvl="0"/>
            <a:r>
              <a:rPr lang="ru-RU" sz="4400" dirty="0">
                <a:solidFill>
                  <a:prstClr val="black"/>
                </a:solidFill>
              </a:rPr>
              <a:t> 2. Синеть, чернеть, петь, звенеть.</a:t>
            </a:r>
          </a:p>
        </p:txBody>
      </p:sp>
    </p:spTree>
    <p:extLst>
      <p:ext uri="{BB962C8B-B14F-4D97-AF65-F5344CB8AC3E}">
        <p14:creationId xmlns:p14="http://schemas.microsoft.com/office/powerpoint/2010/main" xmlns="" val="4168437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33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805264"/>
            <a:ext cx="85407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251520" y="246298"/>
            <a:ext cx="936104" cy="864096"/>
            <a:chOff x="539552" y="260648"/>
            <a:chExt cx="936104" cy="864096"/>
          </a:xfrm>
        </p:grpSpPr>
        <p:sp>
          <p:nvSpPr>
            <p:cNvPr id="3" name="Овал 2"/>
            <p:cNvSpPr/>
            <p:nvPr/>
          </p:nvSpPr>
          <p:spPr>
            <a:xfrm>
              <a:off x="539552" y="260648"/>
              <a:ext cx="864096" cy="864096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39552" y="293747"/>
              <a:ext cx="93610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>
                  <a:solidFill>
                    <a:srgbClr val="FF0000"/>
                  </a:solidFill>
                </a:rPr>
                <a:t>19</a:t>
              </a: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1475656" y="79342"/>
            <a:ext cx="66247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Определите, к каким частям речи относятся слова:</a:t>
            </a:r>
            <a:r>
              <a:rPr kumimoji="0" lang="ru-RU" sz="3200" i="0" u="none" strike="noStrike" kern="0" cap="none" spc="0" normalizeH="0" baseline="0" noProof="0" dirty="0" smtClean="0">
                <a:ln>
                  <a:noFill/>
                </a:ln>
                <a:solidFill>
                  <a:srgbClr val="572314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/>
            </a:r>
            <a:br>
              <a:rPr kumimoji="0" lang="ru-RU" sz="3200" i="0" u="none" strike="noStrike" kern="0" cap="none" spc="0" normalizeH="0" baseline="0" noProof="0" dirty="0" smtClean="0">
                <a:ln>
                  <a:noFill/>
                </a:ln>
                <a:solidFill>
                  <a:srgbClr val="572314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</a:br>
            <a:endParaRPr kumimoji="0" lang="ru-RU" sz="200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488049"/>
            <a:ext cx="329411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u="none" strike="noStrike" kern="0" cap="none" spc="0" normalizeH="0" baseline="0" noProof="0" dirty="0" smtClean="0">
                <a:ln>
                  <a:noFill/>
                </a:ln>
                <a:solidFill>
                  <a:srgbClr val="572314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два</a:t>
            </a:r>
            <a:br>
              <a:rPr kumimoji="0" lang="ru-RU" sz="2800" b="1" u="none" strike="noStrike" kern="0" cap="none" spc="0" normalizeH="0" baseline="0" noProof="0" dirty="0" smtClean="0">
                <a:ln>
                  <a:noFill/>
                </a:ln>
                <a:solidFill>
                  <a:srgbClr val="572314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</a:br>
            <a:r>
              <a:rPr kumimoji="0" lang="ru-RU" sz="2800" b="1" u="none" strike="noStrike" kern="0" cap="none" spc="0" normalizeH="0" baseline="0" noProof="0" dirty="0" smtClean="0">
                <a:ln>
                  <a:noFill/>
                </a:ln>
                <a:solidFill>
                  <a:srgbClr val="572314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двойка</a:t>
            </a:r>
            <a:br>
              <a:rPr kumimoji="0" lang="ru-RU" sz="2800" b="1" u="none" strike="noStrike" kern="0" cap="none" spc="0" normalizeH="0" baseline="0" noProof="0" dirty="0" smtClean="0">
                <a:ln>
                  <a:noFill/>
                </a:ln>
                <a:solidFill>
                  <a:srgbClr val="572314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</a:br>
            <a:r>
              <a:rPr kumimoji="0" lang="ru-RU" sz="2800" b="1" u="none" strike="noStrike" kern="0" cap="none" spc="0" normalizeH="0" baseline="0" noProof="0" dirty="0" smtClean="0">
                <a:ln>
                  <a:noFill/>
                </a:ln>
                <a:solidFill>
                  <a:srgbClr val="572314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двое</a:t>
            </a:r>
            <a:br>
              <a:rPr kumimoji="0" lang="ru-RU" sz="2800" b="1" u="none" strike="noStrike" kern="0" cap="none" spc="0" normalizeH="0" baseline="0" noProof="0" dirty="0" smtClean="0">
                <a:ln>
                  <a:noFill/>
                </a:ln>
                <a:solidFill>
                  <a:srgbClr val="572314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</a:br>
            <a:r>
              <a:rPr kumimoji="0" lang="ru-RU" sz="2800" b="1" u="none" strike="noStrike" kern="0" cap="none" spc="0" normalizeH="0" baseline="0" noProof="0" dirty="0" smtClean="0">
                <a:ln>
                  <a:noFill/>
                </a:ln>
                <a:solidFill>
                  <a:srgbClr val="572314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второй</a:t>
            </a:r>
            <a:br>
              <a:rPr kumimoji="0" lang="ru-RU" sz="2800" b="1" u="none" strike="noStrike" kern="0" cap="none" spc="0" normalizeH="0" baseline="0" noProof="0" dirty="0" smtClean="0">
                <a:ln>
                  <a:noFill/>
                </a:ln>
                <a:solidFill>
                  <a:srgbClr val="572314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</a:br>
            <a:r>
              <a:rPr kumimoji="0" lang="ru-RU" sz="2800" b="1" u="none" strike="noStrike" kern="0" cap="none" spc="0" normalizeH="0" baseline="0" noProof="0" dirty="0" smtClean="0">
                <a:ln>
                  <a:noFill/>
                </a:ln>
                <a:solidFill>
                  <a:srgbClr val="572314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второстепенный</a:t>
            </a:r>
            <a:br>
              <a:rPr kumimoji="0" lang="ru-RU" sz="2800" b="1" u="none" strike="noStrike" kern="0" cap="none" spc="0" normalizeH="0" baseline="0" noProof="0" dirty="0" smtClean="0">
                <a:ln>
                  <a:noFill/>
                </a:ln>
                <a:solidFill>
                  <a:srgbClr val="572314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</a:br>
            <a:r>
              <a:rPr kumimoji="0" lang="ru-RU" sz="2800" b="1" u="none" strike="noStrike" kern="0" cap="none" spc="0" normalizeH="0" baseline="0" noProof="0" dirty="0" smtClean="0">
                <a:ln>
                  <a:noFill/>
                </a:ln>
                <a:solidFill>
                  <a:srgbClr val="572314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во-вторых</a:t>
            </a:r>
            <a:br>
              <a:rPr kumimoji="0" lang="ru-RU" sz="2800" b="1" u="none" strike="noStrike" kern="0" cap="none" spc="0" normalizeH="0" baseline="0" noProof="0" dirty="0" smtClean="0">
                <a:ln>
                  <a:noFill/>
                </a:ln>
                <a:solidFill>
                  <a:srgbClr val="572314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</a:br>
            <a:r>
              <a:rPr kumimoji="0" lang="ru-RU" sz="2800" b="1" u="none" strike="noStrike" kern="0" cap="none" spc="0" normalizeH="0" baseline="0" noProof="0" dirty="0" smtClean="0">
                <a:ln>
                  <a:noFill/>
                </a:ln>
                <a:solidFill>
                  <a:srgbClr val="572314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вторичный</a:t>
            </a:r>
            <a:br>
              <a:rPr kumimoji="0" lang="ru-RU" sz="2800" b="1" u="none" strike="noStrike" kern="0" cap="none" spc="0" normalizeH="0" baseline="0" noProof="0" dirty="0" smtClean="0">
                <a:ln>
                  <a:noFill/>
                </a:ln>
                <a:solidFill>
                  <a:srgbClr val="572314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</a:br>
            <a:r>
              <a:rPr kumimoji="0" lang="ru-RU" sz="2800" b="1" u="none" strike="noStrike" kern="0" cap="none" spc="0" normalizeH="0" baseline="0" noProof="0" dirty="0" smtClean="0">
                <a:ln>
                  <a:noFill/>
                </a:ln>
                <a:solidFill>
                  <a:srgbClr val="572314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двояк</a:t>
            </a:r>
            <a:br>
              <a:rPr kumimoji="0" lang="ru-RU" sz="2800" b="1" u="none" strike="noStrike" kern="0" cap="none" spc="0" normalizeH="0" baseline="0" noProof="0" dirty="0" smtClean="0">
                <a:ln>
                  <a:noFill/>
                </a:ln>
                <a:solidFill>
                  <a:srgbClr val="572314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</a:br>
            <a:r>
              <a:rPr kumimoji="0" lang="ru-RU" sz="2800" b="1" u="none" strike="noStrike" kern="0" cap="none" spc="0" normalizeH="0" baseline="0" noProof="0" dirty="0" smtClean="0">
                <a:ln>
                  <a:noFill/>
                </a:ln>
                <a:solidFill>
                  <a:srgbClr val="572314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двойня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kern="0" dirty="0" smtClean="0">
                <a:solidFill>
                  <a:srgbClr val="572314"/>
                </a:solidFill>
                <a:latin typeface="+mj-lt"/>
                <a:ea typeface="+mj-ea"/>
                <a:cs typeface="Times New Roman" pitchFamily="18" charset="0"/>
              </a:rPr>
              <a:t>вдвоём</a:t>
            </a:r>
            <a:r>
              <a:rPr kumimoji="0" lang="ru-RU" sz="2800" b="1" u="none" strike="noStrike" kern="0" cap="none" spc="0" normalizeH="0" baseline="0" noProof="0" dirty="0" smtClean="0">
                <a:ln>
                  <a:noFill/>
                </a:ln>
                <a:solidFill>
                  <a:srgbClr val="572314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/>
            </a:r>
            <a:br>
              <a:rPr kumimoji="0" lang="ru-RU" sz="2800" b="1" u="none" strike="noStrike" kern="0" cap="none" spc="0" normalizeH="0" baseline="0" noProof="0" dirty="0" smtClean="0">
                <a:ln>
                  <a:noFill/>
                </a:ln>
                <a:solidFill>
                  <a:srgbClr val="572314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</a:br>
            <a:r>
              <a:rPr kumimoji="0" lang="ru-RU" sz="2800" b="1" u="none" strike="noStrike" kern="0" cap="none" spc="0" normalizeH="0" baseline="0" noProof="0" dirty="0" smtClean="0">
                <a:ln>
                  <a:noFill/>
                </a:ln>
                <a:solidFill>
                  <a:srgbClr val="572314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удвоить</a:t>
            </a:r>
            <a:endParaRPr kumimoji="0" lang="ru-RU" sz="1800" b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92353" y="1457415"/>
            <a:ext cx="33890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kern="0" dirty="0">
                <a:solidFill>
                  <a:srgbClr val="FF0000"/>
                </a:solidFill>
                <a:cs typeface="Times New Roman" pitchFamily="18" charset="0"/>
              </a:rPr>
              <a:t>Два –  </a:t>
            </a:r>
            <a:r>
              <a:rPr lang="ru-RU" sz="2800" b="1" kern="0" dirty="0" err="1">
                <a:solidFill>
                  <a:srgbClr val="FF0000"/>
                </a:solidFill>
                <a:cs typeface="Times New Roman" pitchFamily="18" charset="0"/>
              </a:rPr>
              <a:t>колич.числит</a:t>
            </a:r>
            <a:r>
              <a:rPr lang="ru-RU" sz="2800" b="1" kern="0" dirty="0">
                <a:solidFill>
                  <a:srgbClr val="FF0000"/>
                </a:solidFill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187846" y="1810472"/>
            <a:ext cx="36040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kern="0" dirty="0">
                <a:solidFill>
                  <a:srgbClr val="FF0000"/>
                </a:solidFill>
                <a:cs typeface="Times New Roman" pitchFamily="18" charset="0"/>
              </a:rPr>
              <a:t>Двойка – сущ</a:t>
            </a:r>
            <a:r>
              <a:rPr lang="ru-RU" sz="2800" b="1" kern="0" dirty="0" smtClean="0">
                <a:solidFill>
                  <a:srgbClr val="FF0000"/>
                </a:solidFill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149441" y="2812808"/>
            <a:ext cx="557400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kern="0" dirty="0" smtClean="0">
                <a:solidFill>
                  <a:srgbClr val="FF0000"/>
                </a:solidFill>
                <a:cs typeface="Times New Roman" pitchFamily="18" charset="0"/>
              </a:rPr>
              <a:t>Второй – порядковое числит.</a:t>
            </a:r>
            <a:br>
              <a:rPr lang="ru-RU" sz="2800" b="1" kern="0" dirty="0" smtClean="0">
                <a:solidFill>
                  <a:srgbClr val="FF0000"/>
                </a:solidFill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202440" y="3230971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kern="0" dirty="0">
                <a:solidFill>
                  <a:srgbClr val="FF0000"/>
                </a:solidFill>
                <a:cs typeface="Times New Roman" pitchFamily="18" charset="0"/>
              </a:rPr>
              <a:t>Второстепенный – </a:t>
            </a:r>
            <a:r>
              <a:rPr lang="ru-RU" sz="2800" b="1" kern="0" dirty="0" err="1">
                <a:solidFill>
                  <a:srgbClr val="FF0000"/>
                </a:solidFill>
                <a:cs typeface="Times New Roman" pitchFamily="18" charset="0"/>
              </a:rPr>
              <a:t>прилаг</a:t>
            </a:r>
            <a:r>
              <a:rPr lang="ru-RU" sz="2800" b="1" kern="0" dirty="0">
                <a:solidFill>
                  <a:srgbClr val="FF0000"/>
                </a:solidFill>
                <a:cs typeface="Times New Roman" pitchFamily="18" charset="0"/>
              </a:rPr>
              <a:t>.</a:t>
            </a:r>
            <a:br>
              <a:rPr lang="ru-RU" sz="2800" b="1" kern="0" dirty="0">
                <a:solidFill>
                  <a:srgbClr val="FF0000"/>
                </a:solidFill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02440" y="3613027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kern="0" dirty="0">
                <a:solidFill>
                  <a:srgbClr val="FF0000"/>
                </a:solidFill>
                <a:cs typeface="Times New Roman" pitchFamily="18" charset="0"/>
              </a:rPr>
              <a:t>Во-вторых – наречие</a:t>
            </a:r>
            <a:br>
              <a:rPr lang="ru-RU" sz="2800" b="1" kern="0" dirty="0">
                <a:solidFill>
                  <a:srgbClr val="FF0000"/>
                </a:solidFill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02440" y="4055624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kern="0" dirty="0">
                <a:solidFill>
                  <a:srgbClr val="FF0000"/>
                </a:solidFill>
                <a:cs typeface="Times New Roman" pitchFamily="18" charset="0"/>
              </a:rPr>
              <a:t>Вторичный – </a:t>
            </a:r>
            <a:r>
              <a:rPr lang="ru-RU" sz="2800" b="1" kern="0" dirty="0" err="1">
                <a:solidFill>
                  <a:srgbClr val="FF0000"/>
                </a:solidFill>
                <a:cs typeface="Times New Roman" pitchFamily="18" charset="0"/>
              </a:rPr>
              <a:t>прилаг</a:t>
            </a:r>
            <a:r>
              <a:rPr lang="ru-RU" sz="2800" b="1" kern="0" dirty="0">
                <a:solidFill>
                  <a:srgbClr val="FF0000"/>
                </a:solidFill>
                <a:cs typeface="Times New Roman" pitchFamily="18" charset="0"/>
              </a:rPr>
              <a:t>.</a:t>
            </a:r>
            <a:br>
              <a:rPr lang="ru-RU" sz="2800" b="1" kern="0" dirty="0">
                <a:solidFill>
                  <a:srgbClr val="FF0000"/>
                </a:solidFill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172339" y="4465653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kern="0" dirty="0">
                <a:solidFill>
                  <a:srgbClr val="FF0000"/>
                </a:solidFill>
                <a:cs typeface="Times New Roman" pitchFamily="18" charset="0"/>
              </a:rPr>
              <a:t>Двояк – сущ.</a:t>
            </a:r>
            <a:br>
              <a:rPr lang="ru-RU" sz="2800" b="1" kern="0" dirty="0">
                <a:solidFill>
                  <a:srgbClr val="FF0000"/>
                </a:solidFill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207511" y="4843837"/>
            <a:ext cx="24160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kern="0" dirty="0">
                <a:solidFill>
                  <a:srgbClr val="FF0000"/>
                </a:solidFill>
                <a:cs typeface="Times New Roman" pitchFamily="18" charset="0"/>
              </a:rPr>
              <a:t>Двойня – </a:t>
            </a:r>
            <a:r>
              <a:rPr lang="ru-RU" sz="2800" b="1" kern="0" dirty="0" smtClean="0">
                <a:solidFill>
                  <a:srgbClr val="FF0000"/>
                </a:solidFill>
                <a:cs typeface="Times New Roman" pitchFamily="18" charset="0"/>
              </a:rPr>
              <a:t>сущ.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263407" y="5282044"/>
            <a:ext cx="30492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kern="0" dirty="0">
                <a:solidFill>
                  <a:srgbClr val="FF0000"/>
                </a:solidFill>
                <a:cs typeface="Times New Roman" pitchFamily="18" charset="0"/>
              </a:rPr>
              <a:t>Вдвоём – наречие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280175" y="5703992"/>
            <a:ext cx="27542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kern="0" dirty="0">
                <a:solidFill>
                  <a:srgbClr val="FF0000"/>
                </a:solidFill>
                <a:cs typeface="Times New Roman" pitchFamily="18" charset="0"/>
              </a:rPr>
              <a:t>Удвоить - глагол</a:t>
            </a:r>
            <a:endParaRPr lang="ru-RU" kern="0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160844" y="2296023"/>
            <a:ext cx="3716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kern="0" dirty="0">
                <a:solidFill>
                  <a:srgbClr val="FF0000"/>
                </a:solidFill>
                <a:cs typeface="Times New Roman" pitchFamily="18" charset="0"/>
              </a:rPr>
              <a:t>Двое – </a:t>
            </a:r>
            <a:r>
              <a:rPr lang="ru-RU" sz="2800" b="1" kern="0" dirty="0" err="1">
                <a:solidFill>
                  <a:srgbClr val="FF0000"/>
                </a:solidFill>
                <a:cs typeface="Times New Roman" pitchFamily="18" charset="0"/>
              </a:rPr>
              <a:t>собират.числит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68437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4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805264"/>
            <a:ext cx="85407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323528" y="260648"/>
            <a:ext cx="963767" cy="864096"/>
            <a:chOff x="539552" y="260648"/>
            <a:chExt cx="963767" cy="864096"/>
          </a:xfrm>
        </p:grpSpPr>
        <p:sp>
          <p:nvSpPr>
            <p:cNvPr id="3" name="Овал 2"/>
            <p:cNvSpPr/>
            <p:nvPr/>
          </p:nvSpPr>
          <p:spPr>
            <a:xfrm>
              <a:off x="539552" y="260648"/>
              <a:ext cx="864096" cy="864096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67215" y="260648"/>
              <a:ext cx="93610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>
                  <a:solidFill>
                    <a:srgbClr val="FF0000"/>
                  </a:solidFill>
                </a:rPr>
                <a:t>20</a:t>
              </a: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2267744" y="476672"/>
            <a:ext cx="563045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</a:rPr>
              <a:t>Укажите деепричастия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52117" y="1834946"/>
            <a:ext cx="666170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E4005C"/>
              </a:buClr>
              <a:buSzPct val="70000"/>
            </a:pPr>
            <a:r>
              <a:rPr lang="ru-RU" sz="6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А) остановившийся</a:t>
            </a:r>
          </a:p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E4005C"/>
              </a:buClr>
              <a:buSzPct val="70000"/>
            </a:pPr>
            <a:r>
              <a:rPr lang="ru-RU" sz="6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Б) сначала</a:t>
            </a:r>
          </a:p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E4005C"/>
              </a:buClr>
              <a:buSzPct val="70000"/>
            </a:pPr>
            <a:r>
              <a:rPr lang="ru-RU" sz="6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В) улыбнувшись</a:t>
            </a:r>
          </a:p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E4005C"/>
              </a:buClr>
              <a:buSzPct val="70000"/>
            </a:pPr>
            <a:r>
              <a:rPr lang="ru-RU" sz="6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Г) сидя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7681" y="3762576"/>
            <a:ext cx="1774825" cy="147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9243" y="4653136"/>
            <a:ext cx="1774825" cy="147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68437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esktop\игра\212221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029" y="556093"/>
            <a:ext cx="9188221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rot="20861390">
            <a:off x="178521" y="91716"/>
            <a:ext cx="6912768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dirty="0" smtClean="0">
                <a:solidFill>
                  <a:srgbClr val="FF0000"/>
                </a:solidFill>
                <a:latin typeface="Monotype Corsiva" pitchFamily="66" charset="0"/>
              </a:rPr>
              <a:t>Спасибо за игру</a:t>
            </a:r>
          </a:p>
        </p:txBody>
      </p:sp>
    </p:spTree>
    <p:extLst>
      <p:ext uri="{BB962C8B-B14F-4D97-AF65-F5344CB8AC3E}">
        <p14:creationId xmlns:p14="http://schemas.microsoft.com/office/powerpoint/2010/main" xmlns="" val="1019364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88331993"/>
              </p:ext>
            </p:extLst>
          </p:nvPr>
        </p:nvGraphicFramePr>
        <p:xfrm>
          <a:off x="755576" y="404664"/>
          <a:ext cx="7488834" cy="6048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9"/>
                <a:gridCol w="1248139"/>
                <a:gridCol w="1248139"/>
                <a:gridCol w="1248139"/>
                <a:gridCol w="1248139"/>
                <a:gridCol w="1248139"/>
              </a:tblGrid>
              <a:tr h="10081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081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081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081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0811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081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Блок-схема: магнитный диск 2"/>
          <p:cNvSpPr/>
          <p:nvPr/>
        </p:nvSpPr>
        <p:spPr>
          <a:xfrm rot="442338">
            <a:off x="2140245" y="1466158"/>
            <a:ext cx="904447" cy="828117"/>
          </a:xfrm>
          <a:prstGeom prst="flowChartMagneticDisk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  <a:effectLst>
            <a:softEdge rad="127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411554"/>
            <a:ext cx="775811" cy="1026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78130" y="2428042"/>
            <a:ext cx="828675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305" y="1411552"/>
            <a:ext cx="773816" cy="1024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394219"/>
            <a:ext cx="777287" cy="102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394219"/>
            <a:ext cx="780977" cy="1033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350431"/>
            <a:ext cx="828675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417667"/>
            <a:ext cx="828675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8058" y="2385548"/>
            <a:ext cx="828675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3101" y="3398541"/>
            <a:ext cx="828675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07695" y="3410872"/>
            <a:ext cx="828675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4670" y="3398541"/>
            <a:ext cx="828675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65166" y="3373220"/>
            <a:ext cx="828675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392362"/>
            <a:ext cx="828675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4669" y="4462461"/>
            <a:ext cx="828675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08857" y="4462462"/>
            <a:ext cx="828675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0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303" y="3398540"/>
            <a:ext cx="828675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4213" y="4427030"/>
            <a:ext cx="828675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2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94271" y="4427031"/>
            <a:ext cx="828675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3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13564" y="4427031"/>
            <a:ext cx="828675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4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4400" y="5446999"/>
            <a:ext cx="828675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5" name="Picture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4670" y="5411569"/>
            <a:ext cx="828675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6" name="Picture 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08857" y="5446999"/>
            <a:ext cx="828675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7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299172">
            <a:off x="7284213" y="5408030"/>
            <a:ext cx="828675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8" name="Picture 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94271" y="5411569"/>
            <a:ext cx="828675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вал 5"/>
          <p:cNvSpPr/>
          <p:nvPr/>
        </p:nvSpPr>
        <p:spPr>
          <a:xfrm>
            <a:off x="2178130" y="476672"/>
            <a:ext cx="828675" cy="792088"/>
          </a:xfrm>
          <a:prstGeom prst="ellipse">
            <a:avLst/>
          </a:prstGeom>
          <a:solidFill>
            <a:srgbClr val="99FF33"/>
          </a:solidFill>
          <a:ln w="3810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8000"/>
                </a:solidFill>
              </a:rPr>
              <a:t>А</a:t>
            </a:r>
            <a:endParaRPr lang="ru-RU" sz="4800" b="1" dirty="0">
              <a:solidFill>
                <a:srgbClr val="008000"/>
              </a:solidFill>
            </a:endParaRPr>
          </a:p>
        </p:txBody>
      </p:sp>
      <p:pic>
        <p:nvPicPr>
          <p:cNvPr id="3099" name="Picture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58813" y="485914"/>
            <a:ext cx="854075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00" name="Picture 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14752" y="497092"/>
            <a:ext cx="854075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01" name="Picture 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97701" y="497092"/>
            <a:ext cx="854075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02" name="Picture 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6480" y="468951"/>
            <a:ext cx="854075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658379" y="468258"/>
            <a:ext cx="5261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8000"/>
                </a:solidFill>
              </a:rPr>
              <a:t>Б</a:t>
            </a:r>
            <a:endParaRPr lang="ru-RU" sz="4800" b="1" dirty="0">
              <a:solidFill>
                <a:srgbClr val="008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60346" y="472480"/>
            <a:ext cx="6215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8000"/>
                </a:solidFill>
              </a:rPr>
              <a:t>В</a:t>
            </a:r>
            <a:endParaRPr lang="ru-RU" sz="4800" b="1" dirty="0">
              <a:solidFill>
                <a:srgbClr val="008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29107" y="511927"/>
            <a:ext cx="4507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8000"/>
                </a:solidFill>
              </a:rPr>
              <a:t>Г</a:t>
            </a:r>
            <a:endParaRPr lang="ru-RU" sz="4800" b="1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86729" y="437763"/>
            <a:ext cx="5982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8000"/>
                </a:solidFill>
              </a:rPr>
              <a:t>Д</a:t>
            </a:r>
            <a:endParaRPr lang="ru-RU" sz="4800" b="1" dirty="0">
              <a:solidFill>
                <a:srgbClr val="008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967555" y="1470716"/>
            <a:ext cx="864096" cy="879715"/>
          </a:xfrm>
          <a:prstGeom prst="ellipse">
            <a:avLst/>
          </a:prstGeom>
          <a:solidFill>
            <a:srgbClr val="FF99FF"/>
          </a:solidFill>
          <a:ln w="38100"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03" name="Picture 3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2724" y="5458751"/>
            <a:ext cx="896937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04" name="Picture 3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7555" y="4462462"/>
            <a:ext cx="896937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05" name="Picture 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4997" y="3482511"/>
            <a:ext cx="896937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06" name="Picture 3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1134" y="2438537"/>
            <a:ext cx="896937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084288" y="1517883"/>
            <a:ext cx="372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D60093"/>
                </a:solidFill>
              </a:rPr>
              <a:t>1</a:t>
            </a:r>
            <a:endParaRPr lang="ru-RU" sz="4800" b="1" dirty="0">
              <a:solidFill>
                <a:srgbClr val="D60093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35465" y="2491182"/>
            <a:ext cx="5611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D60093"/>
                </a:solidFill>
              </a:rPr>
              <a:t>2</a:t>
            </a:r>
            <a:endParaRPr lang="ru-RU" sz="4800" b="1" dirty="0">
              <a:solidFill>
                <a:srgbClr val="D60093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17688" y="3531523"/>
            <a:ext cx="4260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D60093"/>
                </a:solidFill>
              </a:rPr>
              <a:t>3</a:t>
            </a:r>
            <a:endParaRPr lang="ru-RU" sz="4800" b="1" dirty="0">
              <a:solidFill>
                <a:srgbClr val="D60093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69808" y="4507835"/>
            <a:ext cx="602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D60093"/>
                </a:solidFill>
              </a:rPr>
              <a:t>4</a:t>
            </a:r>
            <a:endParaRPr lang="ru-RU" sz="4800" b="1" dirty="0">
              <a:solidFill>
                <a:srgbClr val="D60093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69808" y="5493759"/>
            <a:ext cx="3011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D60093"/>
                </a:solidFill>
              </a:rPr>
              <a:t>5</a:t>
            </a:r>
            <a:endParaRPr lang="ru-RU" sz="4800" b="1" dirty="0">
              <a:solidFill>
                <a:srgbClr val="D60093"/>
              </a:solidFill>
            </a:endParaRPr>
          </a:p>
        </p:txBody>
      </p:sp>
      <p:pic>
        <p:nvPicPr>
          <p:cNvPr id="3108" name="Picture 36" descr="C:\Users\Пользователь\Desktop\игра\lotto.gif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5290" y="379788"/>
            <a:ext cx="937105" cy="985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5" name="Таблица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10955621"/>
              </p:ext>
            </p:extLst>
          </p:nvPr>
        </p:nvGraphicFramePr>
        <p:xfrm>
          <a:off x="4613564" y="1490915"/>
          <a:ext cx="1045242" cy="8393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242"/>
              </a:tblGrid>
              <a:tr h="8393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7" name="Таблица 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60154515"/>
              </p:ext>
            </p:extLst>
          </p:nvPr>
        </p:nvGraphicFramePr>
        <p:xfrm>
          <a:off x="3424668" y="1470716"/>
          <a:ext cx="991469" cy="9148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1469"/>
              </a:tblGrid>
              <a:tr h="91483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8" name="Таблица 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59709266"/>
              </p:ext>
            </p:extLst>
          </p:nvPr>
        </p:nvGraphicFramePr>
        <p:xfrm>
          <a:off x="2048843" y="1470716"/>
          <a:ext cx="1045242" cy="9745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242"/>
              </a:tblGrid>
              <a:tr h="97458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9" name="Таблица 7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21468294"/>
              </p:ext>
            </p:extLst>
          </p:nvPr>
        </p:nvGraphicFramePr>
        <p:xfrm>
          <a:off x="7113996" y="1463160"/>
          <a:ext cx="1045242" cy="9388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242"/>
              </a:tblGrid>
              <a:tr h="9388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0" name="Таблица 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05813705"/>
              </p:ext>
            </p:extLst>
          </p:nvPr>
        </p:nvGraphicFramePr>
        <p:xfrm>
          <a:off x="5831868" y="1433941"/>
          <a:ext cx="1045242" cy="9388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242"/>
              </a:tblGrid>
              <a:tr h="9388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1" name="Таблица 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90342339"/>
              </p:ext>
            </p:extLst>
          </p:nvPr>
        </p:nvGraphicFramePr>
        <p:xfrm>
          <a:off x="5907581" y="2438538"/>
          <a:ext cx="1045242" cy="9517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242"/>
              </a:tblGrid>
              <a:tr h="95178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2" name="Таблица 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21994720"/>
              </p:ext>
            </p:extLst>
          </p:nvPr>
        </p:nvGraphicFramePr>
        <p:xfrm>
          <a:off x="4602117" y="2491182"/>
          <a:ext cx="1045242" cy="7697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242"/>
              </a:tblGrid>
              <a:tr h="76971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3" name="Таблица 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68989751"/>
              </p:ext>
            </p:extLst>
          </p:nvPr>
        </p:nvGraphicFramePr>
        <p:xfrm>
          <a:off x="3339601" y="2392362"/>
          <a:ext cx="998812" cy="9388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8812"/>
              </a:tblGrid>
              <a:tr h="9388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4" name="Таблица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18553444"/>
              </p:ext>
            </p:extLst>
          </p:nvPr>
        </p:nvGraphicFramePr>
        <p:xfrm>
          <a:off x="2048843" y="2425439"/>
          <a:ext cx="1045242" cy="9388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242"/>
              </a:tblGrid>
              <a:tr h="9388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5" name="Таблица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86617421"/>
              </p:ext>
            </p:extLst>
          </p:nvPr>
        </p:nvGraphicFramePr>
        <p:xfrm>
          <a:off x="7092280" y="2423157"/>
          <a:ext cx="1066958" cy="915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958"/>
              </a:tblGrid>
              <a:tr h="9158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6" name="Таблица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80111039"/>
              </p:ext>
            </p:extLst>
          </p:nvPr>
        </p:nvGraphicFramePr>
        <p:xfrm>
          <a:off x="4637620" y="3487095"/>
          <a:ext cx="1045242" cy="9388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242"/>
              </a:tblGrid>
              <a:tr h="9388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7" name="Таблица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8887318"/>
              </p:ext>
            </p:extLst>
          </p:nvPr>
        </p:nvGraphicFramePr>
        <p:xfrm>
          <a:off x="7149368" y="3421289"/>
          <a:ext cx="1045242" cy="9388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242"/>
              </a:tblGrid>
              <a:tr h="9388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8" name="Таблица 8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87857488"/>
              </p:ext>
            </p:extLst>
          </p:nvPr>
        </p:nvGraphicFramePr>
        <p:xfrm>
          <a:off x="5819168" y="3501961"/>
          <a:ext cx="1045242" cy="9388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242"/>
              </a:tblGrid>
              <a:tr h="9388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9" name="Таблица 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12744300"/>
              </p:ext>
            </p:extLst>
          </p:nvPr>
        </p:nvGraphicFramePr>
        <p:xfrm>
          <a:off x="3357164" y="3464384"/>
          <a:ext cx="1045242" cy="9388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242"/>
              </a:tblGrid>
              <a:tr h="9388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0" name="Таблица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6596198"/>
              </p:ext>
            </p:extLst>
          </p:nvPr>
        </p:nvGraphicFramePr>
        <p:xfrm>
          <a:off x="2138545" y="3470592"/>
          <a:ext cx="1045242" cy="9388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242"/>
              </a:tblGrid>
              <a:tr h="9388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1" name="Таблица 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87886339"/>
              </p:ext>
            </p:extLst>
          </p:nvPr>
        </p:nvGraphicFramePr>
        <p:xfrm>
          <a:off x="7179774" y="4559022"/>
          <a:ext cx="1045242" cy="9388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242"/>
              </a:tblGrid>
              <a:tr h="9388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2" name="Таблица 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88370417"/>
              </p:ext>
            </p:extLst>
          </p:nvPr>
        </p:nvGraphicFramePr>
        <p:xfrm>
          <a:off x="5885987" y="4486641"/>
          <a:ext cx="1045242" cy="9388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242"/>
              </a:tblGrid>
              <a:tr h="9388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3" name="Таблица 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21944355"/>
              </p:ext>
            </p:extLst>
          </p:nvPr>
        </p:nvGraphicFramePr>
        <p:xfrm>
          <a:off x="4592267" y="4472692"/>
          <a:ext cx="1045242" cy="9388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242"/>
              </a:tblGrid>
              <a:tr h="9388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4" name="Таблица 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39358241"/>
              </p:ext>
            </p:extLst>
          </p:nvPr>
        </p:nvGraphicFramePr>
        <p:xfrm>
          <a:off x="3424669" y="4507835"/>
          <a:ext cx="1045242" cy="9509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242"/>
              </a:tblGrid>
              <a:tr h="9509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5" name="Таблица 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38288214"/>
              </p:ext>
            </p:extLst>
          </p:nvPr>
        </p:nvGraphicFramePr>
        <p:xfrm>
          <a:off x="2165166" y="4511348"/>
          <a:ext cx="1045242" cy="9388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242"/>
              </a:tblGrid>
              <a:tr h="9388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6" name="Таблица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99349655"/>
              </p:ext>
            </p:extLst>
          </p:nvPr>
        </p:nvGraphicFramePr>
        <p:xfrm>
          <a:off x="7036878" y="5483111"/>
          <a:ext cx="1045242" cy="9388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242"/>
              </a:tblGrid>
              <a:tr h="9388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7" name="Таблица 9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59589059"/>
              </p:ext>
            </p:extLst>
          </p:nvPr>
        </p:nvGraphicFramePr>
        <p:xfrm>
          <a:off x="5940152" y="5432242"/>
          <a:ext cx="1045242" cy="9388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242"/>
              </a:tblGrid>
              <a:tr h="9388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8" name="Таблица 9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77488960"/>
              </p:ext>
            </p:extLst>
          </p:nvPr>
        </p:nvGraphicFramePr>
        <p:xfrm>
          <a:off x="4670142" y="5493759"/>
          <a:ext cx="1045242" cy="9388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242"/>
              </a:tblGrid>
              <a:tr h="9388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9" name="Таблица 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81401896"/>
              </p:ext>
            </p:extLst>
          </p:nvPr>
        </p:nvGraphicFramePr>
        <p:xfrm>
          <a:off x="3398811" y="5508039"/>
          <a:ext cx="1045242" cy="9388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242"/>
              </a:tblGrid>
              <a:tr h="9388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0" name="Таблица 9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98249645"/>
              </p:ext>
            </p:extLst>
          </p:nvPr>
        </p:nvGraphicFramePr>
        <p:xfrm>
          <a:off x="2056882" y="5483111"/>
          <a:ext cx="1045242" cy="9388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242"/>
              </a:tblGrid>
              <a:tr h="9388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 rot="18603739">
            <a:off x="2454860" y="1267050"/>
            <a:ext cx="5566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3" name="TextBox 22"/>
          <p:cNvSpPr txBox="1"/>
          <p:nvPr/>
        </p:nvSpPr>
        <p:spPr>
          <a:xfrm rot="17694107">
            <a:off x="3688100" y="1370891"/>
            <a:ext cx="4972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9.</a:t>
            </a:r>
          </a:p>
        </p:txBody>
      </p:sp>
      <p:pic>
        <p:nvPicPr>
          <p:cNvPr id="312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8244" y="1490915"/>
            <a:ext cx="563995" cy="31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 rot="18058607">
            <a:off x="6179745" y="1460330"/>
            <a:ext cx="500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12</a:t>
            </a:r>
          </a:p>
        </p:txBody>
      </p:sp>
      <p:sp>
        <p:nvSpPr>
          <p:cNvPr id="22" name="TextBox 21"/>
          <p:cNvSpPr txBox="1"/>
          <p:nvPr/>
        </p:nvSpPr>
        <p:spPr>
          <a:xfrm rot="17848911">
            <a:off x="7543076" y="1378787"/>
            <a:ext cx="3826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28" name="TextBox 27"/>
          <p:cNvSpPr txBox="1"/>
          <p:nvPr/>
        </p:nvSpPr>
        <p:spPr>
          <a:xfrm rot="17868224">
            <a:off x="4971889" y="247220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14</a:t>
            </a:r>
          </a:p>
        </p:txBody>
      </p:sp>
      <p:sp>
        <p:nvSpPr>
          <p:cNvPr id="5" name="TextBox 4"/>
          <p:cNvSpPr txBox="1"/>
          <p:nvPr/>
        </p:nvSpPr>
        <p:spPr>
          <a:xfrm rot="18053791">
            <a:off x="6204382" y="2375227"/>
            <a:ext cx="414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30" name="TextBox 29"/>
          <p:cNvSpPr txBox="1"/>
          <p:nvPr/>
        </p:nvSpPr>
        <p:spPr>
          <a:xfrm rot="18075530" flipH="1">
            <a:off x="7457552" y="2378181"/>
            <a:ext cx="630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16</a:t>
            </a:r>
          </a:p>
        </p:txBody>
      </p:sp>
      <p:sp>
        <p:nvSpPr>
          <p:cNvPr id="25" name="TextBox 24"/>
          <p:cNvSpPr txBox="1"/>
          <p:nvPr/>
        </p:nvSpPr>
        <p:spPr>
          <a:xfrm rot="18390509">
            <a:off x="2393900" y="249550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11</a:t>
            </a:r>
          </a:p>
        </p:txBody>
      </p:sp>
      <p:sp>
        <p:nvSpPr>
          <p:cNvPr id="29" name="TextBox 28"/>
          <p:cNvSpPr txBox="1"/>
          <p:nvPr/>
        </p:nvSpPr>
        <p:spPr>
          <a:xfrm rot="18066259">
            <a:off x="2400616" y="346320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15</a:t>
            </a:r>
          </a:p>
        </p:txBody>
      </p:sp>
      <p:sp>
        <p:nvSpPr>
          <p:cNvPr id="19" name="TextBox 18"/>
          <p:cNvSpPr txBox="1"/>
          <p:nvPr/>
        </p:nvSpPr>
        <p:spPr>
          <a:xfrm rot="17828740">
            <a:off x="4944189" y="3299899"/>
            <a:ext cx="5251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3074" name="TextBox 3073"/>
          <p:cNvSpPr txBox="1"/>
          <p:nvPr/>
        </p:nvSpPr>
        <p:spPr>
          <a:xfrm rot="18151784">
            <a:off x="7527015" y="3376369"/>
            <a:ext cx="665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20</a:t>
            </a:r>
          </a:p>
        </p:txBody>
      </p:sp>
      <p:sp>
        <p:nvSpPr>
          <p:cNvPr id="3073" name="TextBox 3072"/>
          <p:cNvSpPr txBox="1"/>
          <p:nvPr/>
        </p:nvSpPr>
        <p:spPr>
          <a:xfrm rot="17977030">
            <a:off x="3690218" y="349190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19</a:t>
            </a:r>
          </a:p>
        </p:txBody>
      </p:sp>
      <p:pic>
        <p:nvPicPr>
          <p:cNvPr id="312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2864" y="3509094"/>
            <a:ext cx="603250" cy="33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3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72984" y="4587875"/>
            <a:ext cx="603250" cy="33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 rot="17523519">
            <a:off x="3645867" y="4404206"/>
            <a:ext cx="495300" cy="601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 rot="17608512">
            <a:off x="4878066" y="4399070"/>
            <a:ext cx="414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3072" name="TextBox 3071"/>
          <p:cNvSpPr txBox="1"/>
          <p:nvPr/>
        </p:nvSpPr>
        <p:spPr>
          <a:xfrm rot="18001913">
            <a:off x="6226154" y="452984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18</a:t>
            </a:r>
          </a:p>
        </p:txBody>
      </p:sp>
      <p:sp>
        <p:nvSpPr>
          <p:cNvPr id="24" name="TextBox 23"/>
          <p:cNvSpPr txBox="1"/>
          <p:nvPr/>
        </p:nvSpPr>
        <p:spPr>
          <a:xfrm rot="17881647">
            <a:off x="7527026" y="4448330"/>
            <a:ext cx="608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20" name="TextBox 19"/>
          <p:cNvSpPr txBox="1"/>
          <p:nvPr/>
        </p:nvSpPr>
        <p:spPr>
          <a:xfrm rot="18173649">
            <a:off x="2343842" y="5407864"/>
            <a:ext cx="4972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6.</a:t>
            </a:r>
          </a:p>
        </p:txBody>
      </p:sp>
      <p:sp>
        <p:nvSpPr>
          <p:cNvPr id="31" name="TextBox 30"/>
          <p:cNvSpPr txBox="1"/>
          <p:nvPr/>
        </p:nvSpPr>
        <p:spPr>
          <a:xfrm rot="17859182">
            <a:off x="3648884" y="5464094"/>
            <a:ext cx="479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17</a:t>
            </a:r>
          </a:p>
        </p:txBody>
      </p:sp>
      <p:pic>
        <p:nvPicPr>
          <p:cNvPr id="313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91138" y="5559424"/>
            <a:ext cx="603250" cy="33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/>
        </p:nvSpPr>
        <p:spPr>
          <a:xfrm rot="18280196">
            <a:off x="6256051" y="551558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13</a:t>
            </a:r>
          </a:p>
        </p:txBody>
      </p:sp>
      <p:sp>
        <p:nvSpPr>
          <p:cNvPr id="13" name="TextBox 12"/>
          <p:cNvSpPr txBox="1"/>
          <p:nvPr/>
        </p:nvSpPr>
        <p:spPr>
          <a:xfrm rot="17681262">
            <a:off x="7568202" y="5407866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4</a:t>
            </a:r>
          </a:p>
        </p:txBody>
      </p:sp>
      <p:pic>
        <p:nvPicPr>
          <p:cNvPr id="3109" name="Picture 37" descr="C:\Users\Пользователь\Desktop\игра\lotto.gif">
            <a:hlinkClick r:id="rId8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405" t="-1" r="24362" b="74056"/>
          <a:stretch/>
        </p:blipFill>
        <p:spPr bwMode="auto">
          <a:xfrm rot="19866207">
            <a:off x="7919735" y="5803378"/>
            <a:ext cx="1251659" cy="1089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127" name="Овал 3126"/>
          <p:cNvSpPr/>
          <p:nvPr/>
        </p:nvSpPr>
        <p:spPr>
          <a:xfrm rot="1348689">
            <a:off x="3650861" y="2594896"/>
            <a:ext cx="614202" cy="2020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6498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</p:childTnLst>
        </p:cTn>
      </p:par>
    </p:tnLst>
    <p:bldLst>
      <p:bldP spid="4" grpId="0"/>
      <p:bldP spid="23" grpId="0"/>
      <p:bldP spid="26" grpId="0"/>
      <p:bldP spid="22" grpId="0"/>
      <p:bldP spid="28" grpId="0"/>
      <p:bldP spid="5" grpId="0"/>
      <p:bldP spid="30" grpId="0"/>
      <p:bldP spid="25" grpId="0"/>
      <p:bldP spid="29" grpId="0"/>
      <p:bldP spid="19" grpId="0"/>
      <p:bldP spid="3074" grpId="0"/>
      <p:bldP spid="3073" grpId="0"/>
      <p:bldP spid="12" grpId="0"/>
      <p:bldP spid="21" grpId="0"/>
      <p:bldP spid="3072" grpId="0"/>
      <p:bldP spid="24" grpId="0"/>
      <p:bldP spid="20" grpId="0"/>
      <p:bldP spid="31" grpId="0"/>
      <p:bldP spid="27" grpId="0"/>
      <p:bldP spid="13" grpId="0"/>
      <p:bldP spid="31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50040861"/>
              </p:ext>
            </p:extLst>
          </p:nvPr>
        </p:nvGraphicFramePr>
        <p:xfrm>
          <a:off x="0" y="0"/>
          <a:ext cx="9324528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2264"/>
                <a:gridCol w="4662264"/>
              </a:tblGrid>
              <a:tr h="685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42660523"/>
              </p:ext>
            </p:extLst>
          </p:nvPr>
        </p:nvGraphicFramePr>
        <p:xfrm>
          <a:off x="755576" y="980728"/>
          <a:ext cx="3600400" cy="56886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100"/>
                <a:gridCol w="900100"/>
                <a:gridCol w="900100"/>
                <a:gridCol w="900100"/>
              </a:tblGrid>
              <a:tr h="11377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137727">
                <a:tc>
                  <a:txBody>
                    <a:bodyPr/>
                    <a:lstStyle/>
                    <a:p>
                      <a:endParaRPr lang="ru-RU" sz="6600" b="1" dirty="0">
                        <a:solidFill>
                          <a:srgbClr val="008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1377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1377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1377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980728"/>
            <a:ext cx="3603625" cy="569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112" y="43188"/>
            <a:ext cx="938213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7" y="8321"/>
            <a:ext cx="938213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213734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8000"/>
                </a:solidFill>
              </a:rPr>
              <a:t>Зелёное поле</a:t>
            </a:r>
            <a:endParaRPr lang="ru-RU" sz="3600" b="1" dirty="0">
              <a:solidFill>
                <a:srgbClr val="008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74669" y="243331"/>
            <a:ext cx="24674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Синее поле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934549" y="4356823"/>
            <a:ext cx="5103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smtClean="0">
                <a:solidFill>
                  <a:srgbClr val="008000"/>
                </a:solidFill>
              </a:rPr>
              <a:t>1</a:t>
            </a:r>
            <a:endParaRPr lang="ru-RU" sz="6600" b="1" dirty="0">
              <a:solidFill>
                <a:srgbClr val="008000"/>
              </a:solidFill>
            </a:endParaRPr>
          </a:p>
        </p:txBody>
      </p:sp>
      <p:sp>
        <p:nvSpPr>
          <p:cNvPr id="7" name="TextBox 6">
            <a:hlinkClick r:id="rId6" action="ppaction://hlinksldjump"/>
          </p:cNvPr>
          <p:cNvSpPr txBox="1"/>
          <p:nvPr/>
        </p:nvSpPr>
        <p:spPr>
          <a:xfrm>
            <a:off x="6448363" y="2209307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2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8" name="TextBox 7">
            <a:hlinkClick r:id="rId7" action="ppaction://hlinksldjump"/>
          </p:cNvPr>
          <p:cNvSpPr txBox="1"/>
          <p:nvPr/>
        </p:nvSpPr>
        <p:spPr>
          <a:xfrm>
            <a:off x="8256931" y="3304906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3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9" name="TextBox 8">
            <a:hlinkClick r:id="rId8" action="ppaction://hlinksldjump"/>
          </p:cNvPr>
          <p:cNvSpPr txBox="1"/>
          <p:nvPr/>
        </p:nvSpPr>
        <p:spPr>
          <a:xfrm>
            <a:off x="6442843" y="4436837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5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10" name="TextBox 9">
            <a:hlinkClick r:id="rId9" action="ppaction://hlinksldjump"/>
          </p:cNvPr>
          <p:cNvSpPr txBox="1"/>
          <p:nvPr/>
        </p:nvSpPr>
        <p:spPr>
          <a:xfrm>
            <a:off x="6448363" y="5601035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6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11" name="TextBox 10">
            <a:hlinkClick r:id="rId10" action="ppaction://hlinksldjump"/>
          </p:cNvPr>
          <p:cNvSpPr txBox="1"/>
          <p:nvPr/>
        </p:nvSpPr>
        <p:spPr>
          <a:xfrm>
            <a:off x="5567231" y="5601035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9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12" name="TextBox 11">
            <a:hlinkClick r:id="rId11" action="ppaction://hlinksldjump"/>
          </p:cNvPr>
          <p:cNvSpPr txBox="1"/>
          <p:nvPr/>
        </p:nvSpPr>
        <p:spPr>
          <a:xfrm>
            <a:off x="7119588" y="2209307"/>
            <a:ext cx="104387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10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13" name="TextBox 12">
            <a:hlinkClick r:id="rId12" action="ppaction://hlinksldjump"/>
          </p:cNvPr>
          <p:cNvSpPr txBox="1"/>
          <p:nvPr/>
        </p:nvSpPr>
        <p:spPr>
          <a:xfrm>
            <a:off x="8042129" y="2229596"/>
            <a:ext cx="104387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11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14" name="TextBox 13">
            <a:hlinkClick r:id="rId13" action="ppaction://hlinksldjump"/>
          </p:cNvPr>
          <p:cNvSpPr txBox="1"/>
          <p:nvPr/>
        </p:nvSpPr>
        <p:spPr>
          <a:xfrm>
            <a:off x="1576438" y="4371923"/>
            <a:ext cx="104387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8000"/>
                </a:solidFill>
              </a:rPr>
              <a:t>12</a:t>
            </a:r>
            <a:endParaRPr lang="ru-RU" sz="6600" b="1" dirty="0">
              <a:solidFill>
                <a:srgbClr val="008000"/>
              </a:solidFill>
            </a:endParaRPr>
          </a:p>
        </p:txBody>
      </p:sp>
      <p:sp>
        <p:nvSpPr>
          <p:cNvPr id="15" name="TextBox 14">
            <a:hlinkClick r:id="rId14" action="ppaction://hlinksldjump"/>
          </p:cNvPr>
          <p:cNvSpPr txBox="1"/>
          <p:nvPr/>
        </p:nvSpPr>
        <p:spPr>
          <a:xfrm>
            <a:off x="1555625" y="5567095"/>
            <a:ext cx="104387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8000"/>
                </a:solidFill>
              </a:rPr>
              <a:t>13</a:t>
            </a:r>
            <a:endParaRPr lang="ru-RU" sz="6600" b="1" dirty="0">
              <a:solidFill>
                <a:srgbClr val="008000"/>
              </a:solidFill>
            </a:endParaRPr>
          </a:p>
        </p:txBody>
      </p:sp>
      <p:sp>
        <p:nvSpPr>
          <p:cNvPr id="16" name="TextBox 15">
            <a:hlinkClick r:id="rId15" action="ppaction://hlinksldjump"/>
          </p:cNvPr>
          <p:cNvSpPr txBox="1"/>
          <p:nvPr/>
        </p:nvSpPr>
        <p:spPr>
          <a:xfrm>
            <a:off x="6233560" y="3263927"/>
            <a:ext cx="104387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14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17" name="TextBox 16">
            <a:hlinkClick r:id="rId16" action="ppaction://hlinksldjump"/>
          </p:cNvPr>
          <p:cNvSpPr txBox="1"/>
          <p:nvPr/>
        </p:nvSpPr>
        <p:spPr>
          <a:xfrm>
            <a:off x="2445360" y="1057934"/>
            <a:ext cx="104387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8000"/>
                </a:solidFill>
              </a:rPr>
              <a:t>15</a:t>
            </a:r>
            <a:endParaRPr lang="ru-RU" sz="6600" b="1" dirty="0">
              <a:solidFill>
                <a:srgbClr val="008000"/>
              </a:solidFill>
            </a:endParaRPr>
          </a:p>
        </p:txBody>
      </p:sp>
      <p:sp>
        <p:nvSpPr>
          <p:cNvPr id="18" name="TextBox 17">
            <a:hlinkClick r:id="rId17" action="ppaction://hlinksldjump"/>
          </p:cNvPr>
          <p:cNvSpPr txBox="1"/>
          <p:nvPr/>
        </p:nvSpPr>
        <p:spPr>
          <a:xfrm>
            <a:off x="3370746" y="1057934"/>
            <a:ext cx="104387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8000"/>
                </a:solidFill>
              </a:rPr>
              <a:t>16</a:t>
            </a:r>
            <a:endParaRPr lang="ru-RU" sz="6600" b="1" dirty="0">
              <a:solidFill>
                <a:srgbClr val="008000"/>
              </a:solidFill>
            </a:endParaRPr>
          </a:p>
        </p:txBody>
      </p:sp>
      <p:sp>
        <p:nvSpPr>
          <p:cNvPr id="19" name="TextBox 18">
            <a:hlinkClick r:id="rId18" action="ppaction://hlinksldjump"/>
          </p:cNvPr>
          <p:cNvSpPr txBox="1"/>
          <p:nvPr/>
        </p:nvSpPr>
        <p:spPr>
          <a:xfrm>
            <a:off x="8028274" y="4431485"/>
            <a:ext cx="12724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17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20" name="TextBox 19">
            <a:hlinkClick r:id="rId19" action="ppaction://hlinksldjump"/>
          </p:cNvPr>
          <p:cNvSpPr txBox="1"/>
          <p:nvPr/>
        </p:nvSpPr>
        <p:spPr>
          <a:xfrm>
            <a:off x="661343" y="970866"/>
            <a:ext cx="11387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008000"/>
                </a:solidFill>
              </a:rPr>
              <a:t>18</a:t>
            </a:r>
            <a:endParaRPr lang="ru-RU" sz="6600" b="1" dirty="0">
              <a:solidFill>
                <a:srgbClr val="008000"/>
              </a:solidFill>
            </a:endParaRPr>
          </a:p>
        </p:txBody>
      </p:sp>
      <p:sp>
        <p:nvSpPr>
          <p:cNvPr id="21" name="TextBox 20">
            <a:hlinkClick r:id="rId20" action="ppaction://hlinksldjump"/>
          </p:cNvPr>
          <p:cNvSpPr txBox="1"/>
          <p:nvPr/>
        </p:nvSpPr>
        <p:spPr>
          <a:xfrm>
            <a:off x="2486318" y="5524739"/>
            <a:ext cx="13130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008000"/>
                </a:solidFill>
              </a:rPr>
              <a:t>19</a:t>
            </a:r>
            <a:endParaRPr lang="ru-RU" sz="6600" b="1" dirty="0">
              <a:solidFill>
                <a:srgbClr val="008000"/>
              </a:solidFill>
            </a:endParaRPr>
          </a:p>
        </p:txBody>
      </p:sp>
      <p:sp>
        <p:nvSpPr>
          <p:cNvPr id="22" name="TextBox 21">
            <a:hlinkClick r:id="rId21" action="ppaction://hlinksldjump"/>
          </p:cNvPr>
          <p:cNvSpPr txBox="1"/>
          <p:nvPr/>
        </p:nvSpPr>
        <p:spPr>
          <a:xfrm>
            <a:off x="7151342" y="974085"/>
            <a:ext cx="137950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20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23" name="TextBox 22">
            <a:hlinkClick r:id="rId22" action="ppaction://hlinksldjump"/>
          </p:cNvPr>
          <p:cNvSpPr txBox="1"/>
          <p:nvPr/>
        </p:nvSpPr>
        <p:spPr>
          <a:xfrm>
            <a:off x="3665948" y="2140853"/>
            <a:ext cx="50405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008000"/>
                </a:solidFill>
              </a:rPr>
              <a:t>4</a:t>
            </a:r>
            <a:endParaRPr lang="ru-RU" sz="6600" b="1" dirty="0">
              <a:solidFill>
                <a:srgbClr val="008000"/>
              </a:solidFill>
            </a:endParaRPr>
          </a:p>
        </p:txBody>
      </p:sp>
      <p:sp>
        <p:nvSpPr>
          <p:cNvPr id="24" name="TextBox 23">
            <a:hlinkClick r:id="rId23" action="ppaction://hlinksldjump"/>
          </p:cNvPr>
          <p:cNvSpPr txBox="1"/>
          <p:nvPr/>
        </p:nvSpPr>
        <p:spPr>
          <a:xfrm>
            <a:off x="965325" y="3273911"/>
            <a:ext cx="33393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008000"/>
                </a:solidFill>
              </a:rPr>
              <a:t>7</a:t>
            </a:r>
            <a:endParaRPr lang="ru-RU" sz="6600" b="1" dirty="0">
              <a:solidFill>
                <a:srgbClr val="008000"/>
              </a:solidFill>
            </a:endParaRPr>
          </a:p>
        </p:txBody>
      </p:sp>
      <p:sp>
        <p:nvSpPr>
          <p:cNvPr id="25" name="TextBox 24">
            <a:hlinkClick r:id="rId24" action="ppaction://hlinksldjump"/>
          </p:cNvPr>
          <p:cNvSpPr txBox="1"/>
          <p:nvPr/>
        </p:nvSpPr>
        <p:spPr>
          <a:xfrm>
            <a:off x="1757617" y="3273911"/>
            <a:ext cx="5240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008000"/>
                </a:solidFill>
              </a:rPr>
              <a:t>8</a:t>
            </a:r>
            <a:endParaRPr lang="ru-RU" sz="6600" b="1" dirty="0">
              <a:solidFill>
                <a:srgbClr val="008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579524" y="4367014"/>
            <a:ext cx="884428" cy="1142832"/>
          </a:xfrm>
          <a:prstGeom prst="rect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3952" y="3273911"/>
            <a:ext cx="908050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4351" y="2095663"/>
            <a:ext cx="908050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38659" y="5536099"/>
            <a:ext cx="908050" cy="1138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6301" y="2078862"/>
            <a:ext cx="908050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Прямоугольник 26"/>
          <p:cNvSpPr/>
          <p:nvPr/>
        </p:nvSpPr>
        <p:spPr>
          <a:xfrm>
            <a:off x="5436096" y="995746"/>
            <a:ext cx="864096" cy="11451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7908" y="3244745"/>
            <a:ext cx="925556" cy="119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7908" y="4327870"/>
            <a:ext cx="925556" cy="119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9005" y="5545614"/>
            <a:ext cx="930716" cy="1129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45446" y="4386750"/>
            <a:ext cx="888445" cy="1123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074" name="Таблица 20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99739745"/>
              </p:ext>
            </p:extLst>
          </p:nvPr>
        </p:nvGraphicFramePr>
        <p:xfrm>
          <a:off x="2663788" y="6093297"/>
          <a:ext cx="706958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6958"/>
              </a:tblGrid>
              <a:tr h="3600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58939" y="5343781"/>
            <a:ext cx="1122363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076" name="Таблица 20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29098966"/>
              </p:ext>
            </p:extLst>
          </p:nvPr>
        </p:nvGraphicFramePr>
        <p:xfrm>
          <a:off x="803721" y="1568298"/>
          <a:ext cx="840630" cy="4202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0630"/>
              </a:tblGrid>
              <a:tr h="4202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2" name="Таблица 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24569920"/>
              </p:ext>
            </p:extLst>
          </p:nvPr>
        </p:nvGraphicFramePr>
        <p:xfrm>
          <a:off x="2552401" y="1499993"/>
          <a:ext cx="818345" cy="491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8345"/>
              </a:tblGrid>
              <a:tr h="49173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3" name="Таблица 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64335266"/>
              </p:ext>
            </p:extLst>
          </p:nvPr>
        </p:nvGraphicFramePr>
        <p:xfrm>
          <a:off x="3523467" y="1547274"/>
          <a:ext cx="840630" cy="463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0630"/>
              </a:tblGrid>
              <a:tr h="4636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4" name="Таблица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80771955"/>
              </p:ext>
            </p:extLst>
          </p:nvPr>
        </p:nvGraphicFramePr>
        <p:xfrm>
          <a:off x="3466548" y="2703426"/>
          <a:ext cx="840630" cy="463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0630"/>
              </a:tblGrid>
              <a:tr h="4636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5" name="Таблица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20898794"/>
              </p:ext>
            </p:extLst>
          </p:nvPr>
        </p:nvGraphicFramePr>
        <p:xfrm>
          <a:off x="769399" y="3796394"/>
          <a:ext cx="840630" cy="463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0630"/>
              </a:tblGrid>
              <a:tr h="4636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6" name="Таблица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82830710"/>
              </p:ext>
            </p:extLst>
          </p:nvPr>
        </p:nvGraphicFramePr>
        <p:xfrm>
          <a:off x="1657248" y="3827909"/>
          <a:ext cx="840630" cy="463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0630"/>
              </a:tblGrid>
              <a:tr h="4636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7" name="Таблица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71875966"/>
              </p:ext>
            </p:extLst>
          </p:nvPr>
        </p:nvGraphicFramePr>
        <p:xfrm>
          <a:off x="711977" y="4916524"/>
          <a:ext cx="840630" cy="463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0630"/>
              </a:tblGrid>
              <a:tr h="4636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8" name="Таблица 8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15582690"/>
              </p:ext>
            </p:extLst>
          </p:nvPr>
        </p:nvGraphicFramePr>
        <p:xfrm>
          <a:off x="1711771" y="4974087"/>
          <a:ext cx="840630" cy="463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0630"/>
              </a:tblGrid>
              <a:tr h="4636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9" name="Таблица 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14451903"/>
              </p:ext>
            </p:extLst>
          </p:nvPr>
        </p:nvGraphicFramePr>
        <p:xfrm>
          <a:off x="1604730" y="6078737"/>
          <a:ext cx="840630" cy="463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0630"/>
              </a:tblGrid>
              <a:tr h="4636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8" name="Блок-схема: магнитный диск 27"/>
          <p:cNvSpPr/>
          <p:nvPr/>
        </p:nvSpPr>
        <p:spPr>
          <a:xfrm>
            <a:off x="702191" y="1165290"/>
            <a:ext cx="881736" cy="846936"/>
          </a:xfrm>
          <a:prstGeom prst="flowChartMagneticDisk">
            <a:avLst/>
          </a:prstGeom>
          <a:solidFill>
            <a:srgbClr val="FF0000"/>
          </a:solidFill>
          <a:ln w="34925"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41589" y="849925"/>
            <a:ext cx="1122363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49639" y="849079"/>
            <a:ext cx="1122363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49639" y="2012226"/>
            <a:ext cx="1122363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5790" y="3078648"/>
            <a:ext cx="1122363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110" y="4235785"/>
            <a:ext cx="1122363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8471" y="4242938"/>
            <a:ext cx="1122363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84000" y="5422969"/>
            <a:ext cx="1122363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7138" y="3093740"/>
            <a:ext cx="1122363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077" name="Таблица 20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27585351"/>
              </p:ext>
            </p:extLst>
          </p:nvPr>
        </p:nvGraphicFramePr>
        <p:xfrm>
          <a:off x="6383102" y="2783593"/>
          <a:ext cx="854805" cy="4611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4805"/>
              </a:tblGrid>
              <a:tr h="46115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1" name="Таблица 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6356468"/>
              </p:ext>
            </p:extLst>
          </p:nvPr>
        </p:nvGraphicFramePr>
        <p:xfrm>
          <a:off x="7321532" y="1611932"/>
          <a:ext cx="821748" cy="443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748"/>
              </a:tblGrid>
              <a:tr h="4430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2" name="Таблица 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35293372"/>
              </p:ext>
            </p:extLst>
          </p:nvPr>
        </p:nvGraphicFramePr>
        <p:xfrm>
          <a:off x="7242281" y="2743985"/>
          <a:ext cx="821748" cy="443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748"/>
              </a:tblGrid>
              <a:tr h="4430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3" name="Таблица 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36763373"/>
              </p:ext>
            </p:extLst>
          </p:nvPr>
        </p:nvGraphicFramePr>
        <p:xfrm>
          <a:off x="8171052" y="2763305"/>
          <a:ext cx="821748" cy="443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748"/>
              </a:tblGrid>
              <a:tr h="4430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4" name="Таблица 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37367829"/>
              </p:ext>
            </p:extLst>
          </p:nvPr>
        </p:nvGraphicFramePr>
        <p:xfrm>
          <a:off x="6344624" y="3893512"/>
          <a:ext cx="821748" cy="443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748"/>
              </a:tblGrid>
              <a:tr h="4430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5" name="Таблица 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08696947"/>
              </p:ext>
            </p:extLst>
          </p:nvPr>
        </p:nvGraphicFramePr>
        <p:xfrm>
          <a:off x="8171052" y="3913819"/>
          <a:ext cx="821748" cy="443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748"/>
              </a:tblGrid>
              <a:tr h="4430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3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6" name="Таблица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9947290"/>
              </p:ext>
            </p:extLst>
          </p:nvPr>
        </p:nvGraphicFramePr>
        <p:xfrm>
          <a:off x="6383103" y="5029388"/>
          <a:ext cx="821748" cy="443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748"/>
              </a:tblGrid>
              <a:tr h="4430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7" name="Таблица 9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46974778"/>
              </p:ext>
            </p:extLst>
          </p:nvPr>
        </p:nvGraphicFramePr>
        <p:xfrm>
          <a:off x="8166635" y="5014195"/>
          <a:ext cx="821748" cy="443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748"/>
              </a:tblGrid>
              <a:tr h="4430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8" name="Таблица 9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66277495"/>
              </p:ext>
            </p:extLst>
          </p:nvPr>
        </p:nvGraphicFramePr>
        <p:xfrm>
          <a:off x="5463492" y="6147397"/>
          <a:ext cx="821748" cy="443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748"/>
              </a:tblGrid>
              <a:tr h="4430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9" name="Таблица 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35631877"/>
              </p:ext>
            </p:extLst>
          </p:nvPr>
        </p:nvGraphicFramePr>
        <p:xfrm>
          <a:off x="6402465" y="6189731"/>
          <a:ext cx="821748" cy="443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748"/>
              </a:tblGrid>
              <a:tr h="4430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068" name="Picture 20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41101" y="924021"/>
            <a:ext cx="1122363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17358" y="2065133"/>
            <a:ext cx="1122363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4749" y="2078862"/>
            <a:ext cx="1122363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98177" y="2082081"/>
            <a:ext cx="1122363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4750" y="3151224"/>
            <a:ext cx="1122363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2507" y="3159813"/>
            <a:ext cx="1122363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545" y="4344534"/>
            <a:ext cx="1122363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35828" y="4255805"/>
            <a:ext cx="1122363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40258" y="5438468"/>
            <a:ext cx="1122363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81502" y="5492750"/>
            <a:ext cx="1122363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12123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33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13070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В предложениях выделены одинаковые по звучанию и написанию слова. Найдите среди них  существительные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2050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53531" y="5824741"/>
            <a:ext cx="852264" cy="896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286934" y="201746"/>
            <a:ext cx="755030" cy="792088"/>
            <a:chOff x="720626" y="2060848"/>
            <a:chExt cx="755030" cy="792088"/>
          </a:xfrm>
        </p:grpSpPr>
        <p:sp>
          <p:nvSpPr>
            <p:cNvPr id="3" name="Овал 2"/>
            <p:cNvSpPr/>
            <p:nvPr/>
          </p:nvSpPr>
          <p:spPr>
            <a:xfrm>
              <a:off x="720626" y="2060848"/>
              <a:ext cx="755030" cy="792088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884784" y="2072171"/>
              <a:ext cx="29014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b="1" dirty="0" smtClean="0">
                  <a:solidFill>
                    <a:srgbClr val="FF0000"/>
                  </a:solidFill>
                </a:rPr>
                <a:t>1</a:t>
              </a:r>
              <a:endParaRPr lang="ru-RU" sz="4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88195" y="1487130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1. Сегодня </a:t>
            </a:r>
            <a:r>
              <a:rPr lang="ru-RU" sz="3200" b="1" u="sng" dirty="0" smtClean="0"/>
              <a:t>днём</a:t>
            </a:r>
            <a:r>
              <a:rPr lang="ru-RU" sz="3200" u="sng" dirty="0" smtClean="0"/>
              <a:t> </a:t>
            </a:r>
            <a:r>
              <a:rPr lang="ru-RU" sz="3200" dirty="0" smtClean="0"/>
              <a:t>было очень жарко.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51187" y="2334437"/>
            <a:ext cx="84412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2. Мы остались очень довольны </a:t>
            </a:r>
            <a:r>
              <a:rPr lang="ru-RU" sz="3200" b="1" u="sng" dirty="0" smtClean="0"/>
              <a:t>днём</a:t>
            </a:r>
            <a:r>
              <a:rPr lang="ru-RU" sz="3200" dirty="0" smtClean="0"/>
              <a:t>,    проведённым за городом.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395590" y="3645024"/>
            <a:ext cx="8979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3. </a:t>
            </a:r>
            <a:r>
              <a:rPr lang="ru-RU" sz="3200" b="1" u="sng" dirty="0" smtClean="0"/>
              <a:t>Днём</a:t>
            </a:r>
            <a:r>
              <a:rPr lang="ru-RU" sz="3200" dirty="0" smtClean="0"/>
              <a:t> раньше к нам приехали гости из Москвы.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488194" y="4365104"/>
            <a:ext cx="86558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4. Постарайся сделать уроки </a:t>
            </a:r>
            <a:r>
              <a:rPr lang="ru-RU" sz="3200" b="1" u="sng" dirty="0" smtClean="0"/>
              <a:t>днём</a:t>
            </a:r>
            <a:r>
              <a:rPr lang="ru-RU" sz="3200" dirty="0" smtClean="0"/>
              <a:t>, чтобы вечер у нас был свободен.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488195" y="5824741"/>
            <a:ext cx="79720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5.Своим </a:t>
            </a:r>
            <a:r>
              <a:rPr lang="ru-RU" sz="3200" b="1" u="sng" dirty="0" smtClean="0"/>
              <a:t>днём</a:t>
            </a:r>
            <a:r>
              <a:rPr lang="ru-RU" sz="3200" dirty="0" smtClean="0"/>
              <a:t> рождения я остался доволен.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-55632" y="2105594"/>
            <a:ext cx="14401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ru-RU" sz="6000" b="1" dirty="0" smtClean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43185" y="3411655"/>
            <a:ext cx="1774825" cy="147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90295" y="5535831"/>
            <a:ext cx="1774825" cy="147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30413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266209" y="276039"/>
            <a:ext cx="864096" cy="875855"/>
            <a:chOff x="683568" y="320897"/>
            <a:chExt cx="864096" cy="875855"/>
          </a:xfrm>
        </p:grpSpPr>
        <p:sp>
          <p:nvSpPr>
            <p:cNvPr id="2" name="Овал 1"/>
            <p:cNvSpPr/>
            <p:nvPr/>
          </p:nvSpPr>
          <p:spPr>
            <a:xfrm>
              <a:off x="683568" y="332656"/>
              <a:ext cx="864096" cy="864096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899592" y="320897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>
                  <a:solidFill>
                    <a:srgbClr val="FF0000"/>
                  </a:solidFill>
                </a:rPr>
                <a:t>2</a:t>
              </a:r>
            </a:p>
          </p:txBody>
        </p:sp>
      </p:grpSp>
      <p:pic>
        <p:nvPicPr>
          <p:cNvPr id="3075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805264"/>
            <a:ext cx="85407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60887" y="181237"/>
            <a:ext cx="74788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Из стихотворения  С. Орлова выпишите все числительные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3578" y="1773391"/>
            <a:ext cx="8453917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В нём дюжина дождей и солнца суток сорок,</a:t>
            </a:r>
          </a:p>
          <a:p>
            <a:endParaRPr lang="ru-RU" sz="3200" dirty="0" smtClean="0"/>
          </a:p>
          <a:p>
            <a:r>
              <a:rPr lang="ru-RU" sz="3200" dirty="0" smtClean="0"/>
              <a:t>В нём пара сотен зорь и полдесятка гроз,</a:t>
            </a:r>
          </a:p>
          <a:p>
            <a:endParaRPr lang="ru-RU" sz="3200" dirty="0" smtClean="0"/>
          </a:p>
          <a:p>
            <a:r>
              <a:rPr lang="ru-RU" sz="3200" dirty="0" smtClean="0"/>
              <a:t>Сто тысяч в нём ток</a:t>
            </a:r>
            <a:r>
              <a:rPr lang="en-US" sz="3200" dirty="0" smtClean="0"/>
              <a:t>ȯ</a:t>
            </a:r>
            <a:r>
              <a:rPr lang="ru-RU" sz="3200" dirty="0" smtClean="0"/>
              <a:t>в и шин машинных шорох,</a:t>
            </a:r>
          </a:p>
          <a:p>
            <a:endParaRPr lang="ru-RU" sz="3200" dirty="0" smtClean="0"/>
          </a:p>
          <a:p>
            <a:r>
              <a:rPr lang="ru-RU" sz="3200" dirty="0" smtClean="0"/>
              <a:t>Комбайнов ровный рёв и ливни синих звёзд.</a:t>
            </a:r>
          </a:p>
          <a:p>
            <a:endParaRPr lang="ru-RU" sz="3200" dirty="0" smtClean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6948264" y="2276872"/>
            <a:ext cx="129614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347347" y="4209387"/>
            <a:ext cx="1656000" cy="38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03413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4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72088" y="188640"/>
            <a:ext cx="936104" cy="871039"/>
            <a:chOff x="971600" y="469729"/>
            <a:chExt cx="936104" cy="871039"/>
          </a:xfrm>
        </p:grpSpPr>
        <p:sp>
          <p:nvSpPr>
            <p:cNvPr id="2" name="Овал 1"/>
            <p:cNvSpPr/>
            <p:nvPr/>
          </p:nvSpPr>
          <p:spPr>
            <a:xfrm>
              <a:off x="971600" y="476672"/>
              <a:ext cx="936104" cy="864096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187624" y="469729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>
                  <a:solidFill>
                    <a:srgbClr val="FF0000"/>
                  </a:solidFill>
                </a:rPr>
                <a:t>3</a:t>
              </a:r>
            </a:p>
          </p:txBody>
        </p:sp>
      </p:grpSp>
      <p:pic>
        <p:nvPicPr>
          <p:cNvPr id="4098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661248"/>
            <a:ext cx="85407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835" y="27466"/>
            <a:ext cx="68307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Сколько в этом четверостишии прилагательных?</a:t>
            </a:r>
            <a:endParaRPr lang="ru-RU" sz="3200" dirty="0" smtClean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5825" y="1621981"/>
            <a:ext cx="777426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Ржавеет золото, и истлевает сталь</a:t>
            </a:r>
          </a:p>
          <a:p>
            <a:endParaRPr lang="ru-RU" sz="3200" dirty="0" smtClean="0"/>
          </a:p>
          <a:p>
            <a:r>
              <a:rPr lang="ru-RU" sz="3200" dirty="0" smtClean="0"/>
              <a:t>Крошится мрамор. К смерти всё готово.</a:t>
            </a:r>
          </a:p>
          <a:p>
            <a:endParaRPr lang="ru-RU" sz="3200" dirty="0" smtClean="0"/>
          </a:p>
          <a:p>
            <a:r>
              <a:rPr lang="ru-RU" sz="3200" dirty="0" smtClean="0"/>
              <a:t>Всего прочнее на земле – печаль</a:t>
            </a:r>
          </a:p>
          <a:p>
            <a:endParaRPr lang="ru-RU" sz="3200" dirty="0" smtClean="0"/>
          </a:p>
          <a:p>
            <a:r>
              <a:rPr lang="ru-RU" sz="3200" dirty="0" smtClean="0"/>
              <a:t>И долговечней – царственное слово.</a:t>
            </a:r>
          </a:p>
          <a:p>
            <a:r>
              <a:rPr lang="ru-RU" sz="3200" dirty="0" smtClean="0"/>
              <a:t>						</a:t>
            </a:r>
            <a:r>
              <a:rPr lang="ru-RU" sz="3200" dirty="0" err="1" smtClean="0"/>
              <a:t>А.Ахматова</a:t>
            </a:r>
            <a:endParaRPr lang="ru-RU" sz="3200" dirty="0" smtClean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6494572" y="3111033"/>
            <a:ext cx="129614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43528" y="4047361"/>
            <a:ext cx="1620000" cy="29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1339" y="5027256"/>
            <a:ext cx="2340000" cy="42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8127" y="4995129"/>
            <a:ext cx="2340000" cy="42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76885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33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805264"/>
            <a:ext cx="85407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вал 2"/>
          <p:cNvSpPr/>
          <p:nvPr/>
        </p:nvSpPr>
        <p:spPr>
          <a:xfrm>
            <a:off x="179512" y="188640"/>
            <a:ext cx="864096" cy="792088"/>
          </a:xfrm>
          <a:prstGeom prst="ellipse">
            <a:avLst/>
          </a:prstGeom>
          <a:solidFill>
            <a:srgbClr val="FFC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4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3" y="46075"/>
            <a:ext cx="72677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Найдите в четверостишии местоимения. Определите их разряд.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1939" y="1131923"/>
            <a:ext cx="764845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Ни у кого и ни за что не спросим</a:t>
            </a:r>
          </a:p>
          <a:p>
            <a:endParaRPr lang="ru-RU" sz="3200" dirty="0" smtClean="0"/>
          </a:p>
          <a:p>
            <a:r>
              <a:rPr lang="ru-RU" sz="3200" dirty="0" smtClean="0"/>
              <a:t>Про то, что не расскажем никому…</a:t>
            </a:r>
          </a:p>
          <a:p>
            <a:endParaRPr lang="ru-RU" sz="3200" dirty="0" smtClean="0"/>
          </a:p>
          <a:p>
            <a:r>
              <a:rPr lang="ru-RU" sz="3200" dirty="0" smtClean="0"/>
              <a:t>Но кажутся кривые сучья сосен</a:t>
            </a:r>
          </a:p>
          <a:p>
            <a:endParaRPr lang="ru-RU" sz="3200" dirty="0" smtClean="0"/>
          </a:p>
          <a:p>
            <a:r>
              <a:rPr lang="ru-RU" sz="3200" dirty="0" smtClean="0"/>
              <a:t>Застывшими «зачем» и «почему».</a:t>
            </a:r>
          </a:p>
          <a:p>
            <a:r>
              <a:rPr lang="ru-RU" sz="3200" dirty="0" smtClean="0"/>
              <a:t>					     </a:t>
            </a:r>
            <a:r>
              <a:rPr lang="ru-RU" sz="3200" dirty="0" err="1" smtClean="0"/>
              <a:t>С.Наровчатов</a:t>
            </a:r>
            <a:endParaRPr lang="ru-RU" sz="32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51938" y="5132101"/>
            <a:ext cx="67843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Отрицательные: </a:t>
            </a:r>
            <a:r>
              <a:rPr lang="ru-RU" sz="3200" dirty="0" smtClean="0">
                <a:solidFill>
                  <a:srgbClr val="008000"/>
                </a:solidFill>
              </a:rPr>
              <a:t>никто, ничто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Указательное: </a:t>
            </a:r>
            <a:r>
              <a:rPr lang="ru-RU" sz="3200" dirty="0" smtClean="0">
                <a:solidFill>
                  <a:srgbClr val="008000"/>
                </a:solidFill>
              </a:rPr>
              <a:t>то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Относительное: </a:t>
            </a:r>
            <a:r>
              <a:rPr lang="ru-RU" sz="3200" dirty="0" smtClean="0">
                <a:solidFill>
                  <a:srgbClr val="008000"/>
                </a:solidFill>
              </a:rPr>
              <a:t>что</a:t>
            </a:r>
          </a:p>
        </p:txBody>
      </p:sp>
    </p:spTree>
    <p:extLst>
      <p:ext uri="{BB962C8B-B14F-4D97-AF65-F5344CB8AC3E}">
        <p14:creationId xmlns:p14="http://schemas.microsoft.com/office/powerpoint/2010/main" xmlns="" val="2414405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4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805264"/>
            <a:ext cx="85407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вал 2"/>
          <p:cNvSpPr/>
          <p:nvPr/>
        </p:nvSpPr>
        <p:spPr>
          <a:xfrm>
            <a:off x="251520" y="260648"/>
            <a:ext cx="864096" cy="864096"/>
          </a:xfrm>
          <a:prstGeom prst="ellipse">
            <a:avLst/>
          </a:prstGeom>
          <a:solidFill>
            <a:srgbClr val="FFC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5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5453" y="260648"/>
            <a:ext cx="7509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Найдите в стихотворении предлоги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6064" y="1331083"/>
            <a:ext cx="846043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…И снилось мне, что мы, как в сказке,</a:t>
            </a:r>
          </a:p>
          <a:p>
            <a:r>
              <a:rPr lang="ru-RU" sz="3200" dirty="0" smtClean="0"/>
              <a:t>Шли вдоль пустынных берегов</a:t>
            </a:r>
          </a:p>
          <a:p>
            <a:r>
              <a:rPr lang="ru-RU" sz="3200" dirty="0" smtClean="0"/>
              <a:t>Над диким синим лукоморьем, </a:t>
            </a:r>
          </a:p>
          <a:p>
            <a:r>
              <a:rPr lang="ru-RU" sz="3200" dirty="0" smtClean="0"/>
              <a:t>В глухом бору, среди песков.</a:t>
            </a:r>
          </a:p>
          <a:p>
            <a:endParaRPr lang="ru-RU" sz="3200" dirty="0"/>
          </a:p>
          <a:p>
            <a:r>
              <a:rPr lang="ru-RU" sz="3200" dirty="0" smtClean="0"/>
              <a:t>И весел звучный лес, и ветер меж берёз</a:t>
            </a:r>
          </a:p>
          <a:p>
            <a:r>
              <a:rPr lang="ru-RU" sz="3200" dirty="0" smtClean="0"/>
              <a:t>Уж веет ласково, а белые берёзы</a:t>
            </a:r>
          </a:p>
          <a:p>
            <a:r>
              <a:rPr lang="ru-RU" sz="3200" dirty="0" smtClean="0"/>
              <a:t>Роняют тихий дождь своих алмазных слёз</a:t>
            </a:r>
          </a:p>
          <a:p>
            <a:r>
              <a:rPr lang="ru-RU" sz="3200" dirty="0" smtClean="0"/>
              <a:t>И улыбаются сквозь слёзы.</a:t>
            </a:r>
          </a:p>
          <a:p>
            <a:r>
              <a:rPr lang="ru-RU" sz="3200" dirty="0" smtClean="0"/>
              <a:t>						</a:t>
            </a:r>
            <a:r>
              <a:rPr lang="ru-RU" sz="3200" dirty="0" err="1" smtClean="0"/>
              <a:t>И.Бунин</a:t>
            </a:r>
            <a:endParaRPr lang="ru-RU" sz="3200" dirty="0" smtClean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663420" y="1831351"/>
            <a:ext cx="28803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83568" y="2789159"/>
            <a:ext cx="64807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547664" y="2276872"/>
            <a:ext cx="100811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275856" y="3284984"/>
            <a:ext cx="108012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807436" y="4221088"/>
            <a:ext cx="70878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059832" y="5713845"/>
            <a:ext cx="108012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83568" y="3291919"/>
            <a:ext cx="21653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68437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2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200"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1240</TotalTime>
  <Words>860</Words>
  <Application>Microsoft Office PowerPoint</Application>
  <PresentationFormat>Экран (4:3)</PresentationFormat>
  <Paragraphs>213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Тема Office</vt:lpstr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Гуля</cp:lastModifiedBy>
  <cp:revision>99</cp:revision>
  <dcterms:created xsi:type="dcterms:W3CDTF">2013-02-23T18:45:07Z</dcterms:created>
  <dcterms:modified xsi:type="dcterms:W3CDTF">2013-03-25T06:53:17Z</dcterms:modified>
</cp:coreProperties>
</file>