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8" r:id="rId2"/>
    <p:sldId id="256" r:id="rId3"/>
    <p:sldId id="269" r:id="rId4"/>
    <p:sldId id="278" r:id="rId5"/>
    <p:sldId id="258" r:id="rId6"/>
    <p:sldId id="271" r:id="rId7"/>
    <p:sldId id="259" r:id="rId8"/>
    <p:sldId id="272" r:id="rId9"/>
    <p:sldId id="273" r:id="rId10"/>
    <p:sldId id="287" r:id="rId11"/>
    <p:sldId id="288" r:id="rId12"/>
    <p:sldId id="289" r:id="rId13"/>
    <p:sldId id="290" r:id="rId14"/>
    <p:sldId id="291" r:id="rId15"/>
    <p:sldId id="280" r:id="rId16"/>
    <p:sldId id="275" r:id="rId17"/>
    <p:sldId id="274" r:id="rId18"/>
    <p:sldId id="277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4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val>
            <c:numRef>
              <c:f>Лист1!$B$1:$B$20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4">
                  <c:v>1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2729728"/>
        <c:axId val="32760192"/>
        <c:axId val="0"/>
      </c:bar3DChart>
      <c:catAx>
        <c:axId val="32729728"/>
        <c:scaling>
          <c:orientation val="minMax"/>
        </c:scaling>
        <c:delete val="0"/>
        <c:axPos val="b"/>
        <c:majorTickMark val="out"/>
        <c:minorTickMark val="none"/>
        <c:tickLblPos val="nextTo"/>
        <c:crossAx val="32760192"/>
        <c:crosses val="autoZero"/>
        <c:auto val="1"/>
        <c:lblAlgn val="ctr"/>
        <c:lblOffset val="100"/>
        <c:noMultiLvlLbl val="0"/>
      </c:catAx>
      <c:valAx>
        <c:axId val="32760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729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Лист1!$E$1:$E$20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42721280"/>
        <c:axId val="42722816"/>
        <c:axId val="0"/>
      </c:bar3DChart>
      <c:catAx>
        <c:axId val="42721280"/>
        <c:scaling>
          <c:orientation val="minMax"/>
        </c:scaling>
        <c:delete val="0"/>
        <c:axPos val="b"/>
        <c:majorTickMark val="out"/>
        <c:minorTickMark val="none"/>
        <c:tickLblPos val="nextTo"/>
        <c:crossAx val="42722816"/>
        <c:crosses val="autoZero"/>
        <c:auto val="1"/>
        <c:lblAlgn val="ctr"/>
        <c:lblOffset val="100"/>
        <c:noMultiLvlLbl val="0"/>
      </c:catAx>
      <c:valAx>
        <c:axId val="42722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721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Лист1!$E$1:$E$18</c:f>
              <c:numCache>
                <c:formatCode>General</c:formatCode>
                <c:ptCount val="1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2925184"/>
        <c:axId val="32926720"/>
        <c:axId val="0"/>
      </c:bar3DChart>
      <c:catAx>
        <c:axId val="32925184"/>
        <c:scaling>
          <c:orientation val="minMax"/>
        </c:scaling>
        <c:delete val="0"/>
        <c:axPos val="b"/>
        <c:majorTickMark val="out"/>
        <c:minorTickMark val="none"/>
        <c:tickLblPos val="nextTo"/>
        <c:crossAx val="32926720"/>
        <c:crosses val="autoZero"/>
        <c:auto val="1"/>
        <c:lblAlgn val="ctr"/>
        <c:lblOffset val="100"/>
        <c:noMultiLvlLbl val="0"/>
      </c:catAx>
      <c:valAx>
        <c:axId val="3292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925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Лист1!$E$1:$E$19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42761216"/>
        <c:axId val="32858880"/>
        <c:axId val="0"/>
      </c:bar3DChart>
      <c:catAx>
        <c:axId val="42761216"/>
        <c:scaling>
          <c:orientation val="minMax"/>
        </c:scaling>
        <c:delete val="0"/>
        <c:axPos val="b"/>
        <c:majorTickMark val="out"/>
        <c:minorTickMark val="none"/>
        <c:tickLblPos val="nextTo"/>
        <c:crossAx val="32858880"/>
        <c:crosses val="autoZero"/>
        <c:auto val="1"/>
        <c:lblAlgn val="ctr"/>
        <c:lblOffset val="100"/>
        <c:noMultiLvlLbl val="0"/>
      </c:catAx>
      <c:valAx>
        <c:axId val="32858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761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Лист1!$F$1:$F$20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2892800"/>
        <c:axId val="32894336"/>
        <c:axId val="0"/>
      </c:bar3DChart>
      <c:catAx>
        <c:axId val="32892800"/>
        <c:scaling>
          <c:orientation val="minMax"/>
        </c:scaling>
        <c:delete val="0"/>
        <c:axPos val="b"/>
        <c:majorTickMark val="out"/>
        <c:minorTickMark val="none"/>
        <c:tickLblPos val="nextTo"/>
        <c:crossAx val="32894336"/>
        <c:crosses val="autoZero"/>
        <c:auto val="1"/>
        <c:lblAlgn val="ctr"/>
        <c:lblOffset val="100"/>
        <c:noMultiLvlLbl val="0"/>
      </c:catAx>
      <c:valAx>
        <c:axId val="32894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8928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Лист1!$F$1:$F$18</c:f>
              <c:numCache>
                <c:formatCode>General</c:formatCode>
                <c:ptCount val="1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2996736"/>
        <c:axId val="32998528"/>
        <c:axId val="0"/>
      </c:bar3DChart>
      <c:catAx>
        <c:axId val="32996736"/>
        <c:scaling>
          <c:orientation val="minMax"/>
        </c:scaling>
        <c:delete val="0"/>
        <c:axPos val="b"/>
        <c:majorTickMark val="out"/>
        <c:minorTickMark val="none"/>
        <c:tickLblPos val="nextTo"/>
        <c:crossAx val="32998528"/>
        <c:crosses val="autoZero"/>
        <c:auto val="1"/>
        <c:lblAlgn val="ctr"/>
        <c:lblOffset val="100"/>
        <c:noMultiLvlLbl val="0"/>
      </c:catAx>
      <c:valAx>
        <c:axId val="32998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996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Лист1!$F$1:$F$19</c:f>
              <c:numCache>
                <c:formatCode>General</c:formatCode>
                <c:ptCount val="19"/>
                <c:pt idx="0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3068160"/>
        <c:axId val="33069696"/>
        <c:axId val="0"/>
      </c:bar3DChart>
      <c:catAx>
        <c:axId val="33068160"/>
        <c:scaling>
          <c:orientation val="minMax"/>
        </c:scaling>
        <c:delete val="0"/>
        <c:axPos val="b"/>
        <c:majorTickMark val="out"/>
        <c:minorTickMark val="none"/>
        <c:tickLblPos val="nextTo"/>
        <c:crossAx val="33069696"/>
        <c:crosses val="autoZero"/>
        <c:auto val="1"/>
        <c:lblAlgn val="ctr"/>
        <c:lblOffset val="100"/>
        <c:noMultiLvlLbl val="0"/>
      </c:catAx>
      <c:valAx>
        <c:axId val="33069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068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Лист1!$B$1:$B$18</c:f>
              <c:numCache>
                <c:formatCode>General</c:formatCode>
                <c:ptCount val="18"/>
                <c:pt idx="0">
                  <c:v>0</c:v>
                </c:pt>
                <c:pt idx="3">
                  <c:v>0</c:v>
                </c:pt>
                <c:pt idx="7">
                  <c:v>1</c:v>
                </c:pt>
                <c:pt idx="10">
                  <c:v>1</c:v>
                </c:pt>
                <c:pt idx="12">
                  <c:v>1</c:v>
                </c:pt>
                <c:pt idx="16">
                  <c:v>1</c:v>
                </c:pt>
                <c:pt idx="1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6712832"/>
        <c:axId val="36714368"/>
        <c:axId val="0"/>
      </c:bar3DChart>
      <c:catAx>
        <c:axId val="36712832"/>
        <c:scaling>
          <c:orientation val="minMax"/>
        </c:scaling>
        <c:delete val="0"/>
        <c:axPos val="b"/>
        <c:majorTickMark val="out"/>
        <c:minorTickMark val="none"/>
        <c:tickLblPos val="nextTo"/>
        <c:crossAx val="36714368"/>
        <c:crosses val="autoZero"/>
        <c:auto val="1"/>
        <c:lblAlgn val="ctr"/>
        <c:lblOffset val="100"/>
        <c:noMultiLvlLbl val="0"/>
      </c:catAx>
      <c:valAx>
        <c:axId val="36714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712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Лист1!$B$1:$B$19</c:f>
              <c:numCache>
                <c:formatCode>General</c:formatCode>
                <c:ptCount val="19"/>
                <c:pt idx="0">
                  <c:v>1</c:v>
                </c:pt>
                <c:pt idx="3">
                  <c:v>0</c:v>
                </c:pt>
                <c:pt idx="7">
                  <c:v>1</c:v>
                </c:pt>
                <c:pt idx="9">
                  <c:v>1</c:v>
                </c:pt>
                <c:pt idx="10">
                  <c:v>1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6730752"/>
        <c:axId val="36732288"/>
        <c:axId val="0"/>
      </c:bar3DChart>
      <c:catAx>
        <c:axId val="36730752"/>
        <c:scaling>
          <c:orientation val="minMax"/>
        </c:scaling>
        <c:delete val="0"/>
        <c:axPos val="b"/>
        <c:majorTickMark val="out"/>
        <c:minorTickMark val="none"/>
        <c:tickLblPos val="nextTo"/>
        <c:crossAx val="36732288"/>
        <c:crosses val="autoZero"/>
        <c:auto val="1"/>
        <c:lblAlgn val="ctr"/>
        <c:lblOffset val="100"/>
        <c:noMultiLvlLbl val="0"/>
      </c:catAx>
      <c:valAx>
        <c:axId val="36732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730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Лист1!$C$1:$C$20</c:f>
              <c:numCache>
                <c:formatCode>General</c:formatCode>
                <c:ptCount val="2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9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6410880"/>
        <c:axId val="36412416"/>
        <c:axId val="0"/>
      </c:bar3DChart>
      <c:catAx>
        <c:axId val="36410880"/>
        <c:scaling>
          <c:orientation val="minMax"/>
        </c:scaling>
        <c:delete val="0"/>
        <c:axPos val="b"/>
        <c:majorTickMark val="out"/>
        <c:minorTickMark val="none"/>
        <c:tickLblPos val="nextTo"/>
        <c:crossAx val="36412416"/>
        <c:crosses val="autoZero"/>
        <c:auto val="1"/>
        <c:lblAlgn val="ctr"/>
        <c:lblOffset val="100"/>
        <c:noMultiLvlLbl val="0"/>
      </c:catAx>
      <c:valAx>
        <c:axId val="36412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410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Лист1!$C$1:$C$18</c:f>
              <c:numCache>
                <c:formatCode>General</c:formatCode>
                <c:ptCount val="18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1</c:v>
                </c:pt>
                <c:pt idx="16">
                  <c:v>0</c:v>
                </c:pt>
                <c:pt idx="1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6772864"/>
        <c:axId val="36774656"/>
        <c:axId val="0"/>
      </c:bar3DChart>
      <c:catAx>
        <c:axId val="36772864"/>
        <c:scaling>
          <c:orientation val="minMax"/>
        </c:scaling>
        <c:delete val="0"/>
        <c:axPos val="b"/>
        <c:majorTickMark val="out"/>
        <c:minorTickMark val="none"/>
        <c:tickLblPos val="nextTo"/>
        <c:crossAx val="36774656"/>
        <c:crosses val="autoZero"/>
        <c:auto val="1"/>
        <c:lblAlgn val="ctr"/>
        <c:lblOffset val="100"/>
        <c:noMultiLvlLbl val="0"/>
      </c:catAx>
      <c:valAx>
        <c:axId val="36774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772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Лист1!$C$1:$C$19</c:f>
              <c:numCache>
                <c:formatCode>General</c:formatCode>
                <c:ptCount val="19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6823808"/>
        <c:axId val="36825344"/>
        <c:axId val="0"/>
      </c:bar3DChart>
      <c:catAx>
        <c:axId val="36823808"/>
        <c:scaling>
          <c:orientation val="minMax"/>
        </c:scaling>
        <c:delete val="0"/>
        <c:axPos val="b"/>
        <c:majorTickMark val="out"/>
        <c:minorTickMark val="none"/>
        <c:tickLblPos val="nextTo"/>
        <c:crossAx val="36825344"/>
        <c:crosses val="autoZero"/>
        <c:auto val="1"/>
        <c:lblAlgn val="ctr"/>
        <c:lblOffset val="100"/>
        <c:noMultiLvlLbl val="0"/>
      </c:catAx>
      <c:valAx>
        <c:axId val="36825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823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Лист1!$D$1:$D$20</c:f>
              <c:numCache>
                <c:formatCode>General</c:formatCode>
                <c:ptCount val="2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42364928"/>
        <c:axId val="42366464"/>
        <c:axId val="0"/>
      </c:bar3DChart>
      <c:catAx>
        <c:axId val="42364928"/>
        <c:scaling>
          <c:orientation val="minMax"/>
        </c:scaling>
        <c:delete val="0"/>
        <c:axPos val="b"/>
        <c:majorTickMark val="out"/>
        <c:minorTickMark val="none"/>
        <c:tickLblPos val="nextTo"/>
        <c:crossAx val="42366464"/>
        <c:crosses val="autoZero"/>
        <c:auto val="1"/>
        <c:lblAlgn val="ctr"/>
        <c:lblOffset val="100"/>
        <c:noMultiLvlLbl val="0"/>
      </c:catAx>
      <c:valAx>
        <c:axId val="42366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364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Лист1!$D$1</c:f>
              <c:strCache>
                <c:ptCount val="1"/>
              </c:strCache>
            </c:strRef>
          </c:tx>
          <c:invertIfNegative val="0"/>
          <c:val>
            <c:numRef>
              <c:f>Лист1!$D$2:$D$18</c:f>
              <c:numCache>
                <c:formatCode>General</c:formatCode>
                <c:ptCount val="17"/>
                <c:pt idx="0">
                  <c:v>1</c:v>
                </c:pt>
                <c:pt idx="2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10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42182144"/>
        <c:axId val="42183680"/>
        <c:axId val="0"/>
      </c:bar3DChart>
      <c:catAx>
        <c:axId val="42182144"/>
        <c:scaling>
          <c:orientation val="minMax"/>
        </c:scaling>
        <c:delete val="0"/>
        <c:axPos val="b"/>
        <c:majorTickMark val="out"/>
        <c:minorTickMark val="none"/>
        <c:tickLblPos val="nextTo"/>
        <c:crossAx val="42183680"/>
        <c:crosses val="autoZero"/>
        <c:auto val="1"/>
        <c:lblAlgn val="ctr"/>
        <c:lblOffset val="100"/>
        <c:noMultiLvlLbl val="0"/>
      </c:catAx>
      <c:valAx>
        <c:axId val="42183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182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Лист1!$D$1:$D$19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3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2">
                  <c:v>1</c:v>
                </c:pt>
                <c:pt idx="13">
                  <c:v>1</c:v>
                </c:pt>
                <c:pt idx="15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42204544"/>
        <c:axId val="42738816"/>
        <c:axId val="0"/>
      </c:bar3DChart>
      <c:catAx>
        <c:axId val="42204544"/>
        <c:scaling>
          <c:orientation val="minMax"/>
        </c:scaling>
        <c:delete val="0"/>
        <c:axPos val="b"/>
        <c:majorTickMark val="out"/>
        <c:minorTickMark val="none"/>
        <c:tickLblPos val="nextTo"/>
        <c:crossAx val="42738816"/>
        <c:crosses val="autoZero"/>
        <c:auto val="1"/>
        <c:lblAlgn val="ctr"/>
        <c:lblOffset val="100"/>
        <c:noMultiLvlLbl val="0"/>
      </c:catAx>
      <c:valAx>
        <c:axId val="42738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204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89D68-085B-486E-AA6A-9EEC77160F06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B95FC-1D69-4984-8320-BAAB1775DD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38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E44F7F-B3E3-47D4-A670-68D5B12B666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B95FC-1D69-4984-8320-BAAB1775DDD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5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33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3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2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30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6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3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77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298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8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C0E70-08EC-4BA4-9636-1C8ABBADC782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CF04-AF58-45F1-B03E-9340CF61F6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700808"/>
            <a:ext cx="58897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Исследовательская работа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5936" y="3861048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 ученик 4 «а» класса</a:t>
            </a:r>
          </a:p>
          <a:p>
            <a:r>
              <a:rPr lang="ru-RU" sz="2400" dirty="0" smtClean="0"/>
              <a:t> Сухоруков Филипп</a:t>
            </a:r>
          </a:p>
          <a:p>
            <a:r>
              <a:rPr lang="ru-RU" sz="2400" dirty="0" smtClean="0"/>
              <a:t>Руководитель: </a:t>
            </a:r>
          </a:p>
          <a:p>
            <a:r>
              <a:rPr lang="ru-RU" sz="2400" dirty="0" smtClean="0"/>
              <a:t>Смирнова Светлана Ивановна, учитель начальных классов</a:t>
            </a:r>
          </a:p>
          <a:p>
            <a:r>
              <a:rPr lang="ru-RU" sz="2400" dirty="0" smtClean="0"/>
              <a:t>2013год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497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774559"/>
              </p:ext>
            </p:extLst>
          </p:nvPr>
        </p:nvGraphicFramePr>
        <p:xfrm>
          <a:off x="5275235" y="697321"/>
          <a:ext cx="3671888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63888" y="20611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Откуда появился картофель?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53541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б кл</a:t>
            </a:r>
            <a:endParaRPr lang="ru-RU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772483"/>
              </p:ext>
            </p:extLst>
          </p:nvPr>
        </p:nvGraphicFramePr>
        <p:xfrm>
          <a:off x="0" y="69732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676263"/>
              </p:ext>
            </p:extLst>
          </p:nvPr>
        </p:nvGraphicFramePr>
        <p:xfrm>
          <a:off x="2033972" y="370896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71600" y="53541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103948" y="33396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2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82081"/>
              </p:ext>
            </p:extLst>
          </p:nvPr>
        </p:nvGraphicFramePr>
        <p:xfrm>
          <a:off x="5148064" y="980728"/>
          <a:ext cx="38519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990998"/>
              </p:ext>
            </p:extLst>
          </p:nvPr>
        </p:nvGraphicFramePr>
        <p:xfrm>
          <a:off x="107504" y="764704"/>
          <a:ext cx="4572000" cy="2667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672273"/>
              </p:ext>
            </p:extLst>
          </p:nvPr>
        </p:nvGraphicFramePr>
        <p:xfrm>
          <a:off x="1880208" y="39330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0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Знаете ли вы пословицы и поговорки о картофеле?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1180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83497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3б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35730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235702"/>
              </p:ext>
            </p:extLst>
          </p:nvPr>
        </p:nvGraphicFramePr>
        <p:xfrm>
          <a:off x="4139952" y="10527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317897"/>
              </p:ext>
            </p:extLst>
          </p:nvPr>
        </p:nvGraphicFramePr>
        <p:xfrm>
          <a:off x="251520" y="620688"/>
          <a:ext cx="37079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991045"/>
              </p:ext>
            </p:extLst>
          </p:nvPr>
        </p:nvGraphicFramePr>
        <p:xfrm>
          <a:off x="2123728" y="38610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23628" y="1499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Знаете ли вы какие полезные св- ва у картофеля?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8367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3б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3573016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758734"/>
              </p:ext>
            </p:extLst>
          </p:nvPr>
        </p:nvGraphicFramePr>
        <p:xfrm>
          <a:off x="4572000" y="908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245687"/>
              </p:ext>
            </p:extLst>
          </p:nvPr>
        </p:nvGraphicFramePr>
        <p:xfrm>
          <a:off x="34486" y="10186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534640"/>
              </p:ext>
            </p:extLst>
          </p:nvPr>
        </p:nvGraphicFramePr>
        <p:xfrm>
          <a:off x="2123728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57703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Знаете ли вы как правильно хранить картофель?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64930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8367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3б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1960" y="37170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4469153"/>
              </p:ext>
            </p:extLst>
          </p:nvPr>
        </p:nvGraphicFramePr>
        <p:xfrm>
          <a:off x="4355976" y="836712"/>
          <a:ext cx="4139952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165024"/>
              </p:ext>
            </p:extLst>
          </p:nvPr>
        </p:nvGraphicFramePr>
        <p:xfrm>
          <a:off x="29704" y="10527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748632"/>
              </p:ext>
            </p:extLst>
          </p:nvPr>
        </p:nvGraphicFramePr>
        <p:xfrm>
          <a:off x="2195736" y="388342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1288" y="11177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Можете ли вы сами приготовить блюда из картофеля?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8367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66429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3б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80012" y="3678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8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488" y="0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92D050"/>
                </a:solidFill>
                <a:latin typeface="Arno Pro Display" pitchFamily="18" charset="0"/>
              </a:rPr>
              <a:t>Опыты: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Есть ли крахмал в картофеле?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Косметика с грядки!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 rot="20430681">
            <a:off x="409632" y="4277576"/>
            <a:ext cx="57807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Картофель - незаменимый источник крахмала</a:t>
            </a:r>
            <a:endParaRPr lang="ru-RU" sz="3200" b="1" i="1" dirty="0">
              <a:solidFill>
                <a:schemeClr val="accent1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5949280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Смягчение и отбеливание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вашей кожи</a:t>
            </a:r>
            <a:endParaRPr lang="ru-RU" sz="3200" b="1" i="1" dirty="0">
              <a:solidFill>
                <a:schemeClr val="accent1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связной\Рабочий стол\Новая папка (2)\копии\DSC024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16238" cy="2187179"/>
          </a:xfrm>
          <a:prstGeom prst="rect">
            <a:avLst/>
          </a:prstGeom>
          <a:noFill/>
        </p:spPr>
      </p:pic>
      <p:pic>
        <p:nvPicPr>
          <p:cNvPr id="1027" name="Picture 3" descr="C:\Documents and Settings\связной\Рабочий стол\Новая папка (2)\копии\Копия DSC024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40807">
            <a:off x="6653357" y="462079"/>
            <a:ext cx="2701924" cy="2026443"/>
          </a:xfrm>
          <a:prstGeom prst="rect">
            <a:avLst/>
          </a:prstGeom>
          <a:noFill/>
        </p:spPr>
      </p:pic>
      <p:pic>
        <p:nvPicPr>
          <p:cNvPr id="1028" name="Picture 4" descr="C:\Documents and Settings\связной\Рабочий стол\Новая папка (2)\копии\Копия DSC024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507777">
            <a:off x="248913" y="2514442"/>
            <a:ext cx="2701924" cy="2026443"/>
          </a:xfrm>
          <a:prstGeom prst="rect">
            <a:avLst/>
          </a:prstGeom>
          <a:noFill/>
        </p:spPr>
      </p:pic>
      <p:pic>
        <p:nvPicPr>
          <p:cNvPr id="1029" name="Picture 5" descr="C:\Documents and Settings\связной\Рабочий стол\Новая папка (2)\копии\DSC024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584769">
            <a:off x="6255392" y="3164556"/>
            <a:ext cx="2844800" cy="2133600"/>
          </a:xfrm>
          <a:prstGeom prst="rect">
            <a:avLst/>
          </a:prstGeom>
          <a:noFill/>
        </p:spPr>
      </p:pic>
      <p:pic>
        <p:nvPicPr>
          <p:cNvPr id="1030" name="Picture 6" descr="C:\Documents and Settings\связной\Рабочий стол\Новая папка (2)\копии\DSC024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1785926"/>
            <a:ext cx="2987676" cy="2240757"/>
          </a:xfrm>
          <a:prstGeom prst="rect">
            <a:avLst/>
          </a:prstGeom>
          <a:noFill/>
        </p:spPr>
      </p:pic>
      <p:pic>
        <p:nvPicPr>
          <p:cNvPr id="1031" name="Picture 7" descr="C:\Documents and Settings\связной\Рабочий стол\Новая папка (2)\копии\DSC0242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4500570"/>
            <a:ext cx="2368547" cy="1776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майл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71563" y="1214438"/>
            <a:ext cx="6858000" cy="51435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2253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7620000" y="214313"/>
            <a:ext cx="1524000" cy="4956175"/>
          </a:xfrm>
        </p:spPr>
        <p:txBody>
          <a:bodyPr/>
          <a:lstStyle/>
          <a:p>
            <a:pPr marL="228600" indent="-228600" eaLnBrk="1" hangingPunct="1">
              <a:buFont typeface="Arial" charset="0"/>
              <a:buAutoNum type="arabicPeriod"/>
            </a:pPr>
            <a:endParaRPr lang="ru-RU" smtClean="0"/>
          </a:p>
          <a:p>
            <a:pPr marL="228600" indent="-228600" eaLnBrk="1" hangingPunct="1">
              <a:buFont typeface="Arial" charset="0"/>
              <a:buAutoNum type="arabicPeriod"/>
            </a:pPr>
            <a:endParaRPr lang="ru-RU" smtClean="0"/>
          </a:p>
        </p:txBody>
      </p:sp>
      <p:pic>
        <p:nvPicPr>
          <p:cNvPr id="11" name="Рисунок 10" descr="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26984">
            <a:off x="500034" y="642918"/>
            <a:ext cx="2286016" cy="1785950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3" name="Рисунок 12" descr="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70275" y="89380"/>
            <a:ext cx="2120054" cy="171451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9" name="Рисунок 18" descr="1260606167_vareniki-s-kartoshkoj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4890674"/>
            <a:ext cx="2405045" cy="196732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22538" name="TextBox 19"/>
          <p:cNvSpPr txBox="1">
            <a:spLocks noChangeArrowheads="1"/>
          </p:cNvSpPr>
          <p:nvPr/>
        </p:nvSpPr>
        <p:spPr bwMode="auto">
          <a:xfrm>
            <a:off x="3286125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928934"/>
            <a:ext cx="4714908" cy="1071570"/>
          </a:xfrm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274320" indent="-27432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Блюда из картофеля – праздничное меню</a:t>
            </a:r>
          </a:p>
        </p:txBody>
      </p:sp>
      <p:sp>
        <p:nvSpPr>
          <p:cNvPr id="21" name="TextBox 20"/>
          <p:cNvSpPr txBox="1"/>
          <p:nvPr/>
        </p:nvSpPr>
        <p:spPr>
          <a:xfrm rot="279193">
            <a:off x="3986605" y="1611049"/>
            <a:ext cx="2268443" cy="427215"/>
          </a:xfrm>
          <a:prstGeom prst="rect">
            <a:avLst/>
          </a:prstGeom>
          <a:noFill/>
        </p:spPr>
        <p:txBody>
          <a:bodyPr spcFirstLastPara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Пюрешечка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 rot="1083906">
            <a:off x="6461256" y="2588200"/>
            <a:ext cx="1971944" cy="812913"/>
          </a:xfrm>
          <a:prstGeom prst="rect">
            <a:avLst/>
          </a:prstGeom>
          <a:noFill/>
        </p:spPr>
        <p:txBody>
          <a:bodyPr spcFirstLastPara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Ёлочка  новогодняя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48389" y="6334538"/>
            <a:ext cx="2571768" cy="646331"/>
          </a:xfrm>
          <a:prstGeom prst="rect">
            <a:avLst/>
          </a:prstGeom>
          <a:noFill/>
        </p:spPr>
        <p:txBody>
          <a:bodyPr spcFirstLastPara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фантазия  из  пюрешечки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4" y="6215082"/>
            <a:ext cx="1481496" cy="36933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Варенички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 rot="182412">
            <a:off x="-27717" y="6441538"/>
            <a:ext cx="2786082" cy="28575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Розочки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из картошечки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2910" y="1857364"/>
            <a:ext cx="2071702" cy="1071570"/>
          </a:xfrm>
          <a:prstGeom prst="rect">
            <a:avLst/>
          </a:prstGeom>
          <a:noFill/>
        </p:spPr>
        <p:txBody>
          <a:bodyPr spcFirstLastPara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Картошечка отварная с огурчиком</a:t>
            </a:r>
          </a:p>
        </p:txBody>
      </p:sp>
      <p:pic>
        <p:nvPicPr>
          <p:cNvPr id="1026" name="Picture 2" descr="C:\Documents and Settings\Dimon\Мои документы\Мои рисунки\картофел\i (9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1488">
            <a:off x="6460702" y="599778"/>
            <a:ext cx="2334587" cy="18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Dimon\Мои документы\Мои рисунки\картофел\a863fd8f9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8680">
            <a:off x="145170" y="4212443"/>
            <a:ext cx="2762251" cy="207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Dimon\Мои документы\Мои рисунки\картофел\i (10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8198">
            <a:off x="6110809" y="4461290"/>
            <a:ext cx="2251291" cy="169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Dimon\Мои документы\Мои рисунки\картофел\i (7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4" y="2636912"/>
            <a:ext cx="269440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7240" y="4250695"/>
            <a:ext cx="2704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вот такое пробовали?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236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Картофель- полезный, </a:t>
            </a:r>
            <a:b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очень популярный, обладающий множеством достоинств, овощ!</a:t>
            </a:r>
            <a:b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endParaRPr lang="ru-RU" sz="3600" i="1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9073" y="4338297"/>
            <a:ext cx="6786610" cy="1354636"/>
          </a:xfrm>
          <a:noFill/>
          <a:ln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КАРТОФЕЛЬ – ВТОРОЙ ХЛЕБ.</a:t>
            </a:r>
            <a:endParaRPr lang="ru-RU" sz="3600" i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6" name="Picture 4" descr="http://t2.gstatic.com/images?q=tbn:ANd9GcRO85lTcffDo7ClcFG86Qajpozi8lFR-UEAfq4jldMAtwEd8D_HGSjaNgbhH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5860" y="5091742"/>
            <a:ext cx="2000250" cy="1504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Dimon\Рабочий стол\фото 1,3 класс\фото новое\филипп\Копия DSC022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5" y="4899113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Dimon\Рабочий стол\фото 1,3 класс\фото новое\филипп\Копия DSC023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02" y="15213"/>
            <a:ext cx="2693165" cy="201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41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81038"/>
            <a:ext cx="6172200" cy="3143272"/>
          </a:xfr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Список литературы: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>«Толковый словарь живого великорусского языка Владимира Даля»</a:t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>Ю.К.Школьник»Растения- полная энциклопедия»</a:t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>газета «Аргументы и факты»№ 38 2011год</a:t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>Т.А.Козлова «Атлас родной природы- овощи и фрукты»</a:t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  <a:ea typeface="+mn-ea"/>
              <a:cs typeface="+mn-cs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971800" y="3714750"/>
            <a:ext cx="6172200" cy="26606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Используемые программы:</a:t>
            </a:r>
          </a:p>
        </p:txBody>
      </p:sp>
      <p:sp>
        <p:nvSpPr>
          <p:cNvPr id="24582" name="AutoShape 2" descr="data:image/jpg;base64,/9j/4AAQSkZJRgABAQAAAQABAAD/2wBDAAkGBwgHBgkIBwgKCgkLDRYPDQwMDRsUFRAWIB0iIiAdHx8kKDQsJCYxJx8fLT0tMTU3Ojo6Iys/RD84QzQ5Ojf/2wBDAQoKCg0MDRoPDxo3JR8lNzc3Nzc3Nzc3Nzc3Nzc3Nzc3Nzc3Nzc3Nzc3Nzc3Nzc3Nzc3Nzc3Nzc3Nzc3Nzc3Nzf/wAARCACZAPIDASIAAhEBAxEB/8QAHAAAAgIDAQEAAAAAAAAAAAAABQYDBAACBwEI/8QAPxAAAgEDAwIEAwMKBAYDAAAAAQIDAAQRBRIhMUEGE1FhIjJxFIGRBzNCUnKhscHR8BUjNXM0NkNi4fEkgrL/xAAaAQACAwEBAAAAAAAAAAAAAAACAwABBAUG/8QAJhEAAgICAgICAgIDAAAAAAAAAAECEQMhEjEEQRMiMjNRYSNCcf/aAAwDAQACEQMRAD8AWizFQNn76Aa8pBgmGc+YQabrDS7vUn8uzgZz0LdFH1NXb7wxp9qBbX0gubt+QinCRe/qazU0uXoe669irpOjSXtwpTJhHX0p807QYYIwBCo+gq1pVjBbJHFEgAAHQUdVFCZ4GK5uTI5f8NAMXT4xwFx7VFPYLu3ZxjoKKrtJ963kt9y5xSQujm3il/8ADkJVjmU45JwMVp4dgDLE5BJPJx70X8d6eZbMPgHac/jQzwvIBDGCf0cH7uDTLXDQXY96PDHcqFjHKnaR3zUc0QF40WMsOxqvBMyYMLFfXaangjla5ErsWLclzjP0pTktIpItpEYwBsyfm4HA+pqeaIhMbMex61csx8eduT2ra+tvLQAHdg7uT0zTatWVexV1C1DxuoPLYr2G6e0gPnxyHaoG1ed3vVy6hcuG5IB7itLm0Z2Vh6dKzW0GRXUEd1GrKBkcoc4I/ClPW9a1myZ9GubpprG5wyPLyygEZG6nKBXQ7XAwOlLnjK3jkt47jHxQuDn2707HlcG0vYPFSZ7pKZAHcY5phic7wOuetAtIdWCn2oxJOkEBkYgY71nS+wyQXt9g5I4oPrfiWCAPFYCN2GAZWPwKf5n91LD61e6jPJbjEcIb9Dqy+mauRaTBOqmRMheRnmnclFUxTiDr9p5I2urmQ3ErfKrHj7gOPwq9oGms83lujMxXzHbHc9vuorDpasrMEBIX4cDpTFpULCJDIm1sDIwBzQqfLQVpIHnSkeNtgUOQcZHShN1pqq+ySMYA6gcZNPX2VWUvnJpc14GHGCOSAPrVyTirQMXy0KsmlN/0vjHQBu1DrmKS3fyp4XRlPQim+EB96lfiPVfSiemtaahA9jqSRtJGdqM+AXXt94rZ4ufn9ZdicseO0czMjFSEBBBqYEuQO5605ar4FUBpNMmYdxHJz+BpWuLO5sJDHeQvHIvTPIP0NbnFoVGSYiX6Npet+YAQC27kdqbRcK8aNj5hkUI8V2RngW5jXc0fDY7CvfD0/wBp08BmzJEcc+lR7SZa02g1vH6xrKrcehrKAI6vrl/beG9KC2saIzDaiCkDSpGvryWeV8uzYJJ5o3+U2RmuLSFSACpOPegfhOzmXUJZnwYSvwr6nPWi8ydY+K9gYI3LkxwggkijyowAO9V7eWZ0YyHG5vh+gotc3UcFlsO3LHGSOaG2siTyExr8K8dMVx5qtJm1MKWCiRuh++irW+I87araeqqQemKJ3MypHwc+1NhFKOxcnbFTxDaCaynjI5IyPrXMbG6XT75oJDhHPwk9jXWtQkWRXIxjuPSuI+KmA1aYJwqtxUxR5TaGJ1E6NZXIZRjHpRq0mVlGexxXLtC8QjCQXDYkHAycbqbrO9ZlXafrzS8kJY3tFpclZ0CwlSNg5UFvWp7p4pGZgoUsfi5zn0pYs74bRknNX1ut3Q/jVrLqhfD2STwsV27RjPrUaIEy5GM+p9K9kuFRCzk8DtzVS8usRSEZ+XgY70EpJhbKt3fRrOVB5xSx4svlXSbnB6oQPrRaLSdTvmMmxEj/AESx5b3oR4p0W4h0e9a5RhtUbMDO45q4QfNWFcUuwD4c1zZEgmfBUc0R1DU3v5ESJyE7D1+tc+UyQSEgncOv0o94fvPMuvi52oTg1rzeMk3OIMMqen2NWjokJZXHxE03adErqOKSbeaQ6iveEL075p30tgQRzxWCS2g5BeCJY0J25+lXIMD4iMe1a2yKUFTSAIAT0PH30SVIS2bJcAtsTPIJNC9bsxdJiP5geCSaslD5ismQO+KuKoY8CirkqZLrYkedf20ipOiybRgZGDUV1Mtyu14wsjNxnpmmrULRncsEz65Haly90/y3ZhkKDkDoAfpS0nF6GWpIv6DrMtpMlpfSZhY7Vdj8rdgfama8s7e7iaG6iWRD2IzSO0MN5bB9uUkUZFNPh+8821FvKxMsIxk/pDsa6nheQ5f45GTPir7IWtc8EkxudNbdGykGJv5VyawWXSNblsrtWjJO0hhjFfSf3d+tBPEfhfTvEEA+1xYuEOY514dT9e9b3BejOpv2cn3CspxPgK+BIF1CR2JBrKV8ch3yIqePJC3iaJZOEUDFXNNXydu0fDjg1Y/KRo88xTUbZC3l8Pt6jnrQjRNXjuYkhfAuEGGHr7ileZBySaCwyStB+6ja5lhyw8tG3EHv6Vct4UgQKigDvVBJgGUE9OanE6qx+IY75rlPT2akwxbyqB1NR6rcTm0k+ybfO2nZu6E470Ia+gVgPNAY9gcn91etqEUbBXmiUn9dxmo5tFqIOjSfStHf/ELoy3EjF5HY5Ab0HtXO/EdsZWF0p/y5OQRTvr00V/PHAJVZApZsPwfb3oTe2r3sJtYoCqAgbn449hRYZ1KwpLRzSdyXwmTjoR2o9o2vXlqFE8LtH+uFOfv9aZLLRILYhooIywJ4Kbjn055o3bwDy1W9sIXX1izn8D/WteXycc1xcRMcbi7sHWWss8eVmViflO3p9aNaZqTNCDPKjSc5KjANVH8N6feuRYymCbsh4P4d6CjStR/xtNNtpkkdyNzjICqOpP8AftWT41LodaHRNQMziG3VpZG6BeopgsdK5WW8IZsZCdhUui6ZDptqIY1+LA3ORyx+tEuR1NSMEuxE5t9GKoUYAAHpXu1SCCMg9u1YTgVrnNHzFpAnV/DGkasjC7somOOHC4I+8Upy/kztopzPp91JFgfK43D+tdDzXoNGsjemS2jmereGtRtRHcW0XnNHyyoOoq1YXezD/KwADK+fXn766GVVhggH60veItCWaEyWxaKcDO5OM+1JnitWhsMtupFi2uAU+b6fSrXnLt55+tLtlLviKksrbcblPIq41y0cIwjOVx9WHTP86z8/QziFFuFLYzjjrir1vMkaMzuD025HalyK/hacw+aFYdQasyXm1gFAK92BAoo5KBlAJ386uvB574NAdU+K3lXdtBUjPpXr3jFhvIHNQ4F/J5AyU/6h9vSic+TLUaK9lZyQ6VCobLkZXjHc4qTSppLTUYnkztcbXHoe9FboFIiQoBUYA6UKO6RN7ECVBhkB4BqQk4zTRJK4tMcKw1rGd0aMe6g/uravRp2rOW0eYFZXtZVlkzxrKpWQZUjBB7ikPxJ4D86U3WkMschOTGTjn2NP9RTSxRDMjhQfWqavRa0zjNxca3pRMWo2zsBwGYEH8e9WrC/uL+ItCkgY4wW4C9eprpV1f6ZLbXLzPFKkMbO6kDkAZxXObTVDDlYYEMzsW2rwq55/Cuf5MIR9GnFJsraqt0l0lorvlhubnAHvgURs9GLBUY4U9QCc1Ja2pkd7qVQ0z4OW6fh6CjUERkVMSOvxBiQPmHpz2Nc+Ut0jV6KI0yCEEpHg9wRk56/fUUEcU3mxujExHb8OV2n07UUCH/EmJIURxjbGoYZBPOe2c9Mc81Z+zF2Pw/0ApUrLXQHt7RUkYtGA/cqxOR2zV0IMBdpI9TRBbQpxtyCM5zVKceW3ALDORgcffQ7XZfZWu9PRkZgCDjqDitvBWj+TLc3cuWkaQohbqEHbP1z+Fe2d1teSBz5h5ZAevuPejnhpw1ltIAYO2fruNNxPYueohZUxXjVIMVow4pz0IRoceta78GtXyKiIZjSXOmFRZD5FbA1UwwPWpYiScGopsjJ+nNeON6HOea2Az0rCcKfanwYDOcazMbHVJ4lbbkhsKfXmsg1CYrjaT7k1Nq1qb7W5n8sFQQFYn0FTJYhACo+L1A61inXJ0bFpFNN4m8wLhz3ANWiLh1PxEdfixzmrMduwIwAM9ciriQq0XAP3irUUynJiy0F8JMS3R8sd9uDRfTp3slwFLKff99b3NtgHiqAke3fAzs7jNWRuw0uoR3O6PIwRgr3qGE+ezJFHtLOEXHcf+qoTsjlFKHDrlXxx9DRDQZY4roefnCcDIxtPr70zHHlNAydRGxFCqFHQDFe1nGODkDvWGvRLrRzX2ZWVlZVlE7MApYnArnniXWZJb+VLedhCOAAeM0661cLb6dPIWACocc9/61yi4huJo3dB6kcdeaXkywx9sZHG5dFe6uHeN8O7AjkDPNeW84hZSucFdzEDml26uLqOYhpD8JHHSjmmBZwjjG3ggHnBrn+TPmrRrww46Y46c4khU4I9c1dZWxF5bOuDlSvcZ5HNDrMSLGhUAFuTnpRJGJztU5x0PGfaubY8lhZ1k2bnZXk+Y87STxwB0HHPNXhIIpWh3K7LjJRsjdjkdOv8hVVVZ1OdynBAwSp/dzXiwiCTzMs+E2Eliz8fxolZHRamundTBEpMrHGf1RVcwJIBHuGQeT6f+aK28ID/AOWME8E9zVuLT94DFe+Scd6v43IBzSFiTTnUKxOXRsqemP7/ALzUelamthrklpMAkdwoZCem8DBH38UyXUSDIPaknxtHEtqZi+xkG5X6EEdOakY8ZIifLTOhKQdpHIPQitjXNPBH5Q47uNLPVm8ubO2OY8LJ/Q10W2uoriPfDIjr6q2a1Sg06Yhpo9dM16F29hW5+LBGfwrbGSBwPqaVx2VyIWUE9K8CY6VLtBOQc15tOe1V8bJZ4DjIofrGoxWlqwLjewwBmq3ifW7fSdOkkJ3yEFUTPLMegrnmnztdTO87F2kbJYtxn+lSTcI2Ox4ue2Horn7RA5ix5o4470ZsLOdrdTcjDdSfT6Uv2dtA92scIbby7EdCKZJNUiitFt7eMu6DaM5P41niorbHz/hEiLDgLGePmPv+NboeoxVWzil2bn2sx5JY9Par4RyoyuGxyO9EtimUrlAwOBQ2e23IzKBuAyKNyRNsywxQy5cQqXYAe3rUfZEVdOj4mt5B8a4ZT/fvUmw28oc4bjFS2sbrqMLH9NCMEeo/8VZvrTzFO04NV1sn9MJ6fdqQse/KP8vsfQ0RJyaUYlktmBz15Jpnt5RNCkgOSRz9a7Hh5ucaZjzQ4uyXNZWtZW3YkR7q8uNYuRJcErEowkfZf6mt5RBa4SRlDY+X2qo0TtGEj+FcY57Ct/shlYPMTJJjG5ueK81kyPJJykzqRioqkIWv25W+laEF4Sc5xXvhy4xcGPJAGCAfrT7d6Yslu0ewYI7DpSBdQS6dq8eU2xh8E1qxZOceLBap2joEMi+X9OlWLd3dhtyMd8EetCLecPbI4OM0UtJgAAgycYHp3rNKNMJBqAq4wfm4NW4LdBj+OaCwXJ81VZWQgnIzwTyOPwzRFLnA61fIpoMQMkeOf51aXUgkOwkMf1tuP3UuC74OWNQz6kkSk7wB70Sy8egPjsK3dwuGPbqSTSPrcej+ILr7JqOoeSsRyVjkC5PvU11q0t58MHEPTcRgyfT+tI7WrXGpskKlppZivP6RJosbuTkMjCkXLvwVcwXy29k4uY5FzEytzj39PrTz4X8HX1hErT6nOoPPlREBR/M0f8NaHBpNjHGBumIBeTHU/wAvpR1RT3JvsTKfpA5NNI5NzMT6lqybT5ioEV3KhzzjBonjAx2rzA9KCkLFnUm1zT4jJAUvI16jG1gPxwap22qapex/5kYt/wD7bj+6nNgGGCKE3ulBS0tthSeSnY0qcZf6sZGUWto5b4xtLj7XHPJLI6ONvJ4U9selUNK8wbtu4FT09sU86/Ym+sHi2nfjo3VSKQbG6+xXTeajM5+Aj3FVGTlFr2bIVWh0sryKKRYMZcgkMuPrijFpLHMu8DeG7/SkeGdJZVmimRc87cd+eKJJfyzFYmkMaqPlHBI+7tS64lSjY82pjUZ3Df25q0ksAT39qSI7yNfzcmH/AEcCra3zrGAzHdjBI70Sy0KeJjJO8coIR8MtLuvXPkNbnJXdLgbe/f8ACvX1JUjOZO3zepqBLYaqyEkiffhcjOxcckf36VE7Io0X9GLXV2JWbhM9u5BAH8aLzoCD3qhp2n2umzSfZ2fdMqkqzZ4HGaIuR5ZwOTxUfRTSspzINvQdKuaUx8lgezcfhUMqkJU+mLthkJ/Wz/KtfgfsoRn/ABLlZWVlde2ZBNjSr1vBuwaggAbGDwelErNRnaxAPavNcNnTNmgUJliAPWljxl4ed7b7dCNwXiTHVfQ03zpIvworH7qrL5ieaVUszDG2Rzimx0V/Zy3TdSFp/wDHuPhKfKW6N7e1MFldoQSHK45wOao+MtHtzJvtCqyvyY19fahek6brPRJoyD0VgWI/DpTXFTV3QSY4LOj7X7qcj6VO1+ignOOaDxaTqDAL9ojXB5ITP8TUN/oeoPESmpMgIOMRcfxrMoJurD0XbzWliGPiJJ4AXJqqRJfHfcMY4BjI3cn60sT6Rrtusshut5TlAEzu/p99Ar+fWyuLx7rZ3yCF/dWrH4ql1JC5ZVH0Nus63Ct15FoS/ljgqeA3/r99EfyeWX2nW0kZciFC4+pOB/OufWMoDDpXVvyUlHe8xjeNnPsc/wBKZkx8FSBeS4tnSoxUnStUr1jS7YgzcPUVqz8YHeomJBrUOM80py9BUWl6VsCMckVGhyK23D0o06BZVvdNiuUJHD/retck8caBPpt19qiX4X64HBrsnOPmoP4ssUvdLmVgCVGRxRavkuw4TcWcGsNUjKiJn2urZDMeQQego1FeRuu9X+PPBzSRfxiO9nVc4WRgD99MXhnwte6gqy3DSQW56AZ3NWjNgxqPJuhmPyJN1QxQagiNud03Y6k1u2tR/X0IXij2m+HbO2RQIBwMZYZJouNLh2ZES4HsK5r4Xoe5oWbKK91Mh4oSVboX4Ue/qactJshZQAF98rD43Ix9wHYVQlsIkORwccEdR99eRXN3bAhJvMQdFk5qKVaFSdheaTZhVXJPStkRsAuAD6CorC9tpEG/4Z842kdvXNWGlUZO/k9qum2VdGkxwMdzVy0jMcCqevU0MeQyMpHIz1oyuNo+ldTwsbjcmZM8r0ZWV5WV0TOJGnCa1drC6+Ge3OAT+mnY/wAKLxSKAMnmimtaQl+FkVvLuI+UlH8CO4pWurt7GUwXhEM4XOG+V/dT3FcfyfHcZcl0bcWS1sY/tj+XtZ8qB09KX9Z1lnzbWG0OD8Uo7UFu9bkun8i3Lf8AcV9Kv6fZCONQ2NxPf1rPuh1ENppysS0o3u/zMe9HtNsYYU2IgAxxiq5RlGExkdamtrUXOBLIQMeuKkXsjZSVhNqVysYwiEICBwe55ojb2xCYcDLdDjrXrpbWkaxJhQOQew/s1NaXsMheONgxTGeMjBquKsu3RRu7fCEEA8YIxQO+0yG7XKqUlHyMoHw/jTTeRJIDtPOKByW80bnDqBg5DAg5pMri9DIuxP8AEHh4Jbm4ijPmoMlkxzU35Lb57PxQLaQkLPGy4PqOR/Om1oGljIZVOfSk0wnSPFFnMyFES4Qhs9icH+Na8OVyXGQE42juaVjDIrWFgyhh0IzUnarmjKisQT0rQo1WgoFYQKQ4WFZErelSg1oVwakQZqJMhgOaraoR9hmOOiGrfQVBeqptZN/QqaYkyl2jjGieFYftT3VyPOlZywyOF5p7tbRYwMKAPpXtnbqqAY4ogkY4wKyvJLI7kzQ6j0QCIryCua9NxMiFAVIPUAVeEIIy2MViwIW+EZ9TRJP0C2CRG78kt99eeVzgijf2dT0HNQTQBDzjNU4E5AaSLb8QyCO4ojpNvHdIZZZCxQ4aPoPqfWo5k+E/3mgug31zaeKbizuA32e4TdE2OAaf4tc6YGS3HQyXIHnxgDvxRIdBQxSZr3vhfWiQPArtRSvRikZWVpmspgJY3cYPP1pC/KkEuLGGHGXDF/enk0k/lEhULBOOuSuPXvUkkwo92KPgyFRI8rFmzjGT6U7RSqcsxyh6ClLw/EIoi6EshbqOMH0pghki8tmMgVlYAIxwa42a+TN8FaCqCLIVcBiOBU7RDA7Vrp8SysnALDocURl092X4/hGc59R6e1LUW1ZdpOgULM3jFJUZoweity30/H91FU06C1QBYkQkdE71Pa20ZQqvGMAD7/8AxV5bULEqBmwDk7vft/CjjB0VKf8AAuXUTK3Rh+FQR27S5z8ORyKMXzLEQZEHXByKwRqG2hQPelTxpsJSBaWhjJzk575oL4m0j7bbmRB/mRncKb5IDjj61UuIg/KnA70Di47QUZKyx4d1eG90+IsQsoAV17hu4/vtRoMCOoOa59f2LI5ktWeOQZBcDhqBx+Nr7Q7jyrrzJBnJKnep5x3xj8TTseRz0LniraOvHmvOlItj+UnS7gqsjPGxPRlIxTlZX1veRLJE4dWGQRRuInoscV6MjpWbfvrcBfWq47JaNQM0M126WG2Kqcs4xirWo6hBYwM8rBQO3r9KUpbptQnZ5PlPCr6UvLLiqChFt2ZpOpW1/G5tn3CJyjHGPi4o1D70C0zT7fTi62yBFdtxX3P/AKoukmD1rOkr0PlsvkZXjrUEHniWVpjCsK/m9uQcc5LHpW8M3IDd+9SQhWysihweDz1+tPVMX0bWs1vcwrPHOhhb5ZAfhP3/AI1vdwqEDLhgRwRzVmTSdPu7NIpYQY4+ifKoH0HaoZVVF8oKq7OFVeQF7U2UKQCasDyLyVww4zmh80Q84OowRzn3oxMAAe3pQyQjLDOc9qQlUlQztBHSkbZ50md0nxfSr2ahteLaIf8AYP4VuxrvQWjBLs1zWV5WUwEsUO1fTINTs2t5kDAj4G7qaIV53qNEOVaSkmm6xNpl18O8/CT+sP6ijF/blHWSVQycLx2/vmovGv8AzNY/7qfxq/q35gftH+dc3yYpOzXhk6COlXIglLM3+WcbeBxTJJMi2zsOfg42/TtSZb/mE/ZpoH+nj9gfwpON6oZOO7NYiEUAevb170UtJy0arIAc9QaDQ/nE/bP8KI2nzD6VFJ3RJLRV1+NzHIqqCCQoJPf2rWMlSrSryQDj04qbXvkt/wDfH86jufzo+oociqVlp6ouT3MUdu0mCSFI2jH4/WqExBzgAKT0rJ/zMn7NaT/m6CcrLiqB12fM3BOee/FIniGwS7V1hUve+ZnCk5KdfpTy3zt9TQzRP+ZYv2ZP/wAml+P+0bP8Gcx+wyRkrKjKw7EUw+G7nV7CZf8AD2dg3WPGVb+lOPiD/iD9aJeGOtdb4k+zFz0FdNm1WS2R7mKJGI+UtnFDvFOravpdj5tpbwyZ+YlidvvimNelD9f/ANKuf9s1PggkDy2cy0/XbrVZpTqUplnX4kUDAx+qB+/76L6LqCXcQeHIGcENwRjtSnov+tQ/U/wo14X6XH++9c/PjijXjehvWUcetSCbFU1+YVuetZAkXops1aglXcduPehsHU1ctuo+v86uJGg5bS/CGIZmA+EL0btkittQdATt6nqa00/+QqK+6fjWu/oIr7AyeXJIqiIzLLsH6RwfpVk/KfrWln/xY/ZNDijc0FJ1EL9h6DgVox5rc9Kibqa7SMLMzWV5WURR/9k="/>
          <p:cNvSpPr>
            <a:spLocks noChangeAspect="1" noChangeArrowheads="1"/>
          </p:cNvSpPr>
          <p:nvPr/>
        </p:nvSpPr>
        <p:spPr bwMode="auto">
          <a:xfrm>
            <a:off x="73025" y="-623888"/>
            <a:ext cx="2066925" cy="130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4584" name="Рисунок 6" descr="b_5b7a1ff5-95ab-d87ejp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7" r="10204" b="63718"/>
          <a:stretch>
            <a:fillRect/>
          </a:stretch>
        </p:blipFill>
        <p:spPr bwMode="auto">
          <a:xfrm>
            <a:off x="5572125" y="4786313"/>
            <a:ext cx="642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Рисунок 7" descr="b_5b7a1ff5-95ab-d87ejp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1" t="67500" r="35938"/>
          <a:stretch>
            <a:fillRect/>
          </a:stretch>
        </p:blipFill>
        <p:spPr bwMode="auto">
          <a:xfrm>
            <a:off x="3000375" y="4786313"/>
            <a:ext cx="6921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Рисунок 8" descr="b_5b7a1ff5-95ab-d87ejp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3749" r="63126" b="31250"/>
          <a:stretch>
            <a:fillRect/>
          </a:stretch>
        </p:blipFill>
        <p:spPr bwMode="auto">
          <a:xfrm>
            <a:off x="3857625" y="4786313"/>
            <a:ext cx="7143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Рисунок 9" descr="Internet-Explorer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31"/>
          <a:stretch>
            <a:fillRect/>
          </a:stretch>
        </p:blipFill>
        <p:spPr bwMode="auto">
          <a:xfrm>
            <a:off x="4714875" y="4786313"/>
            <a:ext cx="67151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34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Dimon\Мои документы\Мои рисунки\спасибо\0_2f836_ce64800b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95449"/>
            <a:ext cx="3686522" cy="516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1132938">
            <a:off x="530570" y="908720"/>
            <a:ext cx="7677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3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700808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Monotype Corsiva" pitchFamily="66" charset="0"/>
              </a:rPr>
              <a:t>Т</a:t>
            </a:r>
            <a:r>
              <a:rPr lang="ru-RU" sz="4000" b="1" dirty="0" smtClean="0">
                <a:latin typeface="Monotype Corsiva" pitchFamily="66" charset="0"/>
              </a:rPr>
              <a:t>ЕМА:</a:t>
            </a:r>
          </a:p>
          <a:p>
            <a:r>
              <a:rPr lang="ru-RU" sz="4000" b="1" dirty="0" smtClean="0">
                <a:latin typeface="Monotype Corsiva" pitchFamily="66" charset="0"/>
              </a:rPr>
              <a:t>«Этот удивительный картофель»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1026" name="Picture 2" descr="C:\Documents and Settings\Dimon\Мои документы\Мои рисунки\картофел\260px-Potato_flow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760" y="332656"/>
            <a:ext cx="2427951" cy="163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Dimon\Мои документы\Мои рисунки\картофел\Заставка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063" y="3315604"/>
            <a:ext cx="4411668" cy="313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73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286512" y="428604"/>
            <a:ext cx="2500330" cy="4769166"/>
          </a:xfrm>
          <a:noFill/>
          <a:ln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 eaLnBrk="1" fontAlgn="auto" hangingPunct="1">
              <a:buFont typeface="Wingdings"/>
              <a:buNone/>
              <a:defRPr/>
            </a:pP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Этапы проекта: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1.Сбор материала.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2. Анкетирование.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3. Обработка материалов.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4. Оформление проекта- выбор дизайна и оформление.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5. Выпуск сборника рецептов блюд из картофеля</a:t>
            </a:r>
            <a:r>
              <a:rPr lang="ru-RU" sz="1800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.</a:t>
            </a: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 </a:t>
            </a:r>
          </a:p>
          <a:p>
            <a:pPr algn="ctr" eaLnBrk="1" fontAlgn="auto" hangingPunct="1">
              <a:buFont typeface="Wingdings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6. Защита проекта.</a:t>
            </a:r>
          </a:p>
          <a:p>
            <a:pPr algn="ctr" eaLnBrk="1" fontAlgn="auto" hangingPunct="1">
              <a:buFont typeface="Wingdings"/>
              <a:buNone/>
              <a:defRPr/>
            </a:pPr>
            <a:endParaRPr lang="ru-RU" sz="1800" b="1" i="1" dirty="0">
              <a:solidFill>
                <a:schemeClr val="accent1">
                  <a:lumMod val="60000"/>
                  <a:lumOff val="40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6000792" cy="5643602"/>
          </a:xfrm>
          <a:noFill/>
          <a:ln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600" dirty="0" smtClean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600" b="1" i="1" dirty="0" smtClean="0">
              <a:solidFill>
                <a:schemeClr val="accent1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Цель проекта: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 smtClean="0">
                <a:latin typeface="Arno Pro Display" pitchFamily="18" charset="0"/>
              </a:rPr>
              <a:t>	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 Познакомить учеников с  историей  происхождения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			 и полезными свойствами  картофеля.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Задача проекта: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1.Собрать материал об  истории происхождения картофеля.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2. Доказать, что картофель – это второй хлеб.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3.Создать сборник рецептов блюд из картофеля.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dirty="0" smtClean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600" dirty="0" smtClean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600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</p:txBody>
      </p:sp>
      <p:pic>
        <p:nvPicPr>
          <p:cNvPr id="9" name="Picture 6" descr="http://www.basketfood.ru/bpic/bigs/0061_pota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2255">
            <a:off x="4483248" y="149025"/>
            <a:ext cx="1311187" cy="116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Dimon\Мои документы\Мои рисунки\картофел\i.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53136"/>
            <a:ext cx="2043151" cy="20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03491" y="476672"/>
            <a:ext cx="8820472" cy="6215106"/>
          </a:xfrm>
          <a:noFill/>
          <a:ln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;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2000" b="1" i="1" dirty="0" smtClean="0">
                <a:solidFill>
                  <a:srgbClr val="A50021"/>
                </a:solidFill>
              </a:rPr>
              <a:t/>
            </a:r>
            <a:br>
              <a:rPr lang="ru-RU" sz="2000" b="1" i="1" dirty="0" smtClean="0">
                <a:solidFill>
                  <a:srgbClr val="A50021"/>
                </a:solidFill>
              </a:rPr>
            </a:br>
            <a:r>
              <a:rPr lang="ru-RU" sz="2000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Практическая значимость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1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	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данной работы в том, что проанализированный нами материал может быть использован на уроках окружающего мира, литературы, истории и во внеклассной работе; окажется полезным дома .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 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</p:txBody>
      </p:sp>
      <p:pic>
        <p:nvPicPr>
          <p:cNvPr id="2052" name="Picture 4" descr="http://t1.gstatic.com/images?q=tbn:ANd9GcRODGDddssTlhtNufcWD_TeXyznLW9kWZi5ZfJIz4TVqsPs0YZZilazwKv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6508">
            <a:off x="2721179" y="4681607"/>
            <a:ext cx="1922133" cy="1814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73" name="AutoShape 6" descr="data:image/jpg;base64,/9j/4AAQSkZJRgABAQAAAQABAAD/2wBDAAkGBwgHBgkIBwgKCgkLDRYPDQwMDRsUFRAWIB0iIiAdHx8kKDQsJCYxJx8fLT0tMTU3Ojo6Iys/RD84QzQ5Ojf/2wBDAQoKCg0MDRoPDxo3JR8lNzc3Nzc3Nzc3Nzc3Nzc3Nzc3Nzc3Nzc3Nzc3Nzc3Nzc3Nzc3Nzc3Nzc3Nzc3Nzc3Nzf/wAARCACnAN8DASIAAhEBAxEB/8QAGwAAAQUBAQAAAAAAAAAAAAAABQACAwQGAQf/xABAEAACAQMDAQYDBgMFCAMBAAABAgMABBEFEiExEyJBUWFxBjKRFIGhscHRFSNSM0JicuEWNEOCkpOi8DVTVGP/xAAZAQADAQEBAAAAAAAAAAAAAAABAgMABAX/xAAoEQACAgICAgIBAwUAAAAAAAAAAQIRAyESMRNBBFEyFCJxI1JhkaH/2gAMAwEAAhEDEQA/AMvqUbW1xIjHPZuRkcA80buFDpaSAgjI5plodUVJEt9MvJBK2W3xA559Y/1p6aTrMigLpDKo5AecKAfTvj8q8bxyrUWXs2dov8hMjwqt8RRRSaHeCUqAse7vHjI5A+8jFA4tD+IpO80VqikdGumP5Bq5f6PPpyBtU1iwtiRlY1gaVz7LwT9Ks5ZOLXHX8gLfwTNZx/DsQWWKNVllGN4A+ejD6lYAkfa4jg+B3flmsOwupnIsmuWB6SSRLHkeign8SKsR6PqbANJPIFHUjoPfOB+NS82XaSQaQX+IL+zaBCrsW3DaBEwyfvFSRfFNtGALiNk2jGA6Et/5DH0oEfh8lw0kyHAyTJLnaM/4QT+NW4tJsICC2Gcc8W7t9MkChyydmpBJviuNj/J065kB6EYH6Yrq63qkpzDo6KPOWf8Aao1aKEkpBdsDycFEH4DNWYrrT+r6dcMfN33fmaaOT05Goo32paxNbTQyHTrRZEKllZi4B64zVDRmu7FXS21sbH5KPHuGcdRx+9HmvbWNg0OlQgjnL7c/ka6NcnzhLWBB6M1Bzgnbn/w1P6KTSanONrajduP/AOFqRn/xqKzsLxA4T+LxqxydhC59eoq+2r3bD5IAfRSfzNdXU71jjtI19oh+uaynhbttmplc6TcyAl/4m48pLsDP/lXF0CQgZtXI8O0ugT+VWBfXhH9sw9QoH6V0XF43W7l+5sfpT3hfpg2Qf7OzAjZbWyjxzOxP4CrP8AfaO5Cvpvb9q4XmI71xMfdzUZDMOSxHmWJNZ+FLcQq2P/2f8zB/1tXDo0CfPPbr6b/9KabcZx4+9LslzjcM+9J5cS6igqLOjSrU8faoD/z4/SuiLsDlLi3BHC5RW/NaiaIZ+fGPGopY3zlWJHvSPPFK4xr+GHgwklzOTxa2lx5mEKGrv2+yDBXjmjkP/DMYBH4igEoIbJXaw6EHFO+1zum2YiVPAPyR7Gh+tfp/7D4g99stj8sUx9go/WuG8j//ADvn3WhVq8TK47R9w+VSuT7Hzpwn4AznPjVI/Omkm/YrxhA6iq9LVv8AuD9qSairk5tivswP7UNaQHxphbmsvn5b1I3jCpub989pdqv+SBefrmnILhiC9/dY6nawQY/5QKweqfEfxBaag8U6Rxxg52xJuG3wwajTXtU1NTFNcbIWHe2qB3fEkirTmkrQtB7UNWmvbo2GjvPLIP7S6eVmQf5f3+lXNP0aK3ftLktNPtyTIdxNULAXkdqf4XFFFCe92so7z/dVd4dcYnDu2T134Fc8p36CkaNcYO3ukeGeTUdxJHCAzkHJ6eVBWttdGG+1wKoHOWx+nWhVxaajLuZ23OTggydfb8KFyDQUv9YnRN1uYWUcYxnH40OGtXzDc0iqc9EQCoFtZ7awlknVV3Y7uckUoY2u3SKzikllI+RFzx5+3rU3fsZIOaVczXVmGuJC0gYgnzohAue6CfWoNF+HtTtYXW57LLNuADZK+/8ApRSOxmhJLAH2qPU9jPrRCIlI5proo+UVLKSnVD71B22TwpNM8kBaZ0J5c09VHh1qPe56IF9zXcydN6/WkUtmJZJFh2kg4PU+VSADqOh8fA1SlByA0oA6ZAzUQgMeJIpHcLkmI9D7eRrqjdWkJ7CiEFgvj+VSYTzH1ofbNHId/wDMUt4MMEVcAjwfn48q5HmnMrxSHSorxnbOEY8cUFltrmGTal2r+e48iiUrqWCKGz4nPSkERRhVIqUsjkMtFNInUbTOOmc5zTZpLiFyXcEHxHSrzhAu5oyQB04AqGRDdcKgSPxA8akrXTHtMBNeSrOyyOGBOQQasJOjHGatzaRbk5jTve9C73TJY33gMKtUZd6Nr0EUYEZHBHlXQHdjtBZvEDx9aFQyvG3JPHGDRS2uikgliPfXwpZRp96A/s4zvCoLglG53eVcS4jc4VwfarN032kGTIO/wHh6UInjEblGPd6jNMnvQClrEguLpykZPPy5/PyqTTLPc0UUuQJBvbw7vgPvopdafDavBBG28ScyHHU561Hp87z3dpK6BQyygD/CHIX8K70t8foi3YXTunAUAeHtTyccnGPKmoMHb61YcKImcgcDg+tNTYtg2+cs6xpnk5NQvHtXkcnw8qsRAF+0YADwakcz3MUMCFppG2ovmfE+w/L3raStjI7YaI2qMIpBttVYGXzbH90f+8Vr7LTbW0iEVrAkKeSDGffzqaxs1s7ZYY8EDliPE/8Av6VMT4VxzybGRA9rxlSarSK68FePOiAbBpNtYYakUrCB5IEfqv0qncacSC0JwfJv3o3LAOq1WYFT3uooOK9mM4YXDlWGGXqD1pwjJovdwLPGCAA68g1Qidc7ZOGU8+tWwOPLjISVkDRAglgTTVABGcfdRL7O8qgQxMxPlU0WiEYa5cIf6V5/GuyUowYqVgyEfzCSQR1OetXYbeSZSUjwPBj0olBp8CNlI8t5nnNX44D4jA9K44xWylgSHSM/Mw567RmrP8KhHzbvwoyoC8AVxjTxxQSNYAfR4ydys/t1qP7B2XykVoaa4BHIFMscVtAtgF7MrAZsrgHHB5z7eVUJwc4YAhvPwrTSQI6nIGenSg+o6fGg3JkE+Hgfap/IVxVIMQJNbJztVfpQeeF7Sbehyp8K0D25A4c1Ru7OV1IdeCOa5IuSeyqqirbXIB4wAeo/b1rs0Yd8AjB5BbpQx0ls5CjZ25yvrROwnS4G2UDp41ZY22qFbom1aTs7zd/9cbN9Aag0iLZMgfolsoHoWwT+VVtXlk7K5kcd4W7E/fx+tPbUUs2cKQWZgB6AKB+9didNyIo0MUSb8+P51y9KtiJQPUeVZ611q/kuDBY2/wBqcjcQU+X8ajurXUrbtprmGWFmO8dkf7w9jVLpXQAveTrbwAcZPSnfB0itrpaQ7j2D94eHIrEt9ovpwO2BOcl2fw9q0/wTHHZ6rHvfLujIDnjOKjl6DHZ6dkEcdKaRUMchDbT0qfqM1wtWORsMUzOKmIphANKlsYaGqOZQ4p7DHSo2NWMU2Qo9BZIBNqscTHAZufatEVDHms7eyGDX4R05rmypqSaCto2ECpHGEVcKOgp/ZoSDjPvTEOTgf0ipgOK6oSbQjVDwoAwABTWpCUKMNn7qY06noPrV3NVQqQs0wmmtMB4VG02egpPIkGiQsBTWceYqLcTXDTeRmoeZFzzQ/U33hQP6hirEhVeSQOKz+o6gFukCnIXn765s2d/iMkWGAXnIqMjI2kZH51EL9HxlcZ6jyqYHKgrzijKUZvQOgTqViLhWwNjA8Gs1IJrWTa52sD18620gDg1mtbtt2XxllPShibjLi+h7s58Rb+w1FiMYhTcPLLgVX7SSSOIWtsZnMjM52Z5zgVe+KcmLVh0zbRk/9xas/DDk2ToD8rnj3xXpRjejnsl0r+LOrG2tLW2JOGkcHn/lHWotasb+7jeO41HtCOQoj2KD93Nae2TgDqCOaG3q4LmmyKoGPPLrTptOnFyN00aj+Yqjw86LW97B9gFxbPtBcBSOoP6GixQPuDdD0oEmiXo1VhbQILd23gK4Az7VzprJp9hTo3Pw/wDESXSpbXzBLrGFY9H/ANa06MR1rzhNCvVUtJ2S+Xe5rTaRPdWtskdzKbgr4k81GWKV6RRSTNLnIpjVWju43HccBvEGutPt+cce9Rk0vy0NX0SNUbGo2uo/E4rizxt0al8sftGpknBFZf4oIg1GCc8DArTBl/qFZX4tlWaP/KwApJyi2lYUaiz1e1eFD2g5A5oitzEy5VgfavKLS+lt+7jcn9JNHbTVYWVdjtA/kWwP2reTJj9WguKZt2lQ+PNNJz0rOLfS7csQw8waRvyOhK+5qT+W/wC03EPv71E7hR1oBLqMw/4h+tVJL6Zv+IaDzt9I3E0T3SL1cZqJ71cHD1mmlcksz1VknaUYR8r0JB60LyS9mpBi71VWYoh3keVBJ5WaQluCTSjIXp9ahlJbgDGKeEKYCeOU5xnmi1lKSO9k0EgVmbgc0YtEKpuPQ1SOnYr2WWO058DVHUIQ65xmrbsDj0qOTDDGaZuzR0C/ipP/AJNcctYk/wDSwP6U34VkCiVTzkBh69f3FXdfRZLsFTlZ7SRAfPKn96Cae32bs2HHdX8hXpc1CTT9MjWj0C0+QcdBQ7UBy9N+G783Ms8EjDepLLkdVP7ftT9RwGl++r5HeO0D2BfLnHvU8NzDC6l7iNcnGC4FRx6bLqo+zxIGGe8WOAo9cVpND+EdJ0Zu2igV7jH9o/JHt5Vw4mltjVYorWS5jTsjleu48D8avW+lqgzK5fPXHQUQHFcJHQUcmWUh1GinPY25XlF9KAXq3ltJm2uiB/S/eH71pn6E0Luou2zjzyDXD8hVT7KR+jOPqsytiaIE+aHP4Ul1u2xgs6nxyhoL8S9vp2oIwBEcgzkDgN41LofZaiu2VACB848aT9NCUFNLsykwx/HIMdxpHPoMUJvLpr2QEgBd3AHnRddHtgQqBi5OMVo9H0KCzAldN0p6Fv7tVh8Xi9I3JGMg0K+m5W2fHm3A/GjVjocsI/montnNa0xLkknOab2aHrV/F9sXkZabS40YsqPH6xkiqs1pcpzDNvH+MZrYtBEwI259jVG406LPcLIT15zS5MDatI3IxN3LeR5/kqfXBqiby6bogU+JxW2udLkC7kIceXQ0NktUyw2KT48VBrx6cRrMtLLK4xKxYHwqtayNZyFWY9kx4z4Vrhp8MmSE9CDVW50+BImDREjwA5qsZpKmgVZTRTKoK8r5ipks5JOi0+BhZQYCK0ecqc8j0qtNrbx57O1GR4Meoqfjk/xM3QRgtRAwZzzVoHC4yMVnpNVv3gMgRIwDwCOSKHLrd92oDyqIyeoUcffVl8ebQvJGsducUzcQfCg0dzNMu4TMefCkXlHJkao+NxdWVUbLbz9tp2lz5yyYjbPtj9KFg7VUf0936cVLpj79Emj+YwssgJ8s81JcwbNzf1EN9cH9a7sz/qO/ZzIbbXklndR3MIy0ZzjzHiPvrWTut72ZtTn7QF7P76yMVuZWKDqelbP4V0w2zKjMXaNd3PgT5e1Wg2sbXpG9h7TbKKxtVii6DqSOSfE1YI4p5HlzTGzXHOY6Gk5rgrgpwGTili7YxBdtthJ9aqgbsmrF83dKDrVaLPApZu50FdFXVNLh1K0aCZchvHxXyIrD6dbvYTyQv80blTivSyAqZrBX6NNrk0cPzSOoGPEnig1xuK9hWzY/D1v20Qu5BweFz+f6UbY4BplvAttbxwRjuxqF+lOYHBqssjSSJdkLtzTM11wc0wA5qKyb2OkOBrkgzXcHNNkJUc11Y5qgNEVzJ2du/tWadi7F0+Y9RWgukMkDjHO04rNFirlehrl+dOXOLGiPtryKZhGRscdR5VO8aqh5LHzxQO/P2a97ReBJz7edEVvN9uCmST1pVJVbHUSvcRjY25QR9KGXtusqHs32sBxVrUJnSPJ4XxqjEGWXewY84x4VTG5dma9FBVlidhNuGBg+R4odcodnZ7T3vI4rT3mySHLp3R5CoUEM0KgoNx4wRww8664Zvsm4MHWN0m/szgAKMeBPrREOSBzgeFULrRhHG727kSDp4iq+k3D7nS9zH2SAlmHU5x+9aUY5f3xY8Hx0zSaFaK2lzZxhkwfpXGxLY28mOVXa3HiOPyIohonZT2qJBNHMSM4Tr94ocO0S4ubWXAk39qFAwD54+6t8qNST/wAEIly2tFTs2QZbHP51ptMuhDcBX4Eijn1oJat3E2kYHGfOr1yhMKup7ycgiujIm8FxRl2aqLDnqOK66hulA9Nv98eQe8OoJ60ZjlVlGPKuGDjKIzVDSmKjmcRr61NNKqIfPyoc7Fmy1LL9vQyGsS5ya6q4Oa6o5p2Mc54pUvbCR3switHJPXgVkvhYLd/F07t3hEGceWRhR+JzVv4m1VIYn54XhQD1agnwDerba5tlH+8IUDZ6NkHn6VsS5yc/XQ3o9U6VG7YFOzkAg8YqEszEg4wPStkiySQxjk1wdadjmuGoqLfYw4U2de5mlurjHIIrrxoDIKB6taGN+3Qd09cUcIx1proskZjcZBpsuLyxr2BOjCa6pNqkgGSrYPsak0xlNtk5G0gHHjRfVNPASWNhmJxjOOlZOG4kt5WtGbBVsNk4rjxxbi4PtFkwjqAM0gjUEIrZ6dajjjYAb+eKsq0YQsxBfbhQD1poO/CghfDmi5fQyRXuI2kj2IRt/KmbSQAFwy/SrnYqjAOd2fE9KdIqZJHFblSGVFaNyVYjg0IvrJGhPat49M9aLu21u6KZ9mW4+cEsfwq2GVOxJ0uzKRSvZXay20piMZJwhIyQfu646+orQ6qt1BPBeF98Vyna20i8ZGMlT64+tA5LTs3Z5m+VRgbSCOcHP9XiOPqfHV6FCus/C0mnzMFntZCYWJ7yn+6fUc49s17UsUckGva6OZk+kXKzwIynukZ9j4itLaJ2iEHbnoK840+5l0+d2nUpH2hSdQP7KT9vKt7pdyskaOCChGQQeCKngdJxYvZ14JLSftAcqfKi9nPvQMhGcciq06q8ZwR3ugoTa3jWdyUcHAPB8xXDn+MsM+UemUjLVGkJLNk0ivFRw3EbxiRWBFQXGqW1uhM0qJ/mYCpyUYqxiwSF6nigetazFBDIFkVFUd6QnAAoHrvxpbBXSzYzkHGI+hPuayGoXcmoyASOcL38Ke7j9/Wkjhnl71EK0WtR1B9RmDpkQLwgPU+tNt1mVO2hJWSMhlYHoRzXdPsZZgAg4x1BzWpttJMVocqGLKw9qrKSguMVpD+ja6FqS6lp0UvAZlG4eTVfYisJo1z9hVOxZto4bNayC8SdQQ3OOlKpKWn2TcWi4cHpTCKZ2lLtcdabgvYLHYNLFNEqgcmuNOijJYU64x7YDsoGKhVuajnvIx0bNUJ9QWOMn5cdWY8Vz5PkwTpOw8Wd1u5WO34YbsfSvLnjlutTnvowUWRwRk5DADANaHXdRbUFeC2fg8Mx8R5UJtLVg6FjkL4BuKbFJrlN9sdIMWsaGMFmwxq0d642lQPHjmqrXMSKFEij0UUlkV2yoYjzPFc3CbfQXliiaQkuDkk+GTmpDbTkBmRlXGcsMVPZ3tvaneygt6Lmm6lrjXgChAPInkn7vCuqGDEo8skt/QnPJL8UUXIRsHJNdj1GO1ONhdvJahfdLzIdopoEcfCYPqaVZIx/FB8PLc2AnmVFEW4tM4BdBEOuAOoPl0wPIiivwreGHVpolBRZk7is2Oh5z64PSh8xdVQ7ztwqlhKcydV69P7o6eXqKZan7NJBMGUCNSRju85yQOCOA2cdfTivZjKp6E9Gy1TSftgF5YrE9yEKTQSd1LqMHhc9Aw5w3h0oNbS3GhoLywka80ksRLE/Eto/iki/3SPofCj8VyIrhcHK4JBAznB9vI9a5d6el3Kt5FMbW8cFFnReWXniRTw6545rTcexOIU0bU7LVLbMTiYEdP7yehHUUtWse4GXh0HTzrB6jpuoaTcfaXgexcH/AHi1yYfvHVfarlh8a36J2eoW8V4in+1jfa33+BpeUcicZaBdBiOVh3dxA8RmsjrNkv211Y8Z3A9eK0ra5o98C3aTWsoHAkj4P3ihurdldIskM0UrrxlW5IrhnjeOVopGSbKlhpdsy8DdkeNdGnLbM6iIiPfjJwcjn76hg7eEggNu88Vda6Lr/NXLeZqTlNPss+LQW0u1jtbZZERcDPBolA7PEQGxk+fTI/Gs7BqJMaq52geFTrqka4G7pUm5Xo1r7LcRVYzG0ikg+Bqe3vWhbaruR5+VZyKVY3chiwL56HNT/a2Yd1WPtxU8mOV6NGcaps1setvHgSKsgx1zg1ONdtWHf7RD6rkViWunx0A93pnbynoVx6LmmSyVViylD0bSXWrLH+8KT7GqFxrVvztLv/lX98VlJpzEu6WUqP8AEwWl2Uk8SzKyCNhuUkk7hSP4qluTEt3pBq5+IG2lIUjjP9THe30HFCZ7xpGLSyyyeW4hV+lUCSSwG4j0OBXQpyOMA+uavHDjhpIPHIyVplYk9mgPXcFJP1qa1imulyjZU9GB4qKLggHGPSrMDyQktahductEOhPmKaTpaB4vtlhdP7IZlbPoKcyqo7iYHgSack4kXILbvFT1FMYOWJ4xXNyk3tlYwiukRZMb95jj0Y4phlOf5YGfUZqQKGUvnd44pbQhGdvTr50ypD8iPdKxy7E+mOKmiZVznr91NDZyQeOlRHIHh9+KNWheRTikR/5Ra4BbvIcgFmOTjOSRk469KgmELpIYyezb5H3tj07p6Yy/TzpUq9mWpHOaEXCNEjIoXDrk4+TB/Hgff+RSO7kt4ZN77o2MaoMchchh+X4UqVaToITjvBJPtbd2ZbcUPPHPj+HpVfVfhzSp5pHltlRlz34e42R7cfhSpUIVPs00gVL8GQtk2uoOpAJKypuHHqKqS/BuorzFLayL5nIpUqovjwcbZFpA86Jdozb1i7pwcN/pUn8FuE5YRj1z/wC+VKlXkSySs6oYYsrXCQ2z7Zpl3eik/pUqJFtyHyMeC0qVVe8fI3jjdA99ShW5liWNsxnbuwOecVcil7VNyKB70qVPlgopUNjhG+iQlmxtAHHOBihupBxIoeWRBP3Vw3jn8PH6ClSqOF/vSKyikuiO702R7DYuFQsOWbccjqas/Dccws57aVwyxZCHPTvYI9s0qVV5uWJ2BouxWYTP8wsTx08ad2GSo4J65pUq5XNt0AQQDn1NOyoK4znOaVKmq1YrOXwa4sZXgcx3MKl0cccgZx7daDaN8WC8IgvE2y+DIO79KVKuz4+CE8clJdEZNqSoNxXCzQqyHeD0JzTd0ZG3BIAzg+fXNKlXK4Lk0Vo6WBHOSfpVSa4EYZmwAvpSpUYRVgP/2Q=="/>
          <p:cNvSpPr>
            <a:spLocks noChangeAspect="1" noChangeArrowheads="1"/>
          </p:cNvSpPr>
          <p:nvPr/>
        </p:nvSpPr>
        <p:spPr bwMode="auto">
          <a:xfrm>
            <a:off x="73025" y="-708025"/>
            <a:ext cx="198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AutoShape 8" descr="data:image/jpg;base64,/9j/4AAQSkZJRgABAQAAAQABAAD/2wBDAAkGBwgHBgkIBwgKCgkLDRYPDQwMDRsUFRAWIB0iIiAdHx8kKDQsJCYxJx8fLT0tMTU3Ojo6Iys/RD84QzQ5Ojf/2wBDAQoKCg0MDRoPDxo3JR8lNzc3Nzc3Nzc3Nzc3Nzc3Nzc3Nzc3Nzc3Nzc3Nzc3Nzc3Nzc3Nzc3Nzc3Nzc3Nzc3Nzf/wAARCACnAN8DASIAAhEBAxEB/8QAGwAAAQUBAQAAAAAAAAAAAAAABQACAwQGAQf/xABAEAACAQMDAQYDBgMFCAMBAAABAgMABBEFEiExEyJBUWFxBjKRFIGhscHRFSNSM0JicuEWNEOCkpOi8DVTVGP/xAAZAQADAQEBAAAAAAAAAAAAAAABAgMABAX/xAAoEQACAgICAgIBAwUAAAAAAAAAAQIRAyESMRNBBFEyFCJxI1JhkaH/2gAMAwEAAhEDEQA/AMvqUbW1xIjHPZuRkcA80buFDpaSAgjI5plodUVJEt9MvJBK2W3xA559Y/1p6aTrMigLpDKo5AecKAfTvj8q8bxyrUWXs2dov8hMjwqt8RRRSaHeCUqAse7vHjI5A+8jFA4tD+IpO80VqikdGumP5Bq5f6PPpyBtU1iwtiRlY1gaVz7LwT9Ks5ZOLXHX8gLfwTNZx/DsQWWKNVllGN4A+ejD6lYAkfa4jg+B3flmsOwupnIsmuWB6SSRLHkeign8SKsR6PqbANJPIFHUjoPfOB+NS82XaSQaQX+IL+zaBCrsW3DaBEwyfvFSRfFNtGALiNk2jGA6Et/5DH0oEfh8lw0kyHAyTJLnaM/4QT+NW4tJsICC2Gcc8W7t9MkChyydmpBJviuNj/J065kB6EYH6Yrq63qkpzDo6KPOWf8Aao1aKEkpBdsDycFEH4DNWYrrT+r6dcMfN33fmaaOT05Goo32paxNbTQyHTrRZEKllZi4B64zVDRmu7FXS21sbH5KPHuGcdRx+9HmvbWNg0OlQgjnL7c/ka6NcnzhLWBB6M1Bzgnbn/w1P6KTSanONrajduP/AOFqRn/xqKzsLxA4T+LxqxydhC59eoq+2r3bD5IAfRSfzNdXU71jjtI19oh+uaynhbttmplc6TcyAl/4m48pLsDP/lXF0CQgZtXI8O0ugT+VWBfXhH9sw9QoH6V0XF43W7l+5sfpT3hfpg2Qf7OzAjZbWyjxzOxP4CrP8AfaO5Cvpvb9q4XmI71xMfdzUZDMOSxHmWJNZ+FLcQq2P/2f8zB/1tXDo0CfPPbr6b/9KabcZx4+9LslzjcM+9J5cS6igqLOjSrU8faoD/z4/SuiLsDlLi3BHC5RW/NaiaIZ+fGPGopY3zlWJHvSPPFK4xr+GHgwklzOTxa2lx5mEKGrv2+yDBXjmjkP/DMYBH4igEoIbJXaw6EHFO+1zum2YiVPAPyR7Gh+tfp/7D4g99stj8sUx9go/WuG8j//ADvn3WhVq8TK47R9w+VSuT7Hzpwn4AznPjVI/Omkm/YrxhA6iq9LVv8AuD9qSairk5tivswP7UNaQHxphbmsvn5b1I3jCpub989pdqv+SBefrmnILhiC9/dY6nawQY/5QKweqfEfxBaag8U6Rxxg52xJuG3wwajTXtU1NTFNcbIWHe2qB3fEkirTmkrQtB7UNWmvbo2GjvPLIP7S6eVmQf5f3+lXNP0aK3ftLktNPtyTIdxNULAXkdqf4XFFFCe92so7z/dVd4dcYnDu2T134Fc8p36CkaNcYO3ukeGeTUdxJHCAzkHJ6eVBWttdGG+1wKoHOWx+nWhVxaajLuZ23OTggydfb8KFyDQUv9YnRN1uYWUcYxnH40OGtXzDc0iqc9EQCoFtZ7awlknVV3Y7uckUoY2u3SKzikllI+RFzx5+3rU3fsZIOaVczXVmGuJC0gYgnzohAue6CfWoNF+HtTtYXW57LLNuADZK+/8ApRSOxmhJLAH2qPU9jPrRCIlI5proo+UVLKSnVD71B22TwpNM8kBaZ0J5c09VHh1qPe56IF9zXcydN6/WkUtmJZJFh2kg4PU+VSADqOh8fA1SlByA0oA6ZAzUQgMeJIpHcLkmI9D7eRrqjdWkJ7CiEFgvj+VSYTzH1ofbNHId/wDMUt4MMEVcAjwfn48q5HmnMrxSHSorxnbOEY8cUFltrmGTal2r+e48iiUrqWCKGz4nPSkERRhVIqUsjkMtFNInUbTOOmc5zTZpLiFyXcEHxHSrzhAu5oyQB04AqGRDdcKgSPxA8akrXTHtMBNeSrOyyOGBOQQasJOjHGatzaRbk5jTve9C73TJY33gMKtUZd6Nr0EUYEZHBHlXQHdjtBZvEDx9aFQyvG3JPHGDRS2uikgliPfXwpZRp96A/s4zvCoLglG53eVcS4jc4VwfarN032kGTIO/wHh6UInjEblGPd6jNMnvQClrEguLpykZPPy5/PyqTTLPc0UUuQJBvbw7vgPvopdafDavBBG28ScyHHU561Hp87z3dpK6BQyygD/CHIX8K70t8foi3YXTunAUAeHtTyccnGPKmoMHb61YcKImcgcDg+tNTYtg2+cs6xpnk5NQvHtXkcnw8qsRAF+0YADwakcz3MUMCFppG2ovmfE+w/L3raStjI7YaI2qMIpBttVYGXzbH90f+8Vr7LTbW0iEVrAkKeSDGffzqaxs1s7ZYY8EDliPE/8Av6VMT4VxzybGRA9rxlSarSK68FePOiAbBpNtYYakUrCB5IEfqv0qncacSC0JwfJv3o3LAOq1WYFT3uooOK9mM4YXDlWGGXqD1pwjJovdwLPGCAA68g1Qidc7ZOGU8+tWwOPLjISVkDRAglgTTVABGcfdRL7O8qgQxMxPlU0WiEYa5cIf6V5/GuyUowYqVgyEfzCSQR1OetXYbeSZSUjwPBj0olBp8CNlI8t5nnNX44D4jA9K44xWylgSHSM/Mw567RmrP8KhHzbvwoyoC8AVxjTxxQSNYAfR4ydys/t1qP7B2XykVoaa4BHIFMscVtAtgF7MrAZsrgHHB5z7eVUJwc4YAhvPwrTSQI6nIGenSg+o6fGg3JkE+Hgfap/IVxVIMQJNbJztVfpQeeF7Sbehyp8K0D25A4c1Ru7OV1IdeCOa5IuSeyqqirbXIB4wAeo/b1rs0Yd8AjB5BbpQx0ls5CjZ25yvrROwnS4G2UDp41ZY22qFbom1aTs7zd/9cbN9Aag0iLZMgfolsoHoWwT+VVtXlk7K5kcd4W7E/fx+tPbUUs2cKQWZgB6AKB+9didNyIo0MUSb8+P51y9KtiJQPUeVZ611q/kuDBY2/wBqcjcQU+X8ajurXUrbtprmGWFmO8dkf7w9jVLpXQAveTrbwAcZPSnfB0itrpaQ7j2D94eHIrEt9ovpwO2BOcl2fw9q0/wTHHZ6rHvfLujIDnjOKjl6DHZ6dkEcdKaRUMchDbT0qfqM1wtWORsMUzOKmIphANKlsYaGqOZQ4p7DHSo2NWMU2Qo9BZIBNqscTHAZufatEVDHms7eyGDX4R05rmypqSaCto2ECpHGEVcKOgp/ZoSDjPvTEOTgf0ipgOK6oSbQjVDwoAwABTWpCUKMNn7qY06noPrV3NVQqQs0wmmtMB4VG02egpPIkGiQsBTWceYqLcTXDTeRmoeZFzzQ/U33hQP6hirEhVeSQOKz+o6gFukCnIXn765s2d/iMkWGAXnIqMjI2kZH51EL9HxlcZ6jyqYHKgrzijKUZvQOgTqViLhWwNjA8Gs1IJrWTa52sD18620gDg1mtbtt2XxllPShibjLi+h7s58Rb+w1FiMYhTcPLLgVX7SSSOIWtsZnMjM52Z5zgVe+KcmLVh0zbRk/9xas/DDk2ToD8rnj3xXpRjejnsl0r+LOrG2tLW2JOGkcHn/lHWotasb+7jeO41HtCOQoj2KD93Nae2TgDqCOaG3q4LmmyKoGPPLrTptOnFyN00aj+Yqjw86LW97B9gFxbPtBcBSOoP6GixQPuDdD0oEmiXo1VhbQILd23gK4Az7VzprJp9hTo3Pw/wDESXSpbXzBLrGFY9H/ANa06MR1rzhNCvVUtJ2S+Xe5rTaRPdWtskdzKbgr4k81GWKV6RRSTNLnIpjVWju43HccBvEGutPt+cce9Rk0vy0NX0SNUbGo2uo/E4rizxt0al8sftGpknBFZf4oIg1GCc8DArTBl/qFZX4tlWaP/KwApJyi2lYUaiz1e1eFD2g5A5oitzEy5VgfavKLS+lt+7jcn9JNHbTVYWVdjtA/kWwP2reTJj9WguKZt2lQ+PNNJz0rOLfS7csQw8waRvyOhK+5qT+W/wC03EPv71E7hR1oBLqMw/4h+tVJL6Zv+IaDzt9I3E0T3SL1cZqJ71cHD1mmlcksz1VknaUYR8r0JB60LyS9mpBi71VWYoh3keVBJ5WaQluCTSjIXp9ahlJbgDGKeEKYCeOU5xnmi1lKSO9k0EgVmbgc0YtEKpuPQ1SOnYr2WWO058DVHUIQ65xmrbsDj0qOTDDGaZuzR0C/ipP/AJNcctYk/wDSwP6U34VkCiVTzkBh69f3FXdfRZLsFTlZ7SRAfPKn96Cae32bs2HHdX8hXpc1CTT9MjWj0C0+QcdBQ7UBy9N+G783Ms8EjDepLLkdVP7ftT9RwGl++r5HeO0D2BfLnHvU8NzDC6l7iNcnGC4FRx6bLqo+zxIGGe8WOAo9cVpND+EdJ0Zu2igV7jH9o/JHt5Vw4mltjVYorWS5jTsjleu48D8avW+lqgzK5fPXHQUQHFcJHQUcmWUh1GinPY25XlF9KAXq3ltJm2uiB/S/eH71pn6E0Luou2zjzyDXD8hVT7KR+jOPqsytiaIE+aHP4Ul1u2xgs6nxyhoL8S9vp2oIwBEcgzkDgN41LofZaiu2VACB848aT9NCUFNLsykwx/HIMdxpHPoMUJvLpr2QEgBd3AHnRddHtgQqBi5OMVo9H0KCzAldN0p6Fv7tVh8Xi9I3JGMg0K+m5W2fHm3A/GjVjocsI/montnNa0xLkknOab2aHrV/F9sXkZabS40YsqPH6xkiqs1pcpzDNvH+MZrYtBEwI259jVG406LPcLIT15zS5MDatI3IxN3LeR5/kqfXBqiby6bogU+JxW2udLkC7kIceXQ0NktUyw2KT48VBrx6cRrMtLLK4xKxYHwqtayNZyFWY9kx4z4Vrhp8MmSE9CDVW50+BImDREjwA5qsZpKmgVZTRTKoK8r5ipks5JOi0+BhZQYCK0ecqc8j0qtNrbx57O1GR4Meoqfjk/xM3QRgtRAwZzzVoHC4yMVnpNVv3gMgRIwDwCOSKHLrd92oDyqIyeoUcffVl8ebQvJGsducUzcQfCg0dzNMu4TMefCkXlHJkao+NxdWVUbLbz9tp2lz5yyYjbPtj9KFg7VUf0936cVLpj79Emj+YwssgJ8s81JcwbNzf1EN9cH9a7sz/qO/ZzIbbXklndR3MIy0ZzjzHiPvrWTut72ZtTn7QF7P76yMVuZWKDqelbP4V0w2zKjMXaNd3PgT5e1Wg2sbXpG9h7TbKKxtVii6DqSOSfE1YI4p5HlzTGzXHOY6Gk5rgrgpwGTili7YxBdtthJ9aqgbsmrF83dKDrVaLPApZu50FdFXVNLh1K0aCZchvHxXyIrD6dbvYTyQv80blTivSyAqZrBX6NNrk0cPzSOoGPEnig1xuK9hWzY/D1v20Qu5BweFz+f6UbY4BplvAttbxwRjuxqF+lOYHBqssjSSJdkLtzTM11wc0wA5qKyb2OkOBrkgzXcHNNkJUc11Y5qgNEVzJ2du/tWadi7F0+Y9RWgukMkDjHO04rNFirlehrl+dOXOLGiPtryKZhGRscdR5VO8aqh5LHzxQO/P2a97ReBJz7edEVvN9uCmST1pVJVbHUSvcRjY25QR9KGXtusqHs32sBxVrUJnSPJ4XxqjEGWXewY84x4VTG5dma9FBVlidhNuGBg+R4odcodnZ7T3vI4rT3mySHLp3R5CoUEM0KgoNx4wRww8664Zvsm4MHWN0m/szgAKMeBPrREOSBzgeFULrRhHG727kSDp4iq+k3D7nS9zH2SAlmHU5x+9aUY5f3xY8Hx0zSaFaK2lzZxhkwfpXGxLY28mOVXa3HiOPyIohonZT2qJBNHMSM4Tr94ocO0S4ubWXAk39qFAwD54+6t8qNST/wAEIly2tFTs2QZbHP51ptMuhDcBX4Eijn1oJat3E2kYHGfOr1yhMKup7ycgiujIm8FxRl2aqLDnqOK66hulA9Nv98eQe8OoJ60ZjlVlGPKuGDjKIzVDSmKjmcRr61NNKqIfPyoc7Fmy1LL9vQyGsS5ya6q4Oa6o5p2Mc54pUvbCR3switHJPXgVkvhYLd/F07t3hEGceWRhR+JzVv4m1VIYn54XhQD1agnwDerba5tlH+8IUDZ6NkHn6VsS5yc/XQ3o9U6VG7YFOzkAg8YqEszEg4wPStkiySQxjk1wdadjmuGoqLfYw4U2de5mlurjHIIrrxoDIKB6taGN+3Qd09cUcIx1proskZjcZBpsuLyxr2BOjCa6pNqkgGSrYPsak0xlNtk5G0gHHjRfVNPASWNhmJxjOOlZOG4kt5WtGbBVsNk4rjxxbi4PtFkwjqAM0gjUEIrZ6dajjjYAb+eKsq0YQsxBfbhQD1poO/CghfDmi5fQyRXuI2kj2IRt/KmbSQAFwy/SrnYqjAOd2fE9KdIqZJHFblSGVFaNyVYjg0IvrJGhPat49M9aLu21u6KZ9mW4+cEsfwq2GVOxJ0uzKRSvZXay20piMZJwhIyQfu646+orQ6qt1BPBeF98Vyna20i8ZGMlT64+tA5LTs3Z5m+VRgbSCOcHP9XiOPqfHV6FCus/C0mnzMFntZCYWJ7yn+6fUc49s17UsUckGva6OZk+kXKzwIynukZ9j4itLaJ2iEHbnoK840+5l0+d2nUpH2hSdQP7KT9vKt7pdyskaOCChGQQeCKngdJxYvZ14JLSftAcqfKi9nPvQMhGcciq06q8ZwR3ugoTa3jWdyUcHAPB8xXDn+MsM+UemUjLVGkJLNk0ivFRw3EbxiRWBFQXGqW1uhM0qJ/mYCpyUYqxiwSF6nigetazFBDIFkVFUd6QnAAoHrvxpbBXSzYzkHGI+hPuayGoXcmoyASOcL38Ke7j9/Wkjhnl71EK0WtR1B9RmDpkQLwgPU+tNt1mVO2hJWSMhlYHoRzXdPsZZgAg4x1BzWpttJMVocqGLKw9qrKSguMVpD+ja6FqS6lp0UvAZlG4eTVfYisJo1z9hVOxZto4bNayC8SdQQ3OOlKpKWn2TcWi4cHpTCKZ2lLtcdabgvYLHYNLFNEqgcmuNOijJYU64x7YDsoGKhVuajnvIx0bNUJ9QWOMn5cdWY8Vz5PkwTpOw8Wd1u5WO34YbsfSvLnjlutTnvowUWRwRk5DADANaHXdRbUFeC2fg8Mx8R5UJtLVg6FjkL4BuKbFJrlN9sdIMWsaGMFmwxq0d642lQPHjmqrXMSKFEij0UUlkV2yoYjzPFc3CbfQXliiaQkuDkk+GTmpDbTkBmRlXGcsMVPZ3tvaneygt6Lmm6lrjXgChAPInkn7vCuqGDEo8skt/QnPJL8UUXIRsHJNdj1GO1ONhdvJahfdLzIdopoEcfCYPqaVZIx/FB8PLc2AnmVFEW4tM4BdBEOuAOoPl0wPIiivwreGHVpolBRZk7is2Oh5z64PSh8xdVQ7ztwqlhKcydV69P7o6eXqKZan7NJBMGUCNSRju85yQOCOA2cdfTivZjKp6E9Gy1TSftgF5YrE9yEKTQSd1LqMHhc9Aw5w3h0oNbS3GhoLywka80ksRLE/Eto/iki/3SPofCj8VyIrhcHK4JBAznB9vI9a5d6el3Kt5FMbW8cFFnReWXniRTw6545rTcexOIU0bU7LVLbMTiYEdP7yehHUUtWse4GXh0HTzrB6jpuoaTcfaXgexcH/AHi1yYfvHVfarlh8a36J2eoW8V4in+1jfa33+BpeUcicZaBdBiOVh3dxA8RmsjrNkv211Y8Z3A9eK0ra5o98C3aTWsoHAkj4P3ihurdldIskM0UrrxlW5IrhnjeOVopGSbKlhpdsy8DdkeNdGnLbM6iIiPfjJwcjn76hg7eEggNu88Vda6Lr/NXLeZqTlNPss+LQW0u1jtbZZERcDPBolA7PEQGxk+fTI/Gs7BqJMaq52geFTrqka4G7pUm5Xo1r7LcRVYzG0ikg+Bqe3vWhbaruR5+VZyKVY3chiwL56HNT/a2Yd1WPtxU8mOV6NGcaps1setvHgSKsgx1zg1ONdtWHf7RD6rkViWunx0A93pnbynoVx6LmmSyVViylD0bSXWrLH+8KT7GqFxrVvztLv/lX98VlJpzEu6WUqP8AEwWl2Uk8SzKyCNhuUkk7hSP4qluTEt3pBq5+IG2lIUjjP9THe30HFCZ7xpGLSyyyeW4hV+lUCSSwG4j0OBXQpyOMA+uavHDjhpIPHIyVplYk9mgPXcFJP1qa1imulyjZU9GB4qKLggHGPSrMDyQktahductEOhPmKaTpaB4vtlhdP7IZlbPoKcyqo7iYHgSack4kXILbvFT1FMYOWJ4xXNyk3tlYwiukRZMb95jj0Y4phlOf5YGfUZqQKGUvnd44pbQhGdvTr50ypD8iPdKxy7E+mOKmiZVznr91NDZyQeOlRHIHh9+KNWheRTikR/5Ra4BbvIcgFmOTjOSRk469KgmELpIYyezb5H3tj07p6Yy/TzpUq9mWpHOaEXCNEjIoXDrk4+TB/Hgff+RSO7kt4ZN77o2MaoMchchh+X4UqVaToITjvBJPtbd2ZbcUPPHPj+HpVfVfhzSp5pHltlRlz34e42R7cfhSpUIVPs00gVL8GQtk2uoOpAJKypuHHqKqS/BuorzFLayL5nIpUqovjwcbZFpA86Jdozb1i7pwcN/pUn8FuE5YRj1z/wC+VKlXkSySs6oYYsrXCQ2z7Zpl3eik/pUqJFtyHyMeC0qVVe8fI3jjdA99ShW5liWNsxnbuwOecVcil7VNyKB70qVPlgopUNjhG+iQlmxtAHHOBihupBxIoeWRBP3Vw3jn8PH6ClSqOF/vSKyikuiO702R7DYuFQsOWbccjqas/Dccws57aVwyxZCHPTvYI9s0qVV5uWJ2BouxWYTP8wsTx08ad2GSo4J65pUq5XNt0AQQDn1NOyoK4znOaVKmq1YrOXwa4sZXgcx3MKl0cccgZx7daDaN8WC8IgvE2y+DIO79KVKuz4+CE8clJdEZNqSoNxXCzQqyHeD0JzTd0ZG3BIAzg+fXNKlXK4Lk0Vo6WBHOSfpVSa4EYZmwAvpSpUYRVgP/2Q=="/>
          <p:cNvSpPr>
            <a:spLocks noChangeAspect="1" noChangeArrowheads="1"/>
          </p:cNvSpPr>
          <p:nvPr/>
        </p:nvSpPr>
        <p:spPr bwMode="auto">
          <a:xfrm>
            <a:off x="73025" y="-708025"/>
            <a:ext cx="198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AutoShape 10" descr="data:image/jpg;base64,/9j/4AAQSkZJRgABAQAAAQABAAD/2wBDAAkGBwgHBgkIBwgKCgkLDRYPDQwMDRsUFRAWIB0iIiAdHx8kKDQsJCYxJx8fLT0tMTU3Ojo6Iys/RD84QzQ5Ojf/2wBDAQoKCg0MDRoPDxo3JR8lNzc3Nzc3Nzc3Nzc3Nzc3Nzc3Nzc3Nzc3Nzc3Nzc3Nzc3Nzc3Nzc3Nzc3Nzc3Nzc3Nzf/wAARCACnAN8DASIAAhEBAxEB/8QAGwAAAQUBAQAAAAAAAAAAAAAABQACAwQGAQf/xABAEAACAQMDAQYDBgMFCAMBAAABAgMABBEFEiExEyJBUWFxBjKRFIGhscHRFSNSM0JicuEWNEOCkpOi8DVTVGP/xAAZAQADAQEBAAAAAAAAAAAAAAABAgMABAX/xAAoEQACAgICAgIBAwUAAAAAAAAAAQIRAyESMRNBBFEyFCJxI1JhkaH/2gAMAwEAAhEDEQA/AMvqUbW1xIjHPZuRkcA80buFDpaSAgjI5plodUVJEt9MvJBK2W3xA559Y/1p6aTrMigLpDKo5AecKAfTvj8q8bxyrUWXs2dov8hMjwqt8RRRSaHeCUqAse7vHjI5A+8jFA4tD+IpO80VqikdGumP5Bq5f6PPpyBtU1iwtiRlY1gaVz7LwT9Ks5ZOLXHX8gLfwTNZx/DsQWWKNVllGN4A+ejD6lYAkfa4jg+B3flmsOwupnIsmuWB6SSRLHkeign8SKsR6PqbANJPIFHUjoPfOB+NS82XaSQaQX+IL+zaBCrsW3DaBEwyfvFSRfFNtGALiNk2jGA6Et/5DH0oEfh8lw0kyHAyTJLnaM/4QT+NW4tJsICC2Gcc8W7t9MkChyydmpBJviuNj/J065kB6EYH6Yrq63qkpzDo6KPOWf8Aao1aKEkpBdsDycFEH4DNWYrrT+r6dcMfN33fmaaOT05Goo32paxNbTQyHTrRZEKllZi4B64zVDRmu7FXS21sbH5KPHuGcdRx+9HmvbWNg0OlQgjnL7c/ka6NcnzhLWBB6M1Bzgnbn/w1P6KTSanONrajduP/AOFqRn/xqKzsLxA4T+LxqxydhC59eoq+2r3bD5IAfRSfzNdXU71jjtI19oh+uaynhbttmplc6TcyAl/4m48pLsDP/lXF0CQgZtXI8O0ugT+VWBfXhH9sw9QoH6V0XF43W7l+5sfpT3hfpg2Qf7OzAjZbWyjxzOxP4CrP8AfaO5Cvpvb9q4XmI71xMfdzUZDMOSxHmWJNZ+FLcQq2P/2f8zB/1tXDo0CfPPbr6b/9KabcZx4+9LslzjcM+9J5cS6igqLOjSrU8faoD/z4/SuiLsDlLi3BHC5RW/NaiaIZ+fGPGopY3zlWJHvSPPFK4xr+GHgwklzOTxa2lx5mEKGrv2+yDBXjmjkP/DMYBH4igEoIbJXaw6EHFO+1zum2YiVPAPyR7Gh+tfp/7D4g99stj8sUx9go/WuG8j//ADvn3WhVq8TK47R9w+VSuT7Hzpwn4AznPjVI/Omkm/YrxhA6iq9LVv8AuD9qSairk5tivswP7UNaQHxphbmsvn5b1I3jCpub989pdqv+SBefrmnILhiC9/dY6nawQY/5QKweqfEfxBaag8U6Rxxg52xJuG3wwajTXtU1NTFNcbIWHe2qB3fEkirTmkrQtB7UNWmvbo2GjvPLIP7S6eVmQf5f3+lXNP0aK3ftLktNPtyTIdxNULAXkdqf4XFFFCe92so7z/dVd4dcYnDu2T134Fc8p36CkaNcYO3ukeGeTUdxJHCAzkHJ6eVBWttdGG+1wKoHOWx+nWhVxaajLuZ23OTggydfb8KFyDQUv9YnRN1uYWUcYxnH40OGtXzDc0iqc9EQCoFtZ7awlknVV3Y7uckUoY2u3SKzikllI+RFzx5+3rU3fsZIOaVczXVmGuJC0gYgnzohAue6CfWoNF+HtTtYXW57LLNuADZK+/8ApRSOxmhJLAH2qPU9jPrRCIlI5proo+UVLKSnVD71B22TwpNM8kBaZ0J5c09VHh1qPe56IF9zXcydN6/WkUtmJZJFh2kg4PU+VSADqOh8fA1SlByA0oA6ZAzUQgMeJIpHcLkmI9D7eRrqjdWkJ7CiEFgvj+VSYTzH1ofbNHId/wDMUt4MMEVcAjwfn48q5HmnMrxSHSorxnbOEY8cUFltrmGTal2r+e48iiUrqWCKGz4nPSkERRhVIqUsjkMtFNInUbTOOmc5zTZpLiFyXcEHxHSrzhAu5oyQB04AqGRDdcKgSPxA8akrXTHtMBNeSrOyyOGBOQQasJOjHGatzaRbk5jTve9C73TJY33gMKtUZd6Nr0EUYEZHBHlXQHdjtBZvEDx9aFQyvG3JPHGDRS2uikgliPfXwpZRp96A/s4zvCoLglG53eVcS4jc4VwfarN032kGTIO/wHh6UInjEblGPd6jNMnvQClrEguLpykZPPy5/PyqTTLPc0UUuQJBvbw7vgPvopdafDavBBG28ScyHHU561Hp87z3dpK6BQyygD/CHIX8K70t8foi3YXTunAUAeHtTyccnGPKmoMHb61YcKImcgcDg+tNTYtg2+cs6xpnk5NQvHtXkcnw8qsRAF+0YADwakcz3MUMCFppG2ovmfE+w/L3raStjI7YaI2qMIpBttVYGXzbH90f+8Vr7LTbW0iEVrAkKeSDGffzqaxs1s7ZYY8EDliPE/8Av6VMT4VxzybGRA9rxlSarSK68FePOiAbBpNtYYakUrCB5IEfqv0qncacSC0JwfJv3o3LAOq1WYFT3uooOK9mM4YXDlWGGXqD1pwjJovdwLPGCAA68g1Qidc7ZOGU8+tWwOPLjISVkDRAglgTTVABGcfdRL7O8qgQxMxPlU0WiEYa5cIf6V5/GuyUowYqVgyEfzCSQR1OetXYbeSZSUjwPBj0olBp8CNlI8t5nnNX44D4jA9K44xWylgSHSM/Mw567RmrP8KhHzbvwoyoC8AVxjTxxQSNYAfR4ydys/t1qP7B2XykVoaa4BHIFMscVtAtgF7MrAZsrgHHB5z7eVUJwc4YAhvPwrTSQI6nIGenSg+o6fGg3JkE+Hgfap/IVxVIMQJNbJztVfpQeeF7Sbehyp8K0D25A4c1Ru7OV1IdeCOa5IuSeyqqirbXIB4wAeo/b1rs0Yd8AjB5BbpQx0ls5CjZ25yvrROwnS4G2UDp41ZY22qFbom1aTs7zd/9cbN9Aag0iLZMgfolsoHoWwT+VVtXlk7K5kcd4W7E/fx+tPbUUs2cKQWZgB6AKB+9didNyIo0MUSb8+P51y9KtiJQPUeVZ611q/kuDBY2/wBqcjcQU+X8ajurXUrbtprmGWFmO8dkf7w9jVLpXQAveTrbwAcZPSnfB0itrpaQ7j2D94eHIrEt9ovpwO2BOcl2fw9q0/wTHHZ6rHvfLujIDnjOKjl6DHZ6dkEcdKaRUMchDbT0qfqM1wtWORsMUzOKmIphANKlsYaGqOZQ4p7DHSo2NWMU2Qo9BZIBNqscTHAZufatEVDHms7eyGDX4R05rmypqSaCto2ECpHGEVcKOgp/ZoSDjPvTEOTgf0ipgOK6oSbQjVDwoAwABTWpCUKMNn7qY06noPrV3NVQqQs0wmmtMB4VG02egpPIkGiQsBTWceYqLcTXDTeRmoeZFzzQ/U33hQP6hirEhVeSQOKz+o6gFukCnIXn765s2d/iMkWGAXnIqMjI2kZH51EL9HxlcZ6jyqYHKgrzijKUZvQOgTqViLhWwNjA8Gs1IJrWTa52sD18620gDg1mtbtt2XxllPShibjLi+h7s58Rb+w1FiMYhTcPLLgVX7SSSOIWtsZnMjM52Z5zgVe+KcmLVh0zbRk/9xas/DDk2ToD8rnj3xXpRjejnsl0r+LOrG2tLW2JOGkcHn/lHWotasb+7jeO41HtCOQoj2KD93Nae2TgDqCOaG3q4LmmyKoGPPLrTptOnFyN00aj+Yqjw86LW97B9gFxbPtBcBSOoP6GixQPuDdD0oEmiXo1VhbQILd23gK4Az7VzprJp9hTo3Pw/wDESXSpbXzBLrGFY9H/ANa06MR1rzhNCvVUtJ2S+Xe5rTaRPdWtskdzKbgr4k81GWKV6RRSTNLnIpjVWju43HccBvEGutPt+cce9Rk0vy0NX0SNUbGo2uo/E4rizxt0al8sftGpknBFZf4oIg1GCc8DArTBl/qFZX4tlWaP/KwApJyi2lYUaiz1e1eFD2g5A5oitzEy5VgfavKLS+lt+7jcn9JNHbTVYWVdjtA/kWwP2reTJj9WguKZt2lQ+PNNJz0rOLfS7csQw8waRvyOhK+5qT+W/wC03EPv71E7hR1oBLqMw/4h+tVJL6Zv+IaDzt9I3E0T3SL1cZqJ71cHD1mmlcksz1VknaUYR8r0JB60LyS9mpBi71VWYoh3keVBJ5WaQluCTSjIXp9ahlJbgDGKeEKYCeOU5xnmi1lKSO9k0EgVmbgc0YtEKpuPQ1SOnYr2WWO058DVHUIQ65xmrbsDj0qOTDDGaZuzR0C/ipP/AJNcctYk/wDSwP6U34VkCiVTzkBh69f3FXdfRZLsFTlZ7SRAfPKn96Cae32bs2HHdX8hXpc1CTT9MjWj0C0+QcdBQ7UBy9N+G783Ms8EjDepLLkdVP7ftT9RwGl++r5HeO0D2BfLnHvU8NzDC6l7iNcnGC4FRx6bLqo+zxIGGe8WOAo9cVpND+EdJ0Zu2igV7jH9o/JHt5Vw4mltjVYorWS5jTsjleu48D8avW+lqgzK5fPXHQUQHFcJHQUcmWUh1GinPY25XlF9KAXq3ltJm2uiB/S/eH71pn6E0Luou2zjzyDXD8hVT7KR+jOPqsytiaIE+aHP4Ul1u2xgs6nxyhoL8S9vp2oIwBEcgzkDgN41LofZaiu2VACB848aT9NCUFNLsykwx/HIMdxpHPoMUJvLpr2QEgBd3AHnRddHtgQqBi5OMVo9H0KCzAldN0p6Fv7tVh8Xi9I3JGMg0K+m5W2fHm3A/GjVjocsI/montnNa0xLkknOab2aHrV/F9sXkZabS40YsqPH6xkiqs1pcpzDNvH+MZrYtBEwI259jVG406LPcLIT15zS5MDatI3IxN3LeR5/kqfXBqiby6bogU+JxW2udLkC7kIceXQ0NktUyw2KT48VBrx6cRrMtLLK4xKxYHwqtayNZyFWY9kx4z4Vrhp8MmSE9CDVW50+BImDREjwA5qsZpKmgVZTRTKoK8r5ipks5JOi0+BhZQYCK0ecqc8j0qtNrbx57O1GR4Meoqfjk/xM3QRgtRAwZzzVoHC4yMVnpNVv3gMgRIwDwCOSKHLrd92oDyqIyeoUcffVl8ebQvJGsducUzcQfCg0dzNMu4TMefCkXlHJkao+NxdWVUbLbz9tp2lz5yyYjbPtj9KFg7VUf0936cVLpj79Emj+YwssgJ8s81JcwbNzf1EN9cH9a7sz/qO/ZzIbbXklndR3MIy0ZzjzHiPvrWTut72ZtTn7QF7P76yMVuZWKDqelbP4V0w2zKjMXaNd3PgT5e1Wg2sbXpG9h7TbKKxtVii6DqSOSfE1YI4p5HlzTGzXHOY6Gk5rgrgpwGTili7YxBdtthJ9aqgbsmrF83dKDrVaLPApZu50FdFXVNLh1K0aCZchvHxXyIrD6dbvYTyQv80blTivSyAqZrBX6NNrk0cPzSOoGPEnig1xuK9hWzY/D1v20Qu5BweFz+f6UbY4BplvAttbxwRjuxqF+lOYHBqssjSSJdkLtzTM11wc0wA5qKyb2OkOBrkgzXcHNNkJUc11Y5qgNEVzJ2du/tWadi7F0+Y9RWgukMkDjHO04rNFirlehrl+dOXOLGiPtryKZhGRscdR5VO8aqh5LHzxQO/P2a97ReBJz7edEVvN9uCmST1pVJVbHUSvcRjY25QR9KGXtusqHs32sBxVrUJnSPJ4XxqjEGWXewY84x4VTG5dma9FBVlidhNuGBg+R4odcodnZ7T3vI4rT3mySHLp3R5CoUEM0KgoNx4wRww8664Zvsm4MHWN0m/szgAKMeBPrREOSBzgeFULrRhHG727kSDp4iq+k3D7nS9zH2SAlmHU5x+9aUY5f3xY8Hx0zSaFaK2lzZxhkwfpXGxLY28mOVXa3HiOPyIohonZT2qJBNHMSM4Tr94ocO0S4ubWXAk39qFAwD54+6t8qNST/wAEIly2tFTs2QZbHP51ptMuhDcBX4Eijn1oJat3E2kYHGfOr1yhMKup7ycgiujIm8FxRl2aqLDnqOK66hulA9Nv98eQe8OoJ60ZjlVlGPKuGDjKIzVDSmKjmcRr61NNKqIfPyoc7Fmy1LL9vQyGsS5ya6q4Oa6o5p2Mc54pUvbCR3switHJPXgVkvhYLd/F07t3hEGceWRhR+JzVv4m1VIYn54XhQD1agnwDerba5tlH+8IUDZ6NkHn6VsS5yc/XQ3o9U6VG7YFOzkAg8YqEszEg4wPStkiySQxjk1wdadjmuGoqLfYw4U2de5mlurjHIIrrxoDIKB6taGN+3Qd09cUcIx1proskZjcZBpsuLyxr2BOjCa6pNqkgGSrYPsak0xlNtk5G0gHHjRfVNPASWNhmJxjOOlZOG4kt5WtGbBVsNk4rjxxbi4PtFkwjqAM0gjUEIrZ6dajjjYAb+eKsq0YQsxBfbhQD1poO/CghfDmi5fQyRXuI2kj2IRt/KmbSQAFwy/SrnYqjAOd2fE9KdIqZJHFblSGVFaNyVYjg0IvrJGhPat49M9aLu21u6KZ9mW4+cEsfwq2GVOxJ0uzKRSvZXay20piMZJwhIyQfu646+orQ6qt1BPBeF98Vyna20i8ZGMlT64+tA5LTs3Z5m+VRgbSCOcHP9XiOPqfHV6FCus/C0mnzMFntZCYWJ7yn+6fUc49s17UsUckGva6OZk+kXKzwIynukZ9j4itLaJ2iEHbnoK840+5l0+d2nUpH2hSdQP7KT9vKt7pdyskaOCChGQQeCKngdJxYvZ14JLSftAcqfKi9nPvQMhGcciq06q8ZwR3ugoTa3jWdyUcHAPB8xXDn+MsM+UemUjLVGkJLNk0ivFRw3EbxiRWBFQXGqW1uhM0qJ/mYCpyUYqxiwSF6nigetazFBDIFkVFUd6QnAAoHrvxpbBXSzYzkHGI+hPuayGoXcmoyASOcL38Ke7j9/Wkjhnl71EK0WtR1B9RmDpkQLwgPU+tNt1mVO2hJWSMhlYHoRzXdPsZZgAg4x1BzWpttJMVocqGLKw9qrKSguMVpD+ja6FqS6lp0UvAZlG4eTVfYisJo1z9hVOxZto4bNayC8SdQQ3OOlKpKWn2TcWi4cHpTCKZ2lLtcdabgvYLHYNLFNEqgcmuNOijJYU64x7YDsoGKhVuajnvIx0bNUJ9QWOMn5cdWY8Vz5PkwTpOw8Wd1u5WO34YbsfSvLnjlutTnvowUWRwRk5DADANaHXdRbUFeC2fg8Mx8R5UJtLVg6FjkL4BuKbFJrlN9sdIMWsaGMFmwxq0d642lQPHjmqrXMSKFEij0UUlkV2yoYjzPFc3CbfQXliiaQkuDkk+GTmpDbTkBmRlXGcsMVPZ3tvaneygt6Lmm6lrjXgChAPInkn7vCuqGDEo8skt/QnPJL8UUXIRsHJNdj1GO1ONhdvJahfdLzIdopoEcfCYPqaVZIx/FB8PLc2AnmVFEW4tM4BdBEOuAOoPl0wPIiivwreGHVpolBRZk7is2Oh5z64PSh8xdVQ7ztwqlhKcydV69P7o6eXqKZan7NJBMGUCNSRju85yQOCOA2cdfTivZjKp6E9Gy1TSftgF5YrE9yEKTQSd1LqMHhc9Aw5w3h0oNbS3GhoLywka80ksRLE/Eto/iki/3SPofCj8VyIrhcHK4JBAznB9vI9a5d6el3Kt5FMbW8cFFnReWXniRTw6545rTcexOIU0bU7LVLbMTiYEdP7yehHUUtWse4GXh0HTzrB6jpuoaTcfaXgexcH/AHi1yYfvHVfarlh8a36J2eoW8V4in+1jfa33+BpeUcicZaBdBiOVh3dxA8RmsjrNkv211Y8Z3A9eK0ra5o98C3aTWsoHAkj4P3ihurdldIskM0UrrxlW5IrhnjeOVopGSbKlhpdsy8DdkeNdGnLbM6iIiPfjJwcjn76hg7eEggNu88Vda6Lr/NXLeZqTlNPss+LQW0u1jtbZZERcDPBolA7PEQGxk+fTI/Gs7BqJMaq52geFTrqka4G7pUm5Xo1r7LcRVYzG0ikg+Bqe3vWhbaruR5+VZyKVY3chiwL56HNT/a2Yd1WPtxU8mOV6NGcaps1setvHgSKsgx1zg1ONdtWHf7RD6rkViWunx0A93pnbynoVx6LmmSyVViylD0bSXWrLH+8KT7GqFxrVvztLv/lX98VlJpzEu6WUqP8AEwWl2Uk8SzKyCNhuUkk7hSP4qluTEt3pBq5+IG2lIUjjP9THe30HFCZ7xpGLSyyyeW4hV+lUCSSwG4j0OBXQpyOMA+uavHDjhpIPHIyVplYk9mgPXcFJP1qa1imulyjZU9GB4qKLggHGPSrMDyQktahductEOhPmKaTpaB4vtlhdP7IZlbPoKcyqo7iYHgSack4kXILbvFT1FMYOWJ4xXNyk3tlYwiukRZMb95jj0Y4phlOf5YGfUZqQKGUvnd44pbQhGdvTr50ypD8iPdKxy7E+mOKmiZVznr91NDZyQeOlRHIHh9+KNWheRTikR/5Ra4BbvIcgFmOTjOSRk469KgmELpIYyezb5H3tj07p6Yy/TzpUq9mWpHOaEXCNEjIoXDrk4+TB/Hgff+RSO7kt4ZN77o2MaoMchchh+X4UqVaToITjvBJPtbd2ZbcUPPHPj+HpVfVfhzSp5pHltlRlz34e42R7cfhSpUIVPs00gVL8GQtk2uoOpAJKypuHHqKqS/BuorzFLayL5nIpUqovjwcbZFpA86Jdozb1i7pwcN/pUn8FuE5YRj1z/wC+VKlXkSySs6oYYsrXCQ2z7Zpl3eik/pUqJFtyHyMeC0qVVe8fI3jjdA99ShW5liWNsxnbuwOecVcil7VNyKB70qVPlgopUNjhG+iQlmxtAHHOBihupBxIoeWRBP3Vw3jn8PH6ClSqOF/vSKyikuiO702R7DYuFQsOWbccjqas/Dccws57aVwyxZCHPTvYI9s0qVV5uWJ2BouxWYTP8wsTx08ad2GSo4J65pUq5XNt0AQQDn1NOyoK4znOaVKmq1YrOXwa4sZXgcx3MKl0cccgZx7daDaN8WC8IgvE2y+DIO79KVKuz4+CE8clJdEZNqSoNxXCzQqyHeD0JzTd0ZG3BIAzg+fXNKlXK4Lk0Vo6WBHOSfpVSa4EYZmwAvpSpUYRVgP/2Q=="/>
          <p:cNvSpPr>
            <a:spLocks noChangeAspect="1" noChangeArrowheads="1"/>
          </p:cNvSpPr>
          <p:nvPr/>
        </p:nvSpPr>
        <p:spPr bwMode="auto">
          <a:xfrm>
            <a:off x="73025" y="-708025"/>
            <a:ext cx="198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AutoShape 12" descr="data:image/jpg;base64,/9j/4AAQSkZJRgABAQAAAQABAAD/2wBDAAkGBwgHBgkIBwgKCgkLDRYPDQwMDRsUFRAWIB0iIiAdHx8kKDQsJCYxJx8fLT0tMTU3Ojo6Iys/RD84QzQ5Ojf/2wBDAQoKCg0MDRoPDxo3JR8lNzc3Nzc3Nzc3Nzc3Nzc3Nzc3Nzc3Nzc3Nzc3Nzc3Nzc3Nzc3Nzc3Nzc3Nzc3Nzc3Nzf/wAARCACZAPIDASIAAhEBAxEB/8QAHAAAAgIDAQEAAAAAAAAAAAAABQYDBAACBwEI/8QAPxAAAgEDAwIEAwMKBAYDAAAAAQIDAAQRBRIhMUEGE1FhIjJxFIGRBzNCUnKhscHR8BUjNXM0NkNi4fEkgrL/xAAaAQACAwEBAAAAAAAAAAAAAAACAwABBAUG/8QAJhEAAgICAgICAgIDAAAAAAAAAAECEQMhEjEEQRMiMjNRYSNCcf/aAAwDAQACEQMRAD8AWizFQNn76Aa8pBgmGc+YQabrDS7vUn8uzgZz0LdFH1NXb7wxp9qBbX0gubt+QinCRe/qazU0uXoe669irpOjSXtwpTJhHX0p807QYYIwBCo+gq1pVjBbJHFEgAAHQUdVFCZ4GK5uTI5f8NAMXT4xwFx7VFPYLu3ZxjoKKrtJ963kt9y5xSQujm3il/8ADkJVjmU45JwMVp4dgDLE5BJPJx70X8d6eZbMPgHac/jQzwvIBDGCf0cH7uDTLXDQXY96PDHcqFjHKnaR3zUc0QF40WMsOxqvBMyYMLFfXaangjla5ErsWLclzjP0pTktIpItpEYwBsyfm4HA+pqeaIhMbMex61csx8eduT2ra+tvLQAHdg7uT0zTatWVexV1C1DxuoPLYr2G6e0gPnxyHaoG1ed3vVy6hcuG5IB7itLm0Z2Vh6dKzW0GRXUEd1GrKBkcoc4I/ClPW9a1myZ9GubpprG5wyPLyygEZG6nKBXQ7XAwOlLnjK3jkt47jHxQuDn2707HlcG0vYPFSZ7pKZAHcY5phic7wOuetAtIdWCn2oxJOkEBkYgY71nS+wyQXt9g5I4oPrfiWCAPFYCN2GAZWPwKf5n91LD61e6jPJbjEcIb9Dqy+mauRaTBOqmRMheRnmnclFUxTiDr9p5I2urmQ3ErfKrHj7gOPwq9oGms83lujMxXzHbHc9vuorDpasrMEBIX4cDpTFpULCJDIm1sDIwBzQqfLQVpIHnSkeNtgUOQcZHShN1pqq+ySMYA6gcZNPX2VWUvnJpc14GHGCOSAPrVyTirQMXy0KsmlN/0vjHQBu1DrmKS3fyp4XRlPQim+EB96lfiPVfSiemtaahA9jqSRtJGdqM+AXXt94rZ4ufn9ZdicseO0czMjFSEBBBqYEuQO5605ar4FUBpNMmYdxHJz+BpWuLO5sJDHeQvHIvTPIP0NbnFoVGSYiX6Npet+YAQC27kdqbRcK8aNj5hkUI8V2RngW5jXc0fDY7CvfD0/wBp08BmzJEcc+lR7SZa02g1vH6xrKrcehrKAI6vrl/beG9KC2saIzDaiCkDSpGvryWeV8uzYJJ5o3+U2RmuLSFSACpOPegfhOzmXUJZnwYSvwr6nPWi8ydY+K9gYI3LkxwggkijyowAO9V7eWZ0YyHG5vh+gotc3UcFlsO3LHGSOaG2siTyExr8K8dMVx5qtJm1MKWCiRuh++irW+I87araeqqQemKJ3MypHwc+1NhFKOxcnbFTxDaCaynjI5IyPrXMbG6XT75oJDhHPwk9jXWtQkWRXIxjuPSuI+KmA1aYJwqtxUxR5TaGJ1E6NZXIZRjHpRq0mVlGexxXLtC8QjCQXDYkHAycbqbrO9ZlXafrzS8kJY3tFpclZ0CwlSNg5UFvWp7p4pGZgoUsfi5zn0pYs74bRknNX1ut3Q/jVrLqhfD2STwsV27RjPrUaIEy5GM+p9K9kuFRCzk8DtzVS8usRSEZ+XgY70EpJhbKt3fRrOVB5xSx4svlXSbnB6oQPrRaLSdTvmMmxEj/AESx5b3oR4p0W4h0e9a5RhtUbMDO45q4QfNWFcUuwD4c1zZEgmfBUc0R1DU3v5ESJyE7D1+tc+UyQSEgncOv0o94fvPMuvi52oTg1rzeMk3OIMMqen2NWjokJZXHxE03adErqOKSbeaQ6iveEL075p30tgQRzxWCS2g5BeCJY0J25+lXIMD4iMe1a2yKUFTSAIAT0PH30SVIS2bJcAtsTPIJNC9bsxdJiP5geCSaslD5ismQO+KuKoY8CirkqZLrYkedf20ipOiybRgZGDUV1Mtyu14wsjNxnpmmrULRncsEz65Haly90/y3ZhkKDkDoAfpS0nF6GWpIv6DrMtpMlpfSZhY7Vdj8rdgfama8s7e7iaG6iWRD2IzSO0MN5bB9uUkUZFNPh+8821FvKxMsIxk/pDsa6nheQ5f45GTPir7IWtc8EkxudNbdGykGJv5VyawWXSNblsrtWjJO0hhjFfSf3d+tBPEfhfTvEEA+1xYuEOY514dT9e9b3BejOpv2cn3CspxPgK+BIF1CR2JBrKV8ch3yIqePJC3iaJZOEUDFXNNXydu0fDjg1Y/KRo88xTUbZC3l8Pt6jnrQjRNXjuYkhfAuEGGHr7ileZBySaCwyStB+6ja5lhyw8tG3EHv6Vct4UgQKigDvVBJgGUE9OanE6qx+IY75rlPT2akwxbyqB1NR6rcTm0k+ybfO2nZu6E470Ia+gVgPNAY9gcn91etqEUbBXmiUn9dxmo5tFqIOjSfStHf/ELoy3EjF5HY5Ab0HtXO/EdsZWF0p/y5OQRTvr00V/PHAJVZApZsPwfb3oTe2r3sJtYoCqAgbn449hRYZ1KwpLRzSdyXwmTjoR2o9o2vXlqFE8LtH+uFOfv9aZLLRILYhooIywJ4Kbjn055o3bwDy1W9sIXX1izn8D/WteXycc1xcRMcbi7sHWWss8eVmViflO3p9aNaZqTNCDPKjSc5KjANVH8N6feuRYymCbsh4P4d6CjStR/xtNNtpkkdyNzjICqOpP8AftWT41LodaHRNQMziG3VpZG6BeopgsdK5WW8IZsZCdhUui6ZDptqIY1+LA3ORyx+tEuR1NSMEuxE5t9GKoUYAAHpXu1SCCMg9u1YTgVrnNHzFpAnV/DGkasjC7somOOHC4I+8Upy/kztopzPp91JFgfK43D+tdDzXoNGsjemS2jmereGtRtRHcW0XnNHyyoOoq1YXezD/KwADK+fXn766GVVhggH60veItCWaEyWxaKcDO5OM+1JnitWhsMtupFi2uAU+b6fSrXnLt55+tLtlLviKksrbcblPIq41y0cIwjOVx9WHTP86z8/QziFFuFLYzjjrir1vMkaMzuD025HalyK/hacw+aFYdQasyXm1gFAK92BAoo5KBlAJ386uvB574NAdU+K3lXdtBUjPpXr3jFhvIHNQ4F/J5AyU/6h9vSic+TLUaK9lZyQ6VCobLkZXjHc4qTSppLTUYnkztcbXHoe9FboFIiQoBUYA6UKO6RN7ECVBhkB4BqQk4zTRJK4tMcKw1rGd0aMe6g/uravRp2rOW0eYFZXtZVlkzxrKpWQZUjBB7ikPxJ4D86U3WkMschOTGTjn2NP9RTSxRDMjhQfWqavRa0zjNxca3pRMWo2zsBwGYEH8e9WrC/uL+ItCkgY4wW4C9eprpV1f6ZLbXLzPFKkMbO6kDkAZxXObTVDDlYYEMzsW2rwq55/Cuf5MIR9GnFJsraqt0l0lorvlhubnAHvgURs9GLBUY4U9QCc1Ja2pkd7qVQ0z4OW6fh6CjUERkVMSOvxBiQPmHpz2Nc+Ut0jV6KI0yCEEpHg9wRk56/fUUEcU3mxujExHb8OV2n07UUCH/EmJIURxjbGoYZBPOe2c9Mc81Z+zF2Pw/0ApUrLXQHt7RUkYtGA/cqxOR2zV0IMBdpI9TRBbQpxtyCM5zVKceW3ALDORgcffQ7XZfZWu9PRkZgCDjqDitvBWj+TLc3cuWkaQohbqEHbP1z+Fe2d1teSBz5h5ZAevuPejnhpw1ltIAYO2fruNNxPYueohZUxXjVIMVow4pz0IRoceta78GtXyKiIZjSXOmFRZD5FbA1UwwPWpYiScGopsjJ+nNeON6HOea2Az0rCcKfanwYDOcazMbHVJ4lbbkhsKfXmsg1CYrjaT7k1Nq1qb7W5n8sFQQFYn0FTJYhACo+L1A61inXJ0bFpFNN4m8wLhz3ANWiLh1PxEdfixzmrMduwIwAM9ciriQq0XAP3irUUynJiy0F8JMS3R8sd9uDRfTp3slwFLKff99b3NtgHiqAke3fAzs7jNWRuw0uoR3O6PIwRgr3qGE+ezJFHtLOEXHcf+qoTsjlFKHDrlXxx9DRDQZY4roefnCcDIxtPr70zHHlNAydRGxFCqFHQDFe1nGODkDvWGvRLrRzX2ZWVlZVlE7MApYnArnniXWZJb+VLedhCOAAeM0661cLb6dPIWACocc9/61yi4huJo3dB6kcdeaXkywx9sZHG5dFe6uHeN8O7AjkDPNeW84hZSucFdzEDml26uLqOYhpD8JHHSjmmBZwjjG3ggHnBrn+TPmrRrww46Y46c4khU4I9c1dZWxF5bOuDlSvcZ5HNDrMSLGhUAFuTnpRJGJztU5x0PGfaubY8lhZ1k2bnZXk+Y87STxwB0HHPNXhIIpWh3K7LjJRsjdjkdOv8hVVVZ1OdynBAwSp/dzXiwiCTzMs+E2Eliz8fxolZHRamundTBEpMrHGf1RVcwJIBHuGQeT6f+aK28ID/AOWME8E9zVuLT94DFe+Scd6v43IBzSFiTTnUKxOXRsqemP7/ALzUelamthrklpMAkdwoZCem8DBH38UyXUSDIPaknxtHEtqZi+xkG5X6EEdOakY8ZIifLTOhKQdpHIPQitjXNPBH5Q47uNLPVm8ubO2OY8LJ/Q10W2uoriPfDIjr6q2a1Sg06Yhpo9dM16F29hW5+LBGfwrbGSBwPqaVx2VyIWUE9K8CY6VLtBOQc15tOe1V8bJZ4DjIofrGoxWlqwLjewwBmq3ifW7fSdOkkJ3yEFUTPLMegrnmnztdTO87F2kbJYtxn+lSTcI2Ox4ue2Horn7RA5ix5o4470ZsLOdrdTcjDdSfT6Uv2dtA92scIbby7EdCKZJNUiitFt7eMu6DaM5P41niorbHz/hEiLDgLGePmPv+NboeoxVWzil2bn2sx5JY9Par4RyoyuGxyO9EtimUrlAwOBQ2e23IzKBuAyKNyRNsywxQy5cQqXYAe3rUfZEVdOj4mt5B8a4ZT/fvUmw28oc4bjFS2sbrqMLH9NCMEeo/8VZvrTzFO04NV1sn9MJ6fdqQse/KP8vsfQ0RJyaUYlktmBz15Jpnt5RNCkgOSRz9a7Hh5ucaZjzQ4uyXNZWtZW3YkR7q8uNYuRJcErEowkfZf6mt5RBa4SRlDY+X2qo0TtGEj+FcY57Ct/shlYPMTJJjG5ueK81kyPJJykzqRioqkIWv25W+laEF4Sc5xXvhy4xcGPJAGCAfrT7d6Yslu0ewYI7DpSBdQS6dq8eU2xh8E1qxZOceLBap2joEMi+X9OlWLd3dhtyMd8EetCLecPbI4OM0UtJgAAgycYHp3rNKNMJBqAq4wfm4NW4LdBj+OaCwXJ81VZWQgnIzwTyOPwzRFLnA61fIpoMQMkeOf51aXUgkOwkMf1tuP3UuC74OWNQz6kkSk7wB70Sy8egPjsK3dwuGPbqSTSPrcej+ILr7JqOoeSsRyVjkC5PvU11q0t58MHEPTcRgyfT+tI7WrXGpskKlppZivP6RJosbuTkMjCkXLvwVcwXy29k4uY5FzEytzj39PrTz4X8HX1hErT6nOoPPlREBR/M0f8NaHBpNjHGBumIBeTHU/wAvpR1RT3JvsTKfpA5NNI5NzMT6lqybT5ioEV3KhzzjBonjAx2rzA9KCkLFnUm1zT4jJAUvI16jG1gPxwap22qapex/5kYt/wD7bj+6nNgGGCKE3ulBS0tthSeSnY0qcZf6sZGUWto5b4xtLj7XHPJLI6ONvJ4U9selUNK8wbtu4FT09sU86/Ym+sHi2nfjo3VSKQbG6+xXTeajM5+Aj3FVGTlFr2bIVWh0sryKKRYMZcgkMuPrijFpLHMu8DeG7/SkeGdJZVmimRc87cd+eKJJfyzFYmkMaqPlHBI+7tS64lSjY82pjUZ3Df25q0ksAT39qSI7yNfzcmH/AEcCra3zrGAzHdjBI70Sy0KeJjJO8coIR8MtLuvXPkNbnJXdLgbe/f8ACvX1JUjOZO3zepqBLYaqyEkiffhcjOxcckf36VE7Io0X9GLXV2JWbhM9u5BAH8aLzoCD3qhp2n2umzSfZ2fdMqkqzZ4HGaIuR5ZwOTxUfRTSspzINvQdKuaUx8lgezcfhUMqkJU+mLthkJ/Wz/KtfgfsoRn/ABLlZWVlde2ZBNjSr1vBuwaggAbGDwelErNRnaxAPavNcNnTNmgUJliAPWljxl4ed7b7dCNwXiTHVfQ03zpIvworH7qrL5ieaVUszDG2Rzimx0V/Zy3TdSFp/wDHuPhKfKW6N7e1MFldoQSHK45wOao+MtHtzJvtCqyvyY19fahek6brPRJoyD0VgWI/DpTXFTV3QSY4LOj7X7qcj6VO1+ignOOaDxaTqDAL9ojXB5ITP8TUN/oeoPESmpMgIOMRcfxrMoJurD0XbzWliGPiJJ4AXJqqRJfHfcMY4BjI3cn60sT6Rrtusshut5TlAEzu/p99Ar+fWyuLx7rZ3yCF/dWrH4ql1JC5ZVH0Nus63Ct15FoS/ljgqeA3/r99EfyeWX2nW0kZciFC4+pOB/OufWMoDDpXVvyUlHe8xjeNnPsc/wBKZkx8FSBeS4tnSoxUnStUr1jS7YgzcPUVqz8YHeomJBrUOM80py9BUWl6VsCMckVGhyK23D0o06BZVvdNiuUJHD/retck8caBPpt19qiX4X64HBrsnOPmoP4ssUvdLmVgCVGRxRavkuw4TcWcGsNUjKiJn2urZDMeQQego1FeRuu9X+PPBzSRfxiO9nVc4WRgD99MXhnwte6gqy3DSQW56AZ3NWjNgxqPJuhmPyJN1QxQagiNud03Y6k1u2tR/X0IXij2m+HbO2RQIBwMZYZJouNLh2ZES4HsK5r4Xoe5oWbKK91Mh4oSVboX4Ue/qactJshZQAF98rD43Ix9wHYVQlsIkORwccEdR99eRXN3bAhJvMQdFk5qKVaFSdheaTZhVXJPStkRsAuAD6CorC9tpEG/4Z842kdvXNWGlUZO/k9qum2VdGkxwMdzVy0jMcCqevU0MeQyMpHIz1oyuNo+ldTwsbjcmZM8r0ZWV5WV0TOJGnCa1drC6+Ge3OAT+mnY/wAKLxSKAMnmimtaQl+FkVvLuI+UlH8CO4pWurt7GUwXhEM4XOG+V/dT3FcfyfHcZcl0bcWS1sY/tj+XtZ8qB09KX9Z1lnzbWG0OD8Uo7UFu9bkun8i3Lf8AcV9Kv6fZCONQ2NxPf1rPuh1ENppysS0o3u/zMe9HtNsYYU2IgAxxiq5RlGExkdamtrUXOBLIQMeuKkXsjZSVhNqVysYwiEICBwe55ojb2xCYcDLdDjrXrpbWkaxJhQOQew/s1NaXsMheONgxTGeMjBquKsu3RRu7fCEEA8YIxQO+0yG7XKqUlHyMoHw/jTTeRJIDtPOKByW80bnDqBg5DAg5pMri9DIuxP8AEHh4Jbm4ijPmoMlkxzU35Lb57PxQLaQkLPGy4PqOR/Om1oGljIZVOfSk0wnSPFFnMyFES4Qhs9icH+Na8OVyXGQE42juaVjDIrWFgyhh0IzUnarmjKisQT0rQo1WgoFYQKQ4WFZErelSg1oVwakQZqJMhgOaraoR9hmOOiGrfQVBeqptZN/QqaYkyl2jjGieFYftT3VyPOlZywyOF5p7tbRYwMKAPpXtnbqqAY4ogkY4wKyvJLI7kzQ6j0QCIryCua9NxMiFAVIPUAVeEIIy2MViwIW+EZ9TRJP0C2CRG78kt99eeVzgijf2dT0HNQTQBDzjNU4E5AaSLb8QyCO4ojpNvHdIZZZCxQ4aPoPqfWo5k+E/3mgug31zaeKbizuA32e4TdE2OAaf4tc6YGS3HQyXIHnxgDvxRIdBQxSZr3vhfWiQPArtRSvRikZWVpmspgJY3cYPP1pC/KkEuLGGHGXDF/enk0k/lEhULBOOuSuPXvUkkwo92KPgyFRI8rFmzjGT6U7RSqcsxyh6ClLw/EIoi6EshbqOMH0pghki8tmMgVlYAIxwa42a+TN8FaCqCLIVcBiOBU7RDA7Vrp8SysnALDocURl092X4/hGc59R6e1LUW1ZdpOgULM3jFJUZoweity30/H91FU06C1QBYkQkdE71Pa20ZQqvGMAD7/8AxV5bULEqBmwDk7vft/CjjB0VKf8AAuXUTK3Rh+FQR27S5z8ORyKMXzLEQZEHXByKwRqG2hQPelTxpsJSBaWhjJzk575oL4m0j7bbmRB/mRncKb5IDjj61UuIg/KnA70Di47QUZKyx4d1eG90+IsQsoAV17hu4/vtRoMCOoOa59f2LI5ktWeOQZBcDhqBx+Nr7Q7jyrrzJBnJKnep5x3xj8TTseRz0LniraOvHmvOlItj+UnS7gqsjPGxPRlIxTlZX1veRLJE4dWGQRRuInoscV6MjpWbfvrcBfWq47JaNQM0M126WG2Kqcs4xirWo6hBYwM8rBQO3r9KUpbptQnZ5PlPCr6UvLLiqChFt2ZpOpW1/G5tn3CJyjHGPi4o1D70C0zT7fTi62yBFdtxX3P/AKoukmD1rOkr0PlsvkZXjrUEHniWVpjCsK/m9uQcc5LHpW8M3IDd+9SQhWysihweDz1+tPVMX0bWs1vcwrPHOhhb5ZAfhP3/AI1vdwqEDLhgRwRzVmTSdPu7NIpYQY4+ifKoH0HaoZVVF8oKq7OFVeQF7U2UKQCasDyLyVww4zmh80Q84OowRzn3oxMAAe3pQyQjLDOc9qQlUlQztBHSkbZ50md0nxfSr2ahteLaIf8AYP4VuxrvQWjBLs1zWV5WUwEsUO1fTINTs2t5kDAj4G7qaIV53qNEOVaSkmm6xNpl18O8/CT+sP6ijF/blHWSVQycLx2/vmovGv8AzNY/7qfxq/q35gftH+dc3yYpOzXhk6COlXIglLM3+WcbeBxTJJMi2zsOfg42/TtSZb/mE/ZpoH+nj9gfwpON6oZOO7NYiEUAevb170UtJy0arIAc9QaDQ/nE/bP8KI2nzD6VFJ3RJLRV1+NzHIqqCCQoJPf2rWMlSrSryQDj04qbXvkt/wDfH86jufzo+oociqVlp6ouT3MUdu0mCSFI2jH4/WqExBzgAKT0rJ/zMn7NaT/m6CcrLiqB12fM3BOee/FIniGwS7V1hUve+ZnCk5KdfpTy3zt9TQzRP+ZYv2ZP/wAml+P+0bP8Gcx+wyRkrKjKw7EUw+G7nV7CZf8AD2dg3WPGVb+lOPiD/iD9aJeGOtdb4k+zFz0FdNm1WS2R7mKJGI+UtnFDvFOravpdj5tpbwyZ+YlidvvimNelD9f/ANKuf9s1PggkDy2cy0/XbrVZpTqUplnX4kUDAx+qB+/76L6LqCXcQeHIGcENwRjtSnov+tQ/U/wo14X6XH++9c/PjijXjehvWUcetSCbFU1+YVuetZAkXops1aglXcduPehsHU1ctuo+v86uJGg5bS/CGIZmA+EL0btkittQdATt6nqa00/+QqK+6fjWu/oIr7AyeXJIqiIzLLsH6RwfpVk/KfrWln/xY/ZNDijc0FJ1EL9h6DgVox5rc9Kibqa7SMLMzWV5WURR/9k="/>
          <p:cNvSpPr>
            <a:spLocks noChangeAspect="1" noChangeArrowheads="1"/>
          </p:cNvSpPr>
          <p:nvPr/>
        </p:nvSpPr>
        <p:spPr bwMode="auto">
          <a:xfrm>
            <a:off x="73025" y="-623888"/>
            <a:ext cx="2066925" cy="130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Dimon\Рабочий стол\фото 1,3 класс\фото новое\филипп\Копия DSC023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640"/>
            <a:ext cx="2353748" cy="176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24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9595" y="1244748"/>
            <a:ext cx="6440452" cy="3968393"/>
          </a:xfrm>
          <a:prstGeom prst="round2DiagRect">
            <a:avLst/>
          </a:prstGeom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 descr="DSC_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293096"/>
            <a:ext cx="2000264" cy="2428892"/>
          </a:xfrm>
          <a:prstGeom prst="ellips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</p:pic>
      <p:pic>
        <p:nvPicPr>
          <p:cNvPr id="4" name="Рисунок 3" descr="андрей тимофеевич болотов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332656"/>
            <a:ext cx="1928794" cy="2427294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Прямоугольник 6"/>
          <p:cNvSpPr/>
          <p:nvPr/>
        </p:nvSpPr>
        <p:spPr>
          <a:xfrm>
            <a:off x="1706558" y="6198768"/>
            <a:ext cx="1187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Петр 1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7243" y="2444115"/>
            <a:ext cx="2023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А.Т.Болотов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60648"/>
            <a:ext cx="63371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 появления картофеля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1251169"/>
            <a:ext cx="4893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Озеро Титикака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7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-34957"/>
            <a:ext cx="7467600" cy="1214422"/>
          </a:xfrm>
        </p:spPr>
        <p:txBody>
          <a:bodyPr numCol="1">
            <a:prstTxWarp prst="textDeflat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и</a:t>
            </a:r>
            <a:r>
              <a:rPr lang="ru-RU" sz="9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нтересные</a:t>
            </a:r>
            <a:r>
              <a:rPr lang="ru-RU" sz="1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9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заметки и факты о картофеле</a:t>
            </a:r>
            <a:endParaRPr lang="ru-RU" sz="9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85875" y="1285875"/>
            <a:ext cx="764381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Изначально картофель везде рассматривали как растение не пригодное в пищу. Вокруг картофеля возводилось много напрасных наговоров. Врачи, например, серьезно считали картофель разносчиком проказы и причиной помутнения разума</a:t>
            </a:r>
            <a:r>
              <a:rPr lang="ru-RU" i="1" dirty="0">
                <a:latin typeface="+mn-lt"/>
                <a:cs typeface="+mn-cs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2875" y="2571750"/>
            <a:ext cx="75723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Во Франции, например, еще в конце XVIII века цветы картофеля носили в волосах, делали из них букеты.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57313" y="3286125"/>
            <a:ext cx="72866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Индейцы обожествляли картофель и даже приносили ему в дар человеческие жертвы. </a:t>
            </a:r>
          </a:p>
        </p:txBody>
      </p:sp>
      <p:sp>
        <p:nvSpPr>
          <p:cNvPr id="13322" name="TextBox 43"/>
          <p:cNvSpPr txBox="1">
            <a:spLocks noChangeArrowheads="1"/>
          </p:cNvSpPr>
          <p:nvPr/>
        </p:nvSpPr>
        <p:spPr bwMode="auto">
          <a:xfrm>
            <a:off x="142875" y="4286250"/>
            <a:ext cx="6429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2875" y="4286250"/>
            <a:ext cx="78581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Прусский король Фридрих Вильгельм I издал специальный указ - рубить носы и уши тем, кто откажется сажать картофель!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85875" y="5143500"/>
            <a:ext cx="7215188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Нельзя употреблять в пищу позеленевшие, вялые и проросшие клубни картофеля - они содержат вредное вещество солонин, которое вызывает расстройство пищеварения. </a:t>
            </a:r>
          </a:p>
        </p:txBody>
      </p:sp>
    </p:spTree>
    <p:extLst>
      <p:ext uri="{BB962C8B-B14F-4D97-AF65-F5344CB8AC3E}">
        <p14:creationId xmlns:p14="http://schemas.microsoft.com/office/powerpoint/2010/main" val="415385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 txBox="1">
            <a:spLocks/>
          </p:cNvSpPr>
          <p:nvPr/>
        </p:nvSpPr>
        <p:spPr>
          <a:xfrm>
            <a:off x="683568" y="-34957"/>
            <a:ext cx="7467600" cy="1214422"/>
          </a:xfrm>
          <a:prstGeom prst="rect">
            <a:avLst/>
          </a:prstGeom>
        </p:spPr>
        <p:txBody>
          <a:bodyPr vert="horz" lIns="91440" tIns="45720" rIns="91440" bIns="45720" numCol="1" rtlCol="0" anchor="ctr">
            <a:prstTxWarp prst="textDeflat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900" b="1" i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интересные</a:t>
            </a:r>
            <a:r>
              <a:rPr lang="ru-RU" sz="10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900" b="1" i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заметки и факты о картофеле</a:t>
            </a:r>
            <a:endParaRPr lang="ru-RU" sz="9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1268760"/>
            <a:ext cx="6606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В мире существует несколько музеев картофеля. Один из них находится в Бельгии. Среди его экспонатов — тысячи предметов, рассказывающих об истории картофеля — от почтовых марок с его изображением до знаменитых картин на ту же тему («Едоки картофеля» Ван Гога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659030"/>
            <a:ext cx="77556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Картофель - родственник помидора и табака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Картофель стал первым овощем, испытавшем на себе невесомость - его вырастили на космическом корабле «Колумбия» в октябре 1995 года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Как говорится в Книге рекордов Гиннеса, самая большая картофелина в мире весила более 8 кг.</a:t>
            </a:r>
          </a:p>
        </p:txBody>
      </p:sp>
      <p:pic>
        <p:nvPicPr>
          <p:cNvPr id="4098" name="Picture 2" descr="C:\Documents and Settings\Dimon\Мои документы\Мои рисунки\картофел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12976"/>
            <a:ext cx="1954038" cy="138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Dimon\Мои документы\Мои рисунки\картофел\PotatoMuseum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74" y="1081816"/>
            <a:ext cx="1779662" cy="257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7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2875" y="354013"/>
            <a:ext cx="5365229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32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+mn-cs"/>
              </a:rPr>
              <a:t>Полезные свойства картофеля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5750" y="1385888"/>
            <a:ext cx="8318698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1.Картофель является важным источником витамина С (аскорбиновая кислота): в 100 граммах сырого картофеля содержится около 8-10 миллиграммов витамина С</a:t>
            </a:r>
          </a:p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  <a:cs typeface="+mn-cs"/>
            </a:endParaRPr>
          </a:p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2. Специальные исследования определили, что картофель является высокопитательным и даже целебный продукт. В состав картофеля входит много органических и неорганических соединений. </a:t>
            </a:r>
          </a:p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  <a:cs typeface="+mn-cs"/>
            </a:endParaRPr>
          </a:p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3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. </a:t>
            </a: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  <a:cs typeface="+mn-cs"/>
              </a:rPr>
              <a:t>Картофель - один из важнейших источников минеральных веществ нашем питании. На соли калия приходится около 70 процентов всех минеральных веществ картофеля, эти соли важны для человека, т.к. они способствуют выведению воды и поваренной соли из организма и тем самым регулирует обменные процессы.</a:t>
            </a:r>
          </a:p>
          <a:p>
            <a:pPr marL="274320" indent="-274320" algn="ctr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</p:txBody>
      </p:sp>
      <p:sp>
        <p:nvSpPr>
          <p:cNvPr id="14343" name="Rectangle 1"/>
          <p:cNvSpPr>
            <a:spLocks noChangeArrowheads="1"/>
          </p:cNvSpPr>
          <p:nvPr/>
        </p:nvSpPr>
        <p:spPr bwMode="auto">
          <a:xfrm>
            <a:off x="142875" y="785813"/>
            <a:ext cx="6143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ru-RU" b="1"/>
          </a:p>
          <a:p>
            <a:endParaRPr lang="ru-RU"/>
          </a:p>
          <a:p>
            <a:endParaRPr lang="ru-RU" b="1"/>
          </a:p>
          <a:p>
            <a:endParaRPr lang="ru-RU"/>
          </a:p>
        </p:txBody>
      </p:sp>
      <p:sp>
        <p:nvSpPr>
          <p:cNvPr id="14344" name="TextBox 32"/>
          <p:cNvSpPr txBox="1">
            <a:spLocks noChangeArrowheads="1"/>
          </p:cNvSpPr>
          <p:nvPr/>
        </p:nvSpPr>
        <p:spPr bwMode="auto">
          <a:xfrm>
            <a:off x="2428875" y="11430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23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74638"/>
            <a:ext cx="7210425" cy="63690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b="1" i="1" dirty="0" smtClean="0"/>
              <a:t>	</a:t>
            </a:r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Практическая часть</a:t>
            </a:r>
            <a: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sz="3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sz="1800" b="1" i="1" dirty="0" smtClean="0">
                <a:latin typeface="Arno Pro Smbd" pitchFamily="18" charset="0"/>
              </a:rPr>
              <a:t/>
            </a:r>
            <a:br>
              <a:rPr lang="ru-RU" sz="1800" b="1" i="1" dirty="0" smtClean="0">
                <a:latin typeface="Arno Pro Smbd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В ходе реализации проекта был проведен социологический опрос и  практические опыты.</a:t>
            </a:r>
            <a:b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18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/>
            </a:r>
            <a:br>
              <a:rPr lang="ru-RU" sz="18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/>
            </a:r>
            <a:b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1800" b="1" i="1" dirty="0" smtClean="0">
                <a:solidFill>
                  <a:srgbClr val="92D050"/>
                </a:solidFill>
                <a:latin typeface="Arno Pro Display" pitchFamily="18" charset="0"/>
              </a:rPr>
              <a:t>Выборка</a:t>
            </a:r>
            <a:r>
              <a:rPr lang="ru-RU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no Pro Display" pitchFamily="18" charset="0"/>
              </a:rPr>
              <a:t>:</a:t>
            </a: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 57человек.</a:t>
            </a:r>
            <a:b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Анкета №1, используемая для социологического опроса, содержит 5  вопросов (Приложение А ).</a:t>
            </a:r>
            <a:b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  <a:t> Анкета №2, используемая для социологического опроса, содержит 4  вопросов (Приложение В ).</a:t>
            </a:r>
            <a:b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no Pro Display" pitchFamily="18" charset="0"/>
              </a:rPr>
            </a:br>
            <a:endParaRPr lang="ru-RU" sz="1800" b="1" i="1" dirty="0">
              <a:solidFill>
                <a:schemeClr val="accent1">
                  <a:lumMod val="20000"/>
                  <a:lumOff val="80000"/>
                </a:schemeClr>
              </a:solidFill>
              <a:latin typeface="Arno Pro Displa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29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483</Words>
  <Application>Microsoft Office PowerPoint</Application>
  <PresentationFormat>Экран (4:3)</PresentationFormat>
  <Paragraphs>108</Paragraphs>
  <Slides>19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заметки и факты о картофеле</vt:lpstr>
      <vt:lpstr>Презентация PowerPoint</vt:lpstr>
      <vt:lpstr>Презентация PowerPoint</vt:lpstr>
      <vt:lpstr> Практическая часть  В ходе реализации проекта был проведен социологический опрос и  практические опыты.   Выборка: 57человек. Анкета №1, используемая для социологического опроса, содержит 5  вопросов (Приложение А ).  Анкета №2, используемая для социологического опроса, содержит 4  вопросов (Приложение В 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Блюда из картофеля – праздничное меню</vt:lpstr>
      <vt:lpstr>Вывод: Картофель- полезный,  очень популярный, обладающий множеством достоинств, овощ!  </vt:lpstr>
      <vt:lpstr>Список литературы: «Толковый словарь живого великорусского языка Владимира Даля»  Ю.К.Школьник»Растения- полная энциклопедия» газета «Аргументы и факты»№ 38 2011год Т.А.Козлова «Атлас родной природы- овощи и фрукты»  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SamLab.ws</dc:creator>
  <cp:lastModifiedBy>User</cp:lastModifiedBy>
  <cp:revision>22</cp:revision>
  <dcterms:created xsi:type="dcterms:W3CDTF">2011-11-08T11:53:32Z</dcterms:created>
  <dcterms:modified xsi:type="dcterms:W3CDTF">2013-03-25T04:15:45Z</dcterms:modified>
</cp:coreProperties>
</file>