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74" r:id="rId5"/>
    <p:sldId id="276" r:id="rId6"/>
    <p:sldId id="275" r:id="rId7"/>
    <p:sldId id="273" r:id="rId8"/>
    <p:sldId id="277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78" r:id="rId17"/>
    <p:sldId id="267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DA1710-B868-458B-9E03-C1273F738BF3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22E295-E271-4294-B436-1D6BD87895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Влажность воздуха.</a:t>
            </a:r>
            <a:br>
              <a:rPr lang="ru-RU" dirty="0" smtClean="0"/>
            </a:br>
            <a:r>
              <a:rPr lang="ru-RU" dirty="0" smtClean="0"/>
              <a:t>Способы определения влажности воздуха.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5714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Психрометр</a:t>
            </a:r>
            <a:endParaRPr lang="ru-RU" sz="3200" dirty="0"/>
          </a:p>
        </p:txBody>
      </p:sp>
      <p:pic>
        <p:nvPicPr>
          <p:cNvPr id="6" name="Picture 8" descr="imag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780" t="693" r="3780" b="10056"/>
          <a:stretch>
            <a:fillRect/>
          </a:stretch>
        </p:blipFill>
        <p:spPr bwMode="auto">
          <a:xfrm>
            <a:off x="642910" y="1428736"/>
            <a:ext cx="208544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357554" y="3857628"/>
            <a:ext cx="5118100" cy="1569660"/>
          </a:xfrm>
          <a:prstGeom prst="rect">
            <a:avLst/>
          </a:prstGeom>
          <a:solidFill>
            <a:schemeClr val="bg1">
              <a:alpha val="59999"/>
            </a:schemeClr>
          </a:solidFill>
          <a:ln w="57150" cmpd="thinThick">
            <a:solidFill>
              <a:srgbClr val="0000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i="1" dirty="0"/>
              <a:t>1. Снять показания «сухого» </a:t>
            </a:r>
          </a:p>
          <a:p>
            <a:pPr marL="342900" indent="-342900"/>
            <a:r>
              <a:rPr lang="ru-RU" sz="2400" b="1" i="1" dirty="0"/>
              <a:t>    и «влажного» термометров;</a:t>
            </a:r>
          </a:p>
          <a:p>
            <a:pPr marL="342900" indent="-342900"/>
            <a:r>
              <a:rPr lang="ru-RU" sz="2400" b="1" i="1" dirty="0"/>
              <a:t>2. Определить разность </a:t>
            </a:r>
          </a:p>
          <a:p>
            <a:pPr marL="342900" indent="-342900"/>
            <a:r>
              <a:rPr lang="ru-RU" sz="2400" b="1" i="1" dirty="0"/>
              <a:t>    показаний термометров</a:t>
            </a:r>
            <a:r>
              <a:rPr lang="ru-RU" sz="2400" b="1" i="1" dirty="0" smtClean="0"/>
              <a:t>;</a:t>
            </a:r>
            <a:endParaRPr lang="ru-RU" sz="2400" b="1" i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928662" y="3071810"/>
            <a:ext cx="2030413" cy="3429000"/>
            <a:chOff x="990600" y="3124200"/>
            <a:chExt cx="2030413" cy="3429000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990600" y="5029200"/>
              <a:ext cx="685800" cy="1295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600200" y="5105400"/>
              <a:ext cx="609600" cy="1066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286000" y="3124200"/>
              <a:ext cx="457200" cy="3048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1295400" y="6096000"/>
              <a:ext cx="3540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1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057400" y="6096000"/>
              <a:ext cx="3540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/>
                <a:t>2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667000" y="6096000"/>
              <a:ext cx="3540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3</a:t>
              </a:r>
            </a:p>
          </p:txBody>
        </p:sp>
      </p:grp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786182" y="1214422"/>
            <a:ext cx="431006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</a:rPr>
              <a:t>1 - «Сухой» термометр – </a:t>
            </a:r>
          </a:p>
          <a:p>
            <a:r>
              <a:rPr lang="ru-RU" sz="2000" b="1" dirty="0">
                <a:latin typeface="Times New Roman" pitchFamily="18" charset="0"/>
              </a:rPr>
              <a:t>     показывает температуру воздуха</a:t>
            </a:r>
          </a:p>
          <a:p>
            <a:r>
              <a:rPr lang="ru-RU" sz="2000" b="1" dirty="0">
                <a:latin typeface="Times New Roman" pitchFamily="18" charset="0"/>
              </a:rPr>
              <a:t>2 - «Влажный» термометр – </a:t>
            </a:r>
          </a:p>
          <a:p>
            <a:r>
              <a:rPr lang="ru-RU" sz="2000" b="1" dirty="0">
                <a:latin typeface="Times New Roman" pitchFamily="18" charset="0"/>
              </a:rPr>
              <a:t>     показывает «точку росы»</a:t>
            </a:r>
          </a:p>
          <a:p>
            <a:r>
              <a:rPr lang="ru-RU" sz="2000" b="1" dirty="0">
                <a:latin typeface="Times New Roman" pitchFamily="18" charset="0"/>
              </a:rPr>
              <a:t>3 - Психрометрическая таблица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тем\Downloads\Psihometricheskaya tablic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6786610" cy="42655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6314" y="4643446"/>
            <a:ext cx="364333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b="1" i="1" dirty="0" smtClean="0"/>
              <a:t>3. На пересечении столбцов </a:t>
            </a:r>
          </a:p>
          <a:p>
            <a:pPr marL="342900" indent="-342900"/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000099"/>
                </a:solidFill>
              </a:rPr>
              <a:t>«температура воздуха»</a:t>
            </a:r>
            <a:r>
              <a:rPr lang="ru-RU" b="1" i="1" dirty="0" smtClean="0"/>
              <a:t> </a:t>
            </a:r>
          </a:p>
          <a:p>
            <a:pPr marL="342900" indent="-342900"/>
            <a:r>
              <a:rPr lang="ru-RU" b="1" i="1" dirty="0" smtClean="0"/>
              <a:t>    (по вертикали)</a:t>
            </a:r>
          </a:p>
          <a:p>
            <a:pPr marL="342900" indent="-342900"/>
            <a:r>
              <a:rPr lang="ru-RU" b="1" i="1" dirty="0" smtClean="0"/>
              <a:t>    и</a:t>
            </a:r>
            <a:r>
              <a:rPr lang="ru-RU" b="1" i="1" dirty="0" smtClean="0">
                <a:latin typeface="Times New Roman" pitchFamily="18" charset="0"/>
              </a:rPr>
              <a:t>  </a:t>
            </a:r>
            <a:r>
              <a:rPr lang="el-GR" b="1" i="1" dirty="0" smtClean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Δ</a:t>
            </a:r>
            <a:r>
              <a:rPr lang="en-US" sz="2000" b="1" i="1" dirty="0" smtClean="0">
                <a:solidFill>
                  <a:srgbClr val="000099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Arial" charset="0"/>
              </a:rPr>
              <a:t>по горизонтали</a:t>
            </a:r>
            <a:r>
              <a:rPr lang="en-US" b="1" i="1" dirty="0" smtClean="0">
                <a:latin typeface="Times New Roman" pitchFamily="18" charset="0"/>
                <a:cs typeface="Arial" charset="0"/>
              </a:rPr>
              <a:t>)</a:t>
            </a:r>
            <a:r>
              <a:rPr lang="ru-RU" b="1" i="1" dirty="0" smtClean="0">
                <a:latin typeface="Times New Roman" pitchFamily="18" charset="0"/>
                <a:cs typeface="Arial" charset="0"/>
              </a:rPr>
              <a:t> найти </a:t>
            </a:r>
          </a:p>
          <a:p>
            <a:pPr marL="342900" indent="-342900"/>
            <a:r>
              <a:rPr lang="ru-RU" b="1" i="1" dirty="0" smtClean="0">
                <a:latin typeface="Times New Roman" pitchFamily="18" charset="0"/>
                <a:cs typeface="Arial" charset="0"/>
              </a:rPr>
              <a:t>    значение относительной </a:t>
            </a:r>
          </a:p>
          <a:p>
            <a:pPr marL="342900" indent="-342900"/>
            <a:r>
              <a:rPr lang="ru-RU" b="1" i="1" dirty="0" smtClean="0">
                <a:latin typeface="Times New Roman" pitchFamily="18" charset="0"/>
                <a:cs typeface="Arial" charset="0"/>
              </a:rPr>
              <a:t>    влажности воздуха</a:t>
            </a:r>
            <a:endParaRPr lang="el-GR" b="1" i="1" dirty="0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устем\Desktop\0010-010-Volosnoj-gigromet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289824" cy="546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Конденсационный гигрометр</a:t>
            </a:r>
            <a:endParaRPr lang="ru-RU" sz="3200" dirty="0"/>
          </a:p>
        </p:txBody>
      </p:sp>
      <p:pic>
        <p:nvPicPr>
          <p:cNvPr id="4" name="Picture 4" descr="Безымянный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83594" y="1935163"/>
            <a:ext cx="577681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№1147 (Л)</a:t>
            </a:r>
          </a:p>
          <a:p>
            <a:pPr>
              <a:buNone/>
            </a:pPr>
            <a:r>
              <a:rPr lang="ru-RU" sz="3200" dirty="0" smtClean="0"/>
              <a:t>Почему запотевают фрукты, вынутые из холодильника?</a:t>
            </a:r>
          </a:p>
          <a:p>
            <a:pPr>
              <a:buNone/>
            </a:pPr>
            <a:r>
              <a:rPr lang="ru-RU" sz="3200" dirty="0" smtClean="0"/>
              <a:t>№1154(Л)</a:t>
            </a:r>
          </a:p>
          <a:p>
            <a:pPr>
              <a:buNone/>
            </a:pPr>
            <a:r>
              <a:rPr lang="ru-RU" sz="3200" dirty="0" smtClean="0"/>
              <a:t>Какова </a:t>
            </a:r>
            <a:r>
              <a:rPr lang="ru-RU" sz="3200" dirty="0" smtClean="0">
                <a:hlinkClick r:id="rId2" action="ppaction://hlinksldjump"/>
              </a:rPr>
              <a:t>абсолютная влажность воздуха</a:t>
            </a:r>
            <a:r>
              <a:rPr lang="ru-RU" sz="3200" dirty="0" smtClean="0"/>
              <a:t>, который в объеме 20 м3 содержит 100г влаги?</a:t>
            </a:r>
          </a:p>
          <a:p>
            <a:pPr>
              <a:buNone/>
            </a:pPr>
            <a:r>
              <a:rPr lang="ru-RU" sz="3200" dirty="0" smtClean="0"/>
              <a:t>№1155(Л)</a:t>
            </a:r>
          </a:p>
          <a:p>
            <a:pPr>
              <a:buNone/>
            </a:pPr>
            <a:r>
              <a:rPr lang="ru-RU" sz="3200" dirty="0" smtClean="0"/>
              <a:t>Является ли пар в условии предыдущей задачи насыщающим при температуре 0С.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№1161(Л)</a:t>
            </a:r>
          </a:p>
          <a:p>
            <a:pPr>
              <a:buNone/>
            </a:pPr>
            <a:r>
              <a:rPr lang="ru-RU" dirty="0" smtClean="0"/>
              <a:t>   Пользуясь таблицей, определите сколько воды в виде пара содержится в воздухе вашего классного помещения.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63439"/>
            <a:ext cx="6215106" cy="502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1480"/>
            <a:ext cx="6572296" cy="119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0" y="0"/>
          <a:ext cx="152400" cy="161925"/>
        </p:xfrm>
        <a:graphic>
          <a:graphicData uri="http://schemas.openxmlformats.org/presentationml/2006/ole">
            <p:oleObj spid="_x0000_s33794" name="Формула" r:id="rId5" imgW="152268" imgH="164957" progId="Equation.3">
              <p:embed/>
            </p:oleObj>
          </a:graphicData>
        </a:graphic>
      </p:graphicFrame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плотность водяного пара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№1163 (Л)</a:t>
            </a:r>
          </a:p>
          <a:p>
            <a:pPr>
              <a:buNone/>
            </a:pPr>
            <a:r>
              <a:rPr lang="ru-RU" dirty="0" smtClean="0"/>
              <a:t>    На море при температуре воздуха 25 градусов относительная влажность равна 95%. При какой температуре можно ожидать появление тумана?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19146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Значение влажности воздуха</a:t>
            </a:r>
          </a:p>
        </p:txBody>
      </p:sp>
      <p:sp>
        <p:nvSpPr>
          <p:cNvPr id="1433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52388B-35EE-4190-B5C7-74F5AD6BF29A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14340" name="Picture 5" descr="wa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167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143000"/>
            <a:ext cx="160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9" descr="konf_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143000"/>
            <a:ext cx="167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0" descr="image001_0_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1143000"/>
            <a:ext cx="14573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533400" y="3048000"/>
            <a:ext cx="1846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Предсказание 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погоды</a:t>
            </a:r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2557463" y="3048000"/>
            <a:ext cx="20113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Производство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тканей, конфет,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табака и др.</a:t>
            </a:r>
          </a:p>
        </p:txBody>
      </p:sp>
      <p:sp>
        <p:nvSpPr>
          <p:cNvPr id="14346" name="Text Box 13"/>
          <p:cNvSpPr txBox="1">
            <a:spLocks noChangeArrowheads="1"/>
          </p:cNvSpPr>
          <p:nvPr/>
        </p:nvSpPr>
        <p:spPr bwMode="auto">
          <a:xfrm>
            <a:off x="4876800" y="3048000"/>
            <a:ext cx="1635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Библиотеки,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музеи</a:t>
            </a:r>
          </a:p>
        </p:txBody>
      </p:sp>
      <p:sp>
        <p:nvSpPr>
          <p:cNvPr id="14347" name="Text Box 14"/>
          <p:cNvSpPr txBox="1">
            <a:spLocks noChangeArrowheads="1"/>
          </p:cNvSpPr>
          <p:nvPr/>
        </p:nvSpPr>
        <p:spPr bwMode="auto">
          <a:xfrm>
            <a:off x="7086600" y="3048000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Картинные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галереи</a:t>
            </a:r>
          </a:p>
        </p:txBody>
      </p:sp>
      <p:pic>
        <p:nvPicPr>
          <p:cNvPr id="14348" name="Picture 15" descr="pic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4038600"/>
            <a:ext cx="22955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2743200" y="5638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Нормальная влажность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воздуха </a:t>
            </a:r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40-60 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%</a:t>
            </a:r>
          </a:p>
        </p:txBody>
      </p:sp>
      <p:pic>
        <p:nvPicPr>
          <p:cNvPr id="14350" name="Picture 17" descr="овощ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40386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Text Box 18"/>
          <p:cNvSpPr txBox="1">
            <a:spLocks noChangeArrowheads="1"/>
          </p:cNvSpPr>
          <p:nvPr/>
        </p:nvSpPr>
        <p:spPr bwMode="auto">
          <a:xfrm>
            <a:off x="5638800" y="55626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Хранение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овощей, фруктов и др.</a:t>
            </a:r>
          </a:p>
        </p:txBody>
      </p:sp>
      <p:pic>
        <p:nvPicPr>
          <p:cNvPr id="14352" name="Picture 19" descr="GetImag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" y="40386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3" name="Text Box 20"/>
          <p:cNvSpPr txBox="1">
            <a:spLocks noChangeArrowheads="1"/>
          </p:cNvSpPr>
          <p:nvPr/>
        </p:nvSpPr>
        <p:spPr bwMode="auto">
          <a:xfrm>
            <a:off x="341313" y="5638800"/>
            <a:ext cx="2695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Больницы,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поликлиники, аптеки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Arial" charset="0"/>
              </a:rPr>
              <a:t>§</a:t>
            </a:r>
            <a:r>
              <a:rPr lang="ru-RU" sz="4000" b="1" dirty="0" smtClean="0">
                <a:latin typeface="Times New Roman" pitchFamily="18" charset="0"/>
                <a:cs typeface="Arial" charset="0"/>
              </a:rPr>
              <a:t> 19, </a:t>
            </a:r>
            <a:r>
              <a:rPr lang="ru-RU" sz="2800" b="1" dirty="0" smtClean="0">
                <a:latin typeface="Times New Roman" pitchFamily="18" charset="0"/>
                <a:cs typeface="Arial" charset="0"/>
              </a:rPr>
              <a:t>читать, </a:t>
            </a:r>
            <a:r>
              <a:rPr lang="ru-RU" sz="2800" b="1" smtClean="0">
                <a:latin typeface="Times New Roman" pitchFamily="18" charset="0"/>
                <a:cs typeface="Arial" charset="0"/>
              </a:rPr>
              <a:t>подготовить ответы</a:t>
            </a:r>
            <a:r>
              <a:rPr lang="ru-RU" sz="2800" b="1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Arial" charset="0"/>
              </a:rPr>
              <a:t>на вопросы</a:t>
            </a:r>
            <a:endParaRPr lang="en-US" sz="4000" b="1" dirty="0" smtClean="0">
              <a:latin typeface="Times New Roman" pitchFamily="18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Ввести понятие абсолютной и относительной влажности воздуха, точки росы. </a:t>
            </a:r>
          </a:p>
          <a:p>
            <a:r>
              <a:rPr lang="ru-RU" sz="3200" b="1" dirty="0" smtClean="0"/>
              <a:t>Познакомиться с приборами для измерения влажности воздуха и методами её измерения.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0410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Вопросы для повторения: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8244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 называется парообразованием?</a:t>
            </a:r>
          </a:p>
          <a:p>
            <a:r>
              <a:rPr lang="ru-RU" dirty="0" smtClean="0"/>
              <a:t>Что называется испарением?</a:t>
            </a:r>
          </a:p>
          <a:p>
            <a:r>
              <a:rPr lang="ru-RU" dirty="0" smtClean="0"/>
              <a:t> От чего зависит испарение и при какой температуре происходит процесс испарения?</a:t>
            </a:r>
          </a:p>
          <a:p>
            <a:r>
              <a:rPr lang="ru-RU" dirty="0" smtClean="0"/>
              <a:t>Что такое конденсация и что вы можете сказать про энергетические процессы при конденсации?</a:t>
            </a:r>
          </a:p>
          <a:p>
            <a:r>
              <a:rPr lang="ru-RU" dirty="0" smtClean="0"/>
              <a:t>Что такое динамическое равновесие?</a:t>
            </a:r>
          </a:p>
          <a:p>
            <a:r>
              <a:rPr lang="ru-RU" dirty="0" smtClean="0"/>
              <a:t>Какой пар называется насыщенным, а какой не насыщенным?</a:t>
            </a:r>
          </a:p>
          <a:p>
            <a:r>
              <a:rPr lang="ru-RU" dirty="0" smtClean="0"/>
              <a:t>Что такое кипение?</a:t>
            </a:r>
          </a:p>
          <a:p>
            <a:r>
              <a:rPr lang="ru-RU" dirty="0" smtClean="0"/>
              <a:t>Что происходит с температурой кипения жидкости в процессе кипения и от чего она зависит?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</a:rPr>
              <a:t>Содержание водяного пара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</a:rPr>
              <a:t>в атмосферном воздухе –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</a:rPr>
              <a:t>его  </a:t>
            </a:r>
            <a:r>
              <a:rPr lang="ru-RU" sz="4400" b="1" i="1" dirty="0" smtClean="0">
                <a:solidFill>
                  <a:srgbClr val="CC0000"/>
                </a:solidFill>
                <a:latin typeface="Times New Roman" pitchFamily="18" charset="0"/>
              </a:rPr>
              <a:t>влажность</a:t>
            </a:r>
            <a:r>
              <a:rPr lang="ru-RU" sz="2800" b="1" i="1" dirty="0" smtClean="0">
                <a:latin typeface="Times New Roman" pitchFamily="18" charset="0"/>
              </a:rPr>
              <a:t> -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</a:rPr>
              <a:t>очень важная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</a:rPr>
              <a:t>метеорологическая характеристика</a:t>
            </a:r>
          </a:p>
          <a:p>
            <a:pPr algn="ctr"/>
            <a:endParaRPr lang="ru-RU" sz="2800" b="1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 </a:t>
            </a:r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>— абсолютная влажность воздуха (плотность водяного пара при данных условиях )</a:t>
            </a:r>
            <a:r>
              <a:rPr lang="en-US" sz="2800" dirty="0" smtClean="0"/>
              <a:t>;</a:t>
            </a:r>
          </a:p>
          <a:p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1400" dirty="0" smtClean="0"/>
              <a:t>0  </a:t>
            </a:r>
            <a:r>
              <a:rPr lang="en-US" sz="2800" dirty="0" smtClean="0">
                <a:latin typeface="+mj-lt"/>
              </a:rPr>
              <a:t>-</a:t>
            </a:r>
            <a:r>
              <a:rPr lang="ru-RU" sz="2800" dirty="0" smtClean="0"/>
              <a:t> плотность насыщенного пара при </a:t>
            </a:r>
            <a:r>
              <a:rPr lang="ru-RU" sz="2800" dirty="0" err="1" smtClean="0"/>
              <a:t>при</a:t>
            </a:r>
            <a:r>
              <a:rPr lang="ru-RU" sz="2800" dirty="0" smtClean="0"/>
              <a:t> данных условиях.</a:t>
            </a:r>
            <a:endParaRPr lang="ru-RU" sz="2800" dirty="0" smtClean="0">
              <a:latin typeface="+mj-lt"/>
            </a:endParaRPr>
          </a:p>
          <a:p>
            <a:pPr marL="342900" indent="-342900">
              <a:defRPr/>
            </a:pPr>
            <a:r>
              <a:rPr lang="ru-RU" sz="36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Обратите внимание:</a:t>
            </a:r>
          </a:p>
          <a:p>
            <a:pPr marL="342900" indent="-342900">
              <a:buNone/>
              <a:defRPr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1.  По плотности водяного пара </a:t>
            </a:r>
          </a:p>
          <a:p>
            <a:pPr marL="342900" indent="-342900">
              <a:buNone/>
              <a:defRPr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     нельзя судить о степени его насыщения.</a:t>
            </a:r>
          </a:p>
          <a:p>
            <a:pPr marL="342900" indent="-342900">
              <a:buNone/>
              <a:defRPr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2.Степень насыщения водяного пара зависит от количества водяных  паров, давления и температуры.</a:t>
            </a:r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</a:rPr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63439"/>
            <a:ext cx="6215106" cy="502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1480"/>
            <a:ext cx="6572296" cy="119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0" y="0"/>
          <a:ext cx="152400" cy="161925"/>
        </p:xfrm>
        <a:graphic>
          <a:graphicData uri="http://schemas.openxmlformats.org/presentationml/2006/ole">
            <p:oleObj spid="_x0000_s12289" name="Формула" r:id="rId5" imgW="152268" imgH="164957" progId="Equation.3">
              <p:embed/>
            </p:oleObj>
          </a:graphicData>
        </a:graphic>
      </p:graphicFrame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плотность водяного пара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571744"/>
            <a:ext cx="8382000" cy="197166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Относительной влажностью воздуха </a:t>
            </a:r>
            <a:r>
              <a:rPr lang="el-GR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называют отношение абсолютной влажности воздуха </a:t>
            </a:r>
            <a:r>
              <a:rPr lang="el-GR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плотности </a:t>
            </a:r>
            <a:r>
              <a:rPr lang="el-GR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насыщенного водяного пара при той же температуре, выраженное в 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%.</a:t>
            </a:r>
            <a:endParaRPr lang="el-GR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D485DE-D8F0-44CD-850D-B2ACB425A516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1000" y="785794"/>
            <a:ext cx="8229600" cy="104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200" dirty="0"/>
              <a:t>    </a:t>
            </a:r>
            <a:r>
              <a:rPr lang="ru-RU" sz="3200" b="1" dirty="0">
                <a:latin typeface="Times New Roman" pitchFamily="18" charset="0"/>
              </a:rPr>
              <a:t>Чтобы судить о степени влажности воздуха, важно знать, близок или далёк водяной пар от насыщения.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5000636"/>
            <a:ext cx="4086225" cy="1485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63439"/>
            <a:ext cx="6215106" cy="502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1480"/>
            <a:ext cx="6572296" cy="119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0" y="0"/>
          <a:ext cx="152400" cy="161925"/>
        </p:xfrm>
        <a:graphic>
          <a:graphicData uri="http://schemas.openxmlformats.org/presentationml/2006/ole">
            <p:oleObj spid="_x0000_s29698" name="Формула" r:id="rId5" imgW="152268" imgH="164957" progId="Equation.3">
              <p:embed/>
            </p:oleObj>
          </a:graphicData>
        </a:graphic>
      </p:graphicFrame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6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плотность водяного пара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6396"/>
          </a:xfrm>
        </p:spPr>
        <p:txBody>
          <a:bodyPr>
            <a:normAutofit fontScale="77500" lnSpcReduction="20000"/>
          </a:bodyPr>
          <a:lstStyle/>
          <a:p>
            <a:r>
              <a:rPr lang="ru-RU" sz="4400" dirty="0" smtClean="0"/>
              <a:t>Температура, при которой пар, находящийся в воздухе, становится насыщенным, называется точкой росы.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928670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Если влажный пар охлаждать, то при некоторой температуре находящийся в нём пар станет насыщенным и начнёт конденсироваться (выпадает роса, иней, появляется туман)</a:t>
            </a:r>
            <a:endParaRPr lang="ru-RU" dirty="0"/>
          </a:p>
        </p:txBody>
      </p:sp>
      <p:pic>
        <p:nvPicPr>
          <p:cNvPr id="5" name="Picture 5" descr="0_502d_4ba5e313_L"/>
          <p:cNvPicPr>
            <a:picLocks noChangeAspect="1" noChangeArrowheads="1"/>
          </p:cNvPicPr>
          <p:nvPr/>
        </p:nvPicPr>
        <p:blipFill>
          <a:blip r:embed="rId2"/>
          <a:srcRect l="3401" t="3401" r="3401" b="3401"/>
          <a:stretch>
            <a:fillRect/>
          </a:stretch>
        </p:blipFill>
        <p:spPr bwMode="auto">
          <a:xfrm>
            <a:off x="285720" y="3786190"/>
            <a:ext cx="2743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148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786190"/>
            <a:ext cx="281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%D1%80%D0%BE%D1%81%D0%B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786190"/>
            <a:ext cx="281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482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Формула</vt:lpstr>
      <vt:lpstr>Влажность воздуха. Способы определения влажности воздуха.</vt:lpstr>
      <vt:lpstr>Цель урока:</vt:lpstr>
      <vt:lpstr>Вопросы для повторения:</vt:lpstr>
      <vt:lpstr>Слайд 4</vt:lpstr>
      <vt:lpstr>Слайд 5</vt:lpstr>
      <vt:lpstr>Слайд 6</vt:lpstr>
      <vt:lpstr>Относительной влажностью воздуха φ  называют отношение абсолютной влажности воздуха ρ к плотности ρо насыщенного водяного пара при той же температуре, выраженное в %.</vt:lpstr>
      <vt:lpstr>Слайд 8</vt:lpstr>
      <vt:lpstr>Слайд 9</vt:lpstr>
      <vt:lpstr>Психрометр</vt:lpstr>
      <vt:lpstr>Слайд 11</vt:lpstr>
      <vt:lpstr>Слайд 12</vt:lpstr>
      <vt:lpstr>Конденсационный гигрометр</vt:lpstr>
      <vt:lpstr>Слайд 14</vt:lpstr>
      <vt:lpstr>Слайд 15</vt:lpstr>
      <vt:lpstr>Слайд 16</vt:lpstr>
      <vt:lpstr>Слайд 17</vt:lpstr>
      <vt:lpstr>Значение влажности воздуха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Влажность воздуха. Способы определения влажности воздуха</dc:title>
  <dc:creator>Рустем</dc:creator>
  <cp:lastModifiedBy>Рустем</cp:lastModifiedBy>
  <cp:revision>24</cp:revision>
  <dcterms:created xsi:type="dcterms:W3CDTF">2012-11-20T14:22:19Z</dcterms:created>
  <dcterms:modified xsi:type="dcterms:W3CDTF">2012-11-21T16:23:34Z</dcterms:modified>
</cp:coreProperties>
</file>