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1" r:id="rId12"/>
    <p:sldId id="262" r:id="rId13"/>
    <p:sldId id="263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shade val="48000"/>
                <a:satMod val="230000"/>
              </a:schemeClr>
            </a:gs>
            <a:gs pos="0">
              <a:srgbClr val="B8FAFA"/>
            </a:gs>
            <a:gs pos="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B319C26-6618-4DCB-93BB-8471427DD79C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AE114AA-23B5-4FC1-B6DF-4A3306822D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8229600" cy="18288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Формирование познавательных учебных действий на уроках музыки.</a:t>
            </a:r>
            <a:endParaRPr lang="ru-RU" sz="3600" b="1" i="1" dirty="0">
              <a:ln w="10541" cmpd="sng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427" y="5517232"/>
            <a:ext cx="7704856" cy="1340768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</a:t>
            </a:r>
            <a:r>
              <a:rPr lang="ru-RU" sz="234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Arial" pitchFamily="34" charset="0"/>
              </a:rPr>
              <a:t>Учитель музыки МБОУ СОШ № 12 г. Пушкино </a:t>
            </a:r>
            <a:r>
              <a:rPr lang="ru-RU" sz="234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Arial" pitchFamily="34" charset="0"/>
              </a:rPr>
              <a:t>Титтель</a:t>
            </a:r>
            <a:r>
              <a:rPr lang="ru-RU" sz="234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Arial" pitchFamily="34" charset="0"/>
              </a:rPr>
              <a:t> С.В.</a:t>
            </a:r>
          </a:p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7380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470" y="1124681"/>
            <a:ext cx="72730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• подведение под понятие, выведение следствий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i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• установление причинно-следственных связей, представление цепочек объектов и явлений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400" i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• построение логической цепочки рассуждений, анализ истинности утверждений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400" i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• доказательство;</a:t>
            </a:r>
          </a:p>
        </p:txBody>
      </p:sp>
    </p:spTree>
    <p:extLst>
      <p:ext uri="{BB962C8B-B14F-4D97-AF65-F5344CB8AC3E}">
        <p14:creationId xmlns:p14="http://schemas.microsoft.com/office/powerpoint/2010/main" val="95459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699740" y="2492870"/>
            <a:ext cx="3672510" cy="136819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пособы, </a:t>
            </a:r>
            <a:r>
              <a:rPr lang="ru-RU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которые формируют основу познавательного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интереса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51400" y="4941210"/>
            <a:ext cx="2736380" cy="100814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нравственно-эстетическое познание музыки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67430" y="692620"/>
            <a:ext cx="2376330" cy="93613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вокализация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156220" y="620610"/>
            <a:ext cx="2592360" cy="86412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эмоциональная драматургия урока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156220" y="4941210"/>
            <a:ext cx="2880400" cy="100814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интонационно-образный анализ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87780" y="116540"/>
            <a:ext cx="2952410" cy="105842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инструментальное </a:t>
            </a:r>
            <a:r>
              <a:rPr lang="ru-RU" sz="16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музыцирование</a:t>
            </a:r>
            <a:r>
              <a:rPr lang="ru-RU" sz="16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300240" y="3429000"/>
            <a:ext cx="2592360" cy="9144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пластическое интонирование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588280" y="1988800"/>
            <a:ext cx="2304320" cy="84239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импровизация</a:t>
            </a:r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79390" y="1916790"/>
            <a:ext cx="2304320" cy="9144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ассоциация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79390" y="3429000"/>
            <a:ext cx="2664370" cy="98641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познание музыки с другими видами искусства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059790" y="5589300"/>
            <a:ext cx="3024420" cy="9144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исследовательский подход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4572000" y="3861060"/>
            <a:ext cx="0" cy="12961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0"/>
          </p:cNvCxnSpPr>
          <p:nvPr/>
        </p:nvCxnSpPr>
        <p:spPr>
          <a:xfrm flipH="1" flipV="1">
            <a:off x="4499990" y="1340710"/>
            <a:ext cx="36005" cy="1152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6" idx="7"/>
          </p:cNvCxnSpPr>
          <p:nvPr/>
        </p:nvCxnSpPr>
        <p:spPr>
          <a:xfrm flipV="1">
            <a:off x="5834423" y="1628750"/>
            <a:ext cx="465817" cy="10644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6" idx="1"/>
          </p:cNvCxnSpPr>
          <p:nvPr/>
        </p:nvCxnSpPr>
        <p:spPr>
          <a:xfrm flipH="1" flipV="1">
            <a:off x="2627730" y="1628750"/>
            <a:ext cx="609837" cy="10644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 flipV="1">
            <a:off x="2339690" y="2780910"/>
            <a:ext cx="432060" cy="1800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6372250" y="2852920"/>
            <a:ext cx="504070" cy="2160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6" idx="3"/>
          </p:cNvCxnSpPr>
          <p:nvPr/>
        </p:nvCxnSpPr>
        <p:spPr>
          <a:xfrm flipH="1">
            <a:off x="2915770" y="3660693"/>
            <a:ext cx="321797" cy="2003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6" idx="5"/>
          </p:cNvCxnSpPr>
          <p:nvPr/>
        </p:nvCxnSpPr>
        <p:spPr>
          <a:xfrm>
            <a:off x="5834423" y="3660693"/>
            <a:ext cx="321797" cy="2003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>
            <a:off x="3131800" y="3842327"/>
            <a:ext cx="747473" cy="9548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5292100" y="3789050"/>
            <a:ext cx="864120" cy="936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1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670" y="620610"/>
            <a:ext cx="435607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1"/>
                </a:solidFill>
              </a:rPr>
              <a:t>Познавательные   способности</a:t>
            </a:r>
            <a:r>
              <a:rPr lang="en-US" sz="36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1"/>
                </a:solidFill>
              </a:rPr>
              <a:t>:</a:t>
            </a:r>
            <a:endParaRPr lang="ru-RU" sz="3600" b="1" i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1"/>
              </a:solidFill>
            </a:endParaRPr>
          </a:p>
          <a:p>
            <a:pPr algn="ctr"/>
            <a:endParaRPr lang="ru-RU" sz="3600" b="1" i="1" dirty="0">
              <a:solidFill>
                <a:schemeClr val="accent1"/>
              </a:solidFill>
            </a:endParaRPr>
          </a:p>
          <a:p>
            <a:pPr algn="ctr"/>
            <a:r>
              <a:rPr lang="ru-RU" sz="36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ощущение, восприятие, внимание, </a:t>
            </a:r>
          </a:p>
          <a:p>
            <a:pPr algn="ctr"/>
            <a:r>
              <a:rPr lang="ru-RU" sz="36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память, мышление, воображение.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66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550" y="404580"/>
            <a:ext cx="676894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Основа познавательной </a:t>
            </a:r>
            <a:r>
              <a:rPr lang="ru-RU" sz="36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деятельности</a:t>
            </a:r>
          </a:p>
          <a:p>
            <a:endParaRPr lang="ru-RU" i="1" dirty="0"/>
          </a:p>
          <a:p>
            <a:r>
              <a:rPr lang="ru-RU" i="1" dirty="0" smtClean="0"/>
              <a:t>                       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заключается в переходе</a:t>
            </a:r>
            <a:endParaRPr lang="ru-RU" i="1" dirty="0" smtClean="0"/>
          </a:p>
          <a:p>
            <a:r>
              <a:rPr lang="ru-RU" sz="36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10" y="2708900"/>
            <a:ext cx="4032560" cy="1440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механизма восприятия 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10" y="4725180"/>
            <a:ext cx="3960550" cy="13681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механизму мышления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99990" y="4221110"/>
            <a:ext cx="0" cy="360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51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480" y="1556740"/>
            <a:ext cx="78490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Познавательные </a:t>
            </a:r>
            <a:r>
              <a:rPr lang="ru-RU" sz="3600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универсальные учебные действия являются </a:t>
            </a:r>
            <a:r>
              <a:rPr lang="ru-RU" sz="3600" i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необходимым компонентом учебной деятельности школьников, непосредственно влияющий на успешность обучения.</a:t>
            </a:r>
            <a:endParaRPr lang="ru-RU" sz="3600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880" y="548600"/>
            <a:ext cx="1836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Вывод </a:t>
            </a:r>
            <a:r>
              <a:rPr lang="en-US" sz="3600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3600" i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49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988" y="497810"/>
            <a:ext cx="763284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6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Универсальные        учебные действия </a:t>
            </a:r>
          </a:p>
          <a:p>
            <a:endParaRPr lang="ru-RU" sz="3600" b="1" i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n>
                  <a:solidFill>
                    <a:srgbClr val="00B0F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●</a:t>
            </a:r>
            <a:r>
              <a:rPr lang="ru-RU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УУД – это саморазвитие и самосовершенствование  путем сознательного и активного присвоения нового социального опыта;</a:t>
            </a:r>
          </a:p>
          <a:p>
            <a:endParaRPr lang="ru-RU" sz="2400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●</a:t>
            </a:r>
            <a:r>
              <a:rPr lang="ru-RU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УУД – это обобщенные действия, открывающие возможность широкой ориентации учащихся, - как в различных предметных областях, так и в строении самой учебной деятельности, включая осознание учащимися ее целевой направленности, ценностно смысловых и </a:t>
            </a:r>
            <a:r>
              <a:rPr lang="ru-RU" sz="24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операциональных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характеристик.</a:t>
            </a:r>
          </a:p>
          <a:p>
            <a:pPr algn="ctr"/>
            <a:endParaRPr lang="ru-RU" sz="4400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2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819" y="1781211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95371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uFill>
                  <a:solidFill>
                    <a:srgbClr val="0070C0"/>
                  </a:solidFill>
                </a:uFill>
                <a:latin typeface="Arial" pitchFamily="34" charset="0"/>
                <a:cs typeface="Arial" pitchFamily="34" charset="0"/>
              </a:rPr>
              <a:t>Основные виды универсальных учебных действий</a:t>
            </a:r>
            <a:endParaRPr lang="ru-RU" sz="3200" b="1" i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0070C0"/>
              </a:solidFill>
              <a:uFill>
                <a:solidFill>
                  <a:srgbClr val="0070C0"/>
                </a:solidFill>
              </a:u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430" y="1772770"/>
            <a:ext cx="0" cy="4320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67430" y="6021360"/>
            <a:ext cx="8209140" cy="720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67430" y="3356990"/>
            <a:ext cx="82091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7430" y="4221110"/>
            <a:ext cx="82091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7430" y="5157240"/>
            <a:ext cx="82091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67430" y="1772770"/>
            <a:ext cx="82091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8676570" y="1772770"/>
            <a:ext cx="0" cy="42485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203810" y="1772770"/>
            <a:ext cx="0" cy="42999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67430" y="2492870"/>
            <a:ext cx="82091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71500" y="1988800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Виды УУД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99990" y="1988800"/>
            <a:ext cx="1745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Назначение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3460" y="2636890"/>
            <a:ext cx="316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Личностные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3460" y="4509150"/>
            <a:ext cx="2356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Познавательные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9440" y="5373270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Коммуникативные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3460" y="3501010"/>
            <a:ext cx="1960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Регулятивные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19840" y="2564880"/>
            <a:ext cx="5184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Обеспечивают ценностно- смысловую ориентацию учащихся и ориентацию в социальных  ролях и межличностных  отношениях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19840" y="3429000"/>
            <a:ext cx="432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Обеспечивают организацию учащимися </a:t>
            </a:r>
          </a:p>
          <a:p>
            <a:r>
              <a:rPr lang="ru-RU" sz="1400" b="1" dirty="0">
                <a:solidFill>
                  <a:srgbClr val="002060"/>
                </a:solidFill>
              </a:rPr>
              <a:t>с</a:t>
            </a:r>
            <a:r>
              <a:rPr lang="ru-RU" sz="1400" b="1" dirty="0" smtClean="0">
                <a:solidFill>
                  <a:srgbClr val="002060"/>
                </a:solidFill>
              </a:rPr>
              <a:t>воей учебной деятельности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03810" y="4293120"/>
            <a:ext cx="52567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Обеспечивают становление самостоятельной творческой учебной деятельности учащегося, направленной на решение реальных жизненных задач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19840" y="5229250"/>
            <a:ext cx="432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Обеспечивают социальную компетентность и учет позиции других людей , партнеров по общению или деятельности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540" y="2636890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br>
              <a:rPr lang="ru-RU" sz="2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460" y="548600"/>
            <a:ext cx="71106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Функции универсальных учебных действий</a:t>
            </a:r>
            <a:r>
              <a:rPr lang="ru-RU" sz="32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3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‒         обеспечение возможностей обучающегося самостоятельно осуществлять деятельность учения, ставить учебные цели, искать и использовать необходимые средства и способы их достижения, контролировать и оценивать процесс и результаты деятельности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‒         создание условий для гармоничного развития личности и её самореализации на основе готовности к непрерывному образованию; обеспечение успешного усвоения знаний, формирования умений, навыков и компетентностей в любой предметной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378731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690" y="2996940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20" y="980660"/>
            <a:ext cx="56704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Познавательные действия включают: </a:t>
            </a:r>
            <a:endParaRPr lang="ru-RU" sz="36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endParaRPr lang="ru-RU" b="1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420" y="3717040"/>
            <a:ext cx="2773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общеучебные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907630" y="2564880"/>
            <a:ext cx="1512210" cy="864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572000" y="2564880"/>
            <a:ext cx="0" cy="1800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724160" y="2564880"/>
            <a:ext cx="1296180" cy="936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91850" y="4509150"/>
            <a:ext cx="2252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логические</a:t>
            </a:r>
            <a:endParaRPr lang="ru-RU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84210" y="3717040"/>
            <a:ext cx="29524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остановка и решение задач</a:t>
            </a:r>
            <a:endParaRPr lang="ru-RU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93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err="1" smtClean="0">
                <a:ln w="635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Общеучебные</a:t>
            </a:r>
            <a:r>
              <a:rPr lang="ru-RU" sz="3600" b="1" i="1" dirty="0" smtClean="0">
                <a:ln w="635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 универсальные действия</a:t>
            </a:r>
            <a:endParaRPr lang="ru-RU" sz="3600" b="1" i="1" dirty="0">
              <a:ln w="6350">
                <a:solidFill>
                  <a:schemeClr val="bg2">
                    <a:lumMod val="10000"/>
                  </a:schemeClr>
                </a:solidFill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510" y="1916790"/>
            <a:ext cx="72730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самостоятельное выделение и формулирование познавательной цели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0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поиск и выделение необходимой информации, в том числе решение рабочих задач с использованием общедоступных в начальной школе инструментов ИКТ и источников информации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0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структурирование знаний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0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осознанное и произвольное построение речевого высказывания в устной и письменной форме;</a:t>
            </a:r>
          </a:p>
        </p:txBody>
      </p:sp>
    </p:spTree>
    <p:extLst>
      <p:ext uri="{BB962C8B-B14F-4D97-AF65-F5344CB8AC3E}">
        <p14:creationId xmlns:p14="http://schemas.microsoft.com/office/powerpoint/2010/main" val="146754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420" y="1124680"/>
            <a:ext cx="82091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выбор наиболее эффективных способов решения задач в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зависимости от конкретных условий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000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рефлексия способов и условий действия, контроль и оценка процесса и результатов деятельности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000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извлечение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необходимой информации из прослушанных текстов различных жанров; определение основной и второстепенной информации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 понимание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адекватная оценка языка средств массовой информации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000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постановка и формулирование проблемы, самостоятельное создание алгоритмов деятельности при решении проблем творческого и поискового характера.</a:t>
            </a:r>
          </a:p>
        </p:txBody>
      </p:sp>
    </p:spTree>
    <p:extLst>
      <p:ext uri="{BB962C8B-B14F-4D97-AF65-F5344CB8AC3E}">
        <p14:creationId xmlns:p14="http://schemas.microsoft.com/office/powerpoint/2010/main" val="38027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460" y="332570"/>
            <a:ext cx="756105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Знаково-символические </a:t>
            </a:r>
            <a:r>
              <a:rPr lang="ru-RU" sz="3600" b="1" i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действия</a:t>
            </a:r>
            <a:r>
              <a:rPr lang="ru-RU" sz="36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3600" b="1" i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0070C0"/>
              </a:solidFill>
            </a:endParaRPr>
          </a:p>
          <a:p>
            <a:endParaRPr lang="ru-RU" dirty="0"/>
          </a:p>
          <a:p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моделирование — преобразование объекта из чувственной формы в модель, где выделены существенные характеристики объекта (пространственно-графическая или знаково-символическая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endParaRPr lang="ru-RU" sz="24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• преобразование модели с целью выявления общих законов, определяющих данную предметную область.</a:t>
            </a:r>
          </a:p>
        </p:txBody>
      </p:sp>
    </p:spTree>
    <p:extLst>
      <p:ext uri="{BB962C8B-B14F-4D97-AF65-F5344CB8AC3E}">
        <p14:creationId xmlns:p14="http://schemas.microsoft.com/office/powerpoint/2010/main" val="16187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470" y="764630"/>
            <a:ext cx="77050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  Логические    универсальные </a:t>
            </a:r>
            <a:r>
              <a:rPr lang="ru-RU" sz="3600" b="1" i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действия</a:t>
            </a:r>
            <a:r>
              <a:rPr lang="ru-RU" sz="3600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dirty="0"/>
          </a:p>
          <a:p>
            <a:endParaRPr lang="ru-RU" dirty="0"/>
          </a:p>
          <a:p>
            <a:r>
              <a:rPr lang="ru-RU" sz="24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• анализ объектов с целью выделения признаков (существенных, несущественных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endParaRPr lang="ru-RU" sz="2400" i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• синтез — составление целого из частей, в том числе самостоятельное достраивание с восполнением недостающих компонентов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400" i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• выбор оснований и критериев для сравнения, </a:t>
            </a:r>
            <a:r>
              <a:rPr lang="ru-RU" sz="2400" i="1" dirty="0" err="1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сериации</a:t>
            </a:r>
            <a:r>
              <a:rPr lang="ru-RU" sz="2400" i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, классификации объектов;</a:t>
            </a:r>
          </a:p>
        </p:txBody>
      </p:sp>
    </p:spTree>
    <p:extLst>
      <p:ext uri="{BB962C8B-B14F-4D97-AF65-F5344CB8AC3E}">
        <p14:creationId xmlns:p14="http://schemas.microsoft.com/office/powerpoint/2010/main" val="213310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4FCEFF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296</TotalTime>
  <Words>478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Формирование познавательных учебных действий на уроках музыки.</vt:lpstr>
      <vt:lpstr>Презентация PowerPoint</vt:lpstr>
      <vt:lpstr>Презентация PowerPoint</vt:lpstr>
      <vt:lpstr>Презентация PowerPoint</vt:lpstr>
      <vt:lpstr>Презентация PowerPoint</vt:lpstr>
      <vt:lpstr>Общеучебные универсальные действия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познавательных учебных действий на уроках музыки.</dc:title>
  <dc:creator>User</dc:creator>
  <cp:lastModifiedBy>User</cp:lastModifiedBy>
  <cp:revision>29</cp:revision>
  <dcterms:created xsi:type="dcterms:W3CDTF">2012-10-28T19:14:41Z</dcterms:created>
  <dcterms:modified xsi:type="dcterms:W3CDTF">2012-10-30T18:27:20Z</dcterms:modified>
</cp:coreProperties>
</file>