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0" r:id="rId5"/>
    <p:sldId id="269" r:id="rId6"/>
    <p:sldId id="261" r:id="rId7"/>
    <p:sldId id="270" r:id="rId8"/>
    <p:sldId id="278" r:id="rId9"/>
    <p:sldId id="267" r:id="rId10"/>
    <p:sldId id="268" r:id="rId11"/>
    <p:sldId id="271" r:id="rId12"/>
    <p:sldId id="275" r:id="rId13"/>
    <p:sldId id="272" r:id="rId14"/>
    <p:sldId id="273" r:id="rId15"/>
    <p:sldId id="274" r:id="rId16"/>
    <p:sldId id="276" r:id="rId17"/>
    <p:sldId id="277"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52"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91A7579F-6196-405E-A88E-DBF9E237CD80}" type="datetimeFigureOut">
              <a:rPr lang="ru-RU" smtClean="0"/>
              <a:pPr/>
              <a:t>21.01.2013</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8A98B943-6F29-49AA-BFD7-FD018F50292C}" type="slidenum">
              <a:rPr lang="ru-RU" smtClean="0"/>
              <a:pPr/>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91A7579F-6196-405E-A88E-DBF9E237CD80}" type="datetimeFigureOut">
              <a:rPr lang="ru-RU" smtClean="0"/>
              <a:pPr/>
              <a:t>21.01.2013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8A98B943-6F29-49AA-BFD7-FD018F50292C}"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91A7579F-6196-405E-A88E-DBF9E237CD80}" type="datetimeFigureOut">
              <a:rPr lang="ru-RU" smtClean="0"/>
              <a:pPr/>
              <a:t>21.01.2013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8A98B943-6F29-49AA-BFD7-FD018F50292C}"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91A7579F-6196-405E-A88E-DBF9E237CD80}" type="datetimeFigureOut">
              <a:rPr lang="ru-RU" smtClean="0"/>
              <a:pPr/>
              <a:t>21.01.2013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8A98B943-6F29-49AA-BFD7-FD018F50292C}"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91A7579F-6196-405E-A88E-DBF9E237CD80}" type="datetimeFigureOut">
              <a:rPr lang="ru-RU" smtClean="0"/>
              <a:pPr/>
              <a:t>21.01.2013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8A98B943-6F29-49AA-BFD7-FD018F50292C}" type="slidenum">
              <a:rPr lang="ru-RU" smtClean="0"/>
              <a:pPr/>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91A7579F-6196-405E-A88E-DBF9E237CD80}" type="datetimeFigureOut">
              <a:rPr lang="ru-RU" smtClean="0"/>
              <a:pPr/>
              <a:t>21.01.2013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8A98B943-6F29-49AA-BFD7-FD018F50292C}"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91A7579F-6196-405E-A88E-DBF9E237CD80}" type="datetimeFigureOut">
              <a:rPr lang="ru-RU" smtClean="0"/>
              <a:pPr/>
              <a:t>21.01.2013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8A98B943-6F29-49AA-BFD7-FD018F50292C}"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91A7579F-6196-405E-A88E-DBF9E237CD80}" type="datetimeFigureOut">
              <a:rPr lang="ru-RU" smtClean="0"/>
              <a:pPr/>
              <a:t>21.01.2013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8A98B943-6F29-49AA-BFD7-FD018F50292C}"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91A7579F-6196-405E-A88E-DBF9E237CD80}" type="datetimeFigureOut">
              <a:rPr lang="ru-RU" smtClean="0"/>
              <a:pPr/>
              <a:t>21.01.2013</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8A98B943-6F29-49AA-BFD7-FD018F50292C}" type="slidenum">
              <a:rPr lang="ru-RU" smtClean="0"/>
              <a:pPr/>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91A7579F-6196-405E-A88E-DBF9E237CD80}" type="datetimeFigureOut">
              <a:rPr lang="ru-RU" smtClean="0"/>
              <a:pPr/>
              <a:t>21.01.2013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8A98B943-6F29-49AA-BFD7-FD018F50292C}"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91A7579F-6196-405E-A88E-DBF9E237CD80}" type="datetimeFigureOut">
              <a:rPr lang="ru-RU" smtClean="0"/>
              <a:pPr/>
              <a:t>21.01.2013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8A98B943-6F29-49AA-BFD7-FD018F50292C}" type="slidenum">
              <a:rPr lang="ru-RU" smtClean="0"/>
              <a:pPr/>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91A7579F-6196-405E-A88E-DBF9E237CD80}" type="datetimeFigureOut">
              <a:rPr lang="ru-RU" smtClean="0"/>
              <a:pPr/>
              <a:t>21.01.2013</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8A98B943-6F29-49AA-BFD7-FD018F50292C}" type="slidenum">
              <a:rPr lang="ru-RU" smtClean="0"/>
              <a:pPr/>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1115616" y="1950804"/>
            <a:ext cx="8028384"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t-RU" sz="7200" b="1" u="none" strike="noStrike" cap="none" normalizeH="0" baseline="0" dirty="0" smtClean="0">
                <a:ln>
                  <a:noFill/>
                </a:ln>
                <a:solidFill>
                  <a:srgbClr val="800000"/>
                </a:solidFill>
                <a:effectLst/>
                <a:latin typeface="Times New Roman" pitchFamily="18" charset="0"/>
                <a:ea typeface="Calibri" pitchFamily="34" charset="0"/>
                <a:cs typeface="Times New Roman" pitchFamily="18" charset="0"/>
              </a:rPr>
              <a:t>Һөнәр сайлау-җаваплы эш</a:t>
            </a:r>
            <a:endParaRPr kumimoji="0" lang="tt-RU" sz="6600" b="0" u="none" strike="noStrike" cap="none" normalizeH="0" baseline="0" dirty="0" smtClean="0">
              <a:ln>
                <a:noFill/>
              </a:ln>
              <a:solidFill>
                <a:srgbClr val="800000"/>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15616" y="908720"/>
            <a:ext cx="5904656" cy="2308324"/>
          </a:xfrm>
          <a:prstGeom prst="rect">
            <a:avLst/>
          </a:prstGeom>
          <a:noFill/>
        </p:spPr>
        <p:txBody>
          <a:bodyPr wrap="square" rtlCol="0">
            <a:spAutoFit/>
          </a:bodyPr>
          <a:lstStyle/>
          <a:p>
            <a:r>
              <a:rPr lang="tt-RU" sz="2400" i="1" dirty="0">
                <a:solidFill>
                  <a:srgbClr val="C00000"/>
                </a:solidFill>
                <a:latin typeface="Times New Roman" pitchFamily="18" charset="0"/>
                <a:cs typeface="Times New Roman" pitchFamily="18" charset="0"/>
              </a:rPr>
              <a:t>Супервайзер-</a:t>
            </a:r>
            <a:r>
              <a:rPr lang="tt-RU" sz="2400" i="1" dirty="0">
                <a:latin typeface="Times New Roman" pitchFamily="18" charset="0"/>
                <a:cs typeface="Times New Roman" pitchFamily="18" charset="0"/>
              </a:rPr>
              <a:t>промоутерлар җитәкчесе. Ул рекламаны дөрес оештыру өчен, клиентлар белән ничек сөйләшергә, үз-үзеңне ничек тотарга, сатып алучыларга нинди юнәлеш бирергә кирәклекне аңлатучы;</a:t>
            </a:r>
            <a:endParaRPr lang="ru-RU" sz="2400" i="1" dirty="0">
              <a:latin typeface="Times New Roman" pitchFamily="18" charset="0"/>
              <a:cs typeface="Times New Roman" pitchFamily="18" charset="0"/>
            </a:endParaRPr>
          </a:p>
        </p:txBody>
      </p:sp>
      <p:sp>
        <p:nvSpPr>
          <p:cNvPr id="3" name="TextBox 2"/>
          <p:cNvSpPr txBox="1"/>
          <p:nvPr/>
        </p:nvSpPr>
        <p:spPr>
          <a:xfrm>
            <a:off x="1259632" y="404664"/>
            <a:ext cx="4824536" cy="584775"/>
          </a:xfrm>
          <a:prstGeom prst="rect">
            <a:avLst/>
          </a:prstGeom>
          <a:noFill/>
        </p:spPr>
        <p:txBody>
          <a:bodyPr wrap="square" rtlCol="0">
            <a:spAutoFit/>
          </a:bodyPr>
          <a:lstStyle/>
          <a:p>
            <a:r>
              <a:rPr lang="tt-RU" sz="3200" b="1" i="1" dirty="0" smtClean="0">
                <a:solidFill>
                  <a:srgbClr val="FF0000"/>
                </a:solidFill>
                <a:latin typeface="Times New Roman" pitchFamily="18" charset="0"/>
                <a:cs typeface="Times New Roman" pitchFamily="18" charset="0"/>
              </a:rPr>
              <a:t>Кем ул супервайзер?</a:t>
            </a:r>
            <a:endParaRPr lang="ru-RU" sz="3200" b="1" i="1" dirty="0">
              <a:solidFill>
                <a:srgbClr val="FF0000"/>
              </a:solidFill>
              <a:latin typeface="Times New Roman" pitchFamily="18" charset="0"/>
              <a:cs typeface="Times New Roman" pitchFamily="18" charset="0"/>
            </a:endParaRPr>
          </a:p>
        </p:txBody>
      </p:sp>
      <p:sp>
        <p:nvSpPr>
          <p:cNvPr id="4" name="TextBox 3"/>
          <p:cNvSpPr txBox="1"/>
          <p:nvPr/>
        </p:nvSpPr>
        <p:spPr>
          <a:xfrm>
            <a:off x="1187624" y="3068960"/>
            <a:ext cx="3672408" cy="584775"/>
          </a:xfrm>
          <a:prstGeom prst="rect">
            <a:avLst/>
          </a:prstGeom>
          <a:noFill/>
        </p:spPr>
        <p:txBody>
          <a:bodyPr wrap="square" rtlCol="0">
            <a:spAutoFit/>
          </a:bodyPr>
          <a:lstStyle/>
          <a:p>
            <a:r>
              <a:rPr lang="tt-RU" sz="3200" b="1" i="1" dirty="0" smtClean="0">
                <a:solidFill>
                  <a:srgbClr val="FF0000"/>
                </a:solidFill>
                <a:latin typeface="Times New Roman" pitchFamily="18" charset="0"/>
                <a:cs typeface="Times New Roman" pitchFamily="18" charset="0"/>
              </a:rPr>
              <a:t>Кем ул со</a:t>
            </a:r>
            <a:r>
              <a:rPr lang="ru-RU" sz="3200" b="1" i="1" dirty="0" err="1">
                <a:solidFill>
                  <a:srgbClr val="FF0000"/>
                </a:solidFill>
                <a:latin typeface="Times New Roman" pitchFamily="18" charset="0"/>
                <a:cs typeface="Times New Roman" pitchFamily="18" charset="0"/>
              </a:rPr>
              <a:t>ц</a:t>
            </a:r>
            <a:r>
              <a:rPr lang="tt-RU" sz="3200" b="1" i="1" dirty="0" smtClean="0">
                <a:solidFill>
                  <a:srgbClr val="FF0000"/>
                </a:solidFill>
                <a:latin typeface="Times New Roman" pitchFamily="18" charset="0"/>
                <a:cs typeface="Times New Roman" pitchFamily="18" charset="0"/>
              </a:rPr>
              <a:t>иолог?</a:t>
            </a:r>
            <a:endParaRPr lang="ru-RU" sz="3200" b="1" i="1" dirty="0">
              <a:solidFill>
                <a:srgbClr val="FF0000"/>
              </a:solidFill>
              <a:latin typeface="Times New Roman" pitchFamily="18" charset="0"/>
              <a:cs typeface="Times New Roman" pitchFamily="18" charset="0"/>
            </a:endParaRPr>
          </a:p>
        </p:txBody>
      </p:sp>
      <p:sp>
        <p:nvSpPr>
          <p:cNvPr id="39937" name="Rectangle 1"/>
          <p:cNvSpPr>
            <a:spLocks noChangeArrowheads="1"/>
          </p:cNvSpPr>
          <p:nvPr/>
        </p:nvSpPr>
        <p:spPr bwMode="auto">
          <a:xfrm>
            <a:off x="1043608" y="3593341"/>
            <a:ext cx="7848872"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t-RU" sz="2400" i="1"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Социолог</a:t>
            </a:r>
            <a:r>
              <a:rPr kumimoji="0" lang="tt-RU" sz="240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-җәмгыятьтәге төрле катлауларның, төркемнәрнең фикерен һәм бер-берсенә йогынтысын өйрәнә;</a:t>
            </a:r>
            <a:endParaRPr kumimoji="0" lang="tt-RU" sz="3200" i="1"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20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fade">
                                      <p:cBhvr>
                                        <p:cTn id="17" dur="2000"/>
                                        <p:tgtEl>
                                          <p:spTgt spid="4">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9937">
                                            <p:txEl>
                                              <p:pRg st="0" end="0"/>
                                            </p:txEl>
                                          </p:spTgt>
                                        </p:tgtEl>
                                        <p:attrNameLst>
                                          <p:attrName>style.visibility</p:attrName>
                                        </p:attrNameLst>
                                      </p:cBhvr>
                                      <p:to>
                                        <p:strVal val="visible"/>
                                      </p:to>
                                    </p:set>
                                    <p:animEffect transition="in" filter="fade">
                                      <p:cBhvr>
                                        <p:cTn id="22" dur="2000"/>
                                        <p:tgtEl>
                                          <p:spTgt spid="3993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allAtOnce"/>
      <p:bldP spid="3" grpId="0" build="p"/>
      <p:bldP spid="4" grpId="0" build="p"/>
      <p:bldP spid="39937"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75656" y="404664"/>
            <a:ext cx="3744416" cy="584775"/>
          </a:xfrm>
          <a:prstGeom prst="rect">
            <a:avLst/>
          </a:prstGeom>
          <a:noFill/>
        </p:spPr>
        <p:txBody>
          <a:bodyPr wrap="square" rtlCol="0">
            <a:spAutoFit/>
          </a:bodyPr>
          <a:lstStyle/>
          <a:p>
            <a:r>
              <a:rPr lang="ru-RU" sz="3200" b="1" i="1" dirty="0" smtClean="0">
                <a:solidFill>
                  <a:srgbClr val="FF0000"/>
                </a:solidFill>
              </a:rPr>
              <a:t>Кем </a:t>
            </a:r>
            <a:r>
              <a:rPr lang="ru-RU" sz="3200" b="1" i="1" dirty="0" err="1" smtClean="0">
                <a:solidFill>
                  <a:srgbClr val="FF0000"/>
                </a:solidFill>
              </a:rPr>
              <a:t>ул</a:t>
            </a:r>
            <a:r>
              <a:rPr lang="ru-RU" sz="3200" b="1" i="1" dirty="0" smtClean="0">
                <a:solidFill>
                  <a:srgbClr val="FF0000"/>
                </a:solidFill>
              </a:rPr>
              <a:t> </a:t>
            </a:r>
            <a:r>
              <a:rPr lang="ru-RU" sz="3200" b="1" i="1" dirty="0" err="1" smtClean="0">
                <a:solidFill>
                  <a:srgbClr val="FF0000"/>
                </a:solidFill>
              </a:rPr>
              <a:t>промоутер</a:t>
            </a:r>
            <a:r>
              <a:rPr lang="ru-RU" sz="3200" b="1" i="1" dirty="0" smtClean="0">
                <a:solidFill>
                  <a:srgbClr val="FF0000"/>
                </a:solidFill>
              </a:rPr>
              <a:t>?</a:t>
            </a:r>
            <a:endParaRPr lang="ru-RU" sz="3200" b="1" i="1" dirty="0">
              <a:solidFill>
                <a:srgbClr val="FF0000"/>
              </a:solidFill>
            </a:endParaRPr>
          </a:p>
        </p:txBody>
      </p:sp>
      <p:sp>
        <p:nvSpPr>
          <p:cNvPr id="3" name="TextBox 2"/>
          <p:cNvSpPr txBox="1"/>
          <p:nvPr/>
        </p:nvSpPr>
        <p:spPr>
          <a:xfrm>
            <a:off x="1187624" y="1052736"/>
            <a:ext cx="7632848" cy="2523768"/>
          </a:xfrm>
          <a:prstGeom prst="rect">
            <a:avLst/>
          </a:prstGeom>
          <a:noFill/>
        </p:spPr>
        <p:txBody>
          <a:bodyPr wrap="square" rtlCol="0">
            <a:spAutoFit/>
          </a:bodyPr>
          <a:lstStyle/>
          <a:p>
            <a:r>
              <a:rPr lang="tt-RU" sz="2800" i="1" dirty="0" smtClean="0">
                <a:solidFill>
                  <a:srgbClr val="C00000"/>
                </a:solidFill>
                <a:latin typeface="Times New Roman" pitchFamily="18" charset="0"/>
                <a:cs typeface="Times New Roman" pitchFamily="18" charset="0"/>
              </a:rPr>
              <a:t>Промоутерлар </a:t>
            </a:r>
            <a:r>
              <a:rPr lang="tt-RU" sz="2800" i="1" dirty="0">
                <a:solidFill>
                  <a:srgbClr val="C00000"/>
                </a:solidFill>
                <a:latin typeface="Times New Roman" pitchFamily="18" charset="0"/>
                <a:cs typeface="Times New Roman" pitchFamily="18" charset="0"/>
              </a:rPr>
              <a:t>– </a:t>
            </a:r>
            <a:r>
              <a:rPr lang="tt-RU" sz="2800" i="1" dirty="0">
                <a:latin typeface="Times New Roman" pitchFamily="18" charset="0"/>
                <a:cs typeface="Times New Roman" pitchFamily="18" charset="0"/>
              </a:rPr>
              <a:t>рекламаны тормышка ашыручылар: листовкалар, купоннар тараталар, товар турында тулы мәгълүмат, аны куллану буенча киңәшләр бирәләр, бүләкләр тараталар, дегустацияләр уздыралар;</a:t>
            </a:r>
            <a:endParaRPr lang="ru-RU" sz="2800" i="1" dirty="0">
              <a:latin typeface="Times New Roman" pitchFamily="18" charset="0"/>
              <a:cs typeface="Times New Roman" pitchFamily="18" charset="0"/>
            </a:endParaRPr>
          </a:p>
          <a:p>
            <a:endParaRPr lang="ru-RU" dirty="0"/>
          </a:p>
        </p:txBody>
      </p:sp>
      <p:sp>
        <p:nvSpPr>
          <p:cNvPr id="4" name="TextBox 3"/>
          <p:cNvSpPr txBox="1"/>
          <p:nvPr/>
        </p:nvSpPr>
        <p:spPr>
          <a:xfrm>
            <a:off x="1547664" y="3356992"/>
            <a:ext cx="5688632" cy="584775"/>
          </a:xfrm>
          <a:prstGeom prst="rect">
            <a:avLst/>
          </a:prstGeom>
          <a:noFill/>
        </p:spPr>
        <p:txBody>
          <a:bodyPr wrap="square" rtlCol="0">
            <a:spAutoFit/>
          </a:bodyPr>
          <a:lstStyle/>
          <a:p>
            <a:r>
              <a:rPr lang="ru-RU" sz="3200" b="1" i="1" dirty="0" smtClean="0">
                <a:solidFill>
                  <a:srgbClr val="FF0000"/>
                </a:solidFill>
                <a:latin typeface="Times New Roman" pitchFamily="18" charset="0"/>
                <a:cs typeface="Times New Roman" pitchFamily="18" charset="0"/>
              </a:rPr>
              <a:t>Кем </a:t>
            </a:r>
            <a:r>
              <a:rPr lang="ru-RU" sz="3200" b="1" i="1" dirty="0" err="1" smtClean="0">
                <a:solidFill>
                  <a:srgbClr val="FF0000"/>
                </a:solidFill>
                <a:latin typeface="Times New Roman" pitchFamily="18" charset="0"/>
                <a:cs typeface="Times New Roman" pitchFamily="18" charset="0"/>
              </a:rPr>
              <a:t>ул</a:t>
            </a:r>
            <a:r>
              <a:rPr lang="ru-RU" sz="3200" b="1" i="1" dirty="0" smtClean="0">
                <a:solidFill>
                  <a:srgbClr val="FF0000"/>
                </a:solidFill>
                <a:latin typeface="Times New Roman" pitchFamily="18" charset="0"/>
                <a:cs typeface="Times New Roman" pitchFamily="18" charset="0"/>
              </a:rPr>
              <a:t> координатор?</a:t>
            </a:r>
            <a:endParaRPr lang="ru-RU" sz="3200" b="1" i="1" dirty="0">
              <a:solidFill>
                <a:srgbClr val="FF0000"/>
              </a:solidFill>
              <a:latin typeface="Times New Roman" pitchFamily="18" charset="0"/>
              <a:cs typeface="Times New Roman" pitchFamily="18" charset="0"/>
            </a:endParaRPr>
          </a:p>
        </p:txBody>
      </p:sp>
      <p:sp>
        <p:nvSpPr>
          <p:cNvPr id="5" name="Прямоугольник 4"/>
          <p:cNvSpPr/>
          <p:nvPr/>
        </p:nvSpPr>
        <p:spPr>
          <a:xfrm>
            <a:off x="1331640" y="3861048"/>
            <a:ext cx="6696744" cy="1384995"/>
          </a:xfrm>
          <a:prstGeom prst="rect">
            <a:avLst/>
          </a:prstGeom>
        </p:spPr>
        <p:txBody>
          <a:bodyPr wrap="square">
            <a:spAutoFit/>
          </a:bodyPr>
          <a:lstStyle/>
          <a:p>
            <a:r>
              <a:rPr lang="tt-RU" sz="2800" i="1" dirty="0" smtClean="0">
                <a:solidFill>
                  <a:srgbClr val="C00000"/>
                </a:solidFill>
                <a:latin typeface="Times New Roman" pitchFamily="18" charset="0"/>
                <a:cs typeface="Times New Roman" pitchFamily="18" charset="0"/>
              </a:rPr>
              <a:t>Координатор-</a:t>
            </a:r>
            <a:r>
              <a:rPr lang="tt-RU" sz="2800" i="1" dirty="0" smtClean="0">
                <a:latin typeface="Times New Roman" pitchFamily="18" charset="0"/>
                <a:cs typeface="Times New Roman" pitchFamily="18" charset="0"/>
              </a:rPr>
              <a:t>проект </a:t>
            </a:r>
            <a:r>
              <a:rPr lang="tt-RU" sz="2800" i="1" dirty="0">
                <a:latin typeface="Times New Roman" pitchFamily="18" charset="0"/>
                <a:cs typeface="Times New Roman" pitchFamily="18" charset="0"/>
              </a:rPr>
              <a:t>җитәкчесенең уң кулы-реклама оештыруны контрол</a:t>
            </a:r>
            <a:r>
              <a:rPr lang="ru-RU" sz="2800" i="1" dirty="0" err="1">
                <a:latin typeface="Times New Roman" pitchFamily="18" charset="0"/>
                <a:cs typeface="Times New Roman" pitchFamily="18" charset="0"/>
              </a:rPr>
              <a:t>ь</a:t>
            </a:r>
            <a:r>
              <a:rPr lang="tt-RU" sz="2800" i="1" dirty="0">
                <a:latin typeface="Times New Roman" pitchFamily="18" charset="0"/>
                <a:cs typeface="Times New Roman" pitchFamily="18" charset="0"/>
              </a:rPr>
              <a:t>дә тотучы</a:t>
            </a:r>
            <a:endParaRPr lang="ru-RU" sz="2800" i="1"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fade">
                                      <p:cBhvr>
                                        <p:cTn id="17" dur="2000"/>
                                        <p:tgtEl>
                                          <p:spTgt spid="4">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5">
                                            <p:txEl>
                                              <p:pRg st="0" end="0"/>
                                            </p:txEl>
                                          </p:spTgt>
                                        </p:tgtEl>
                                        <p:attrNameLst>
                                          <p:attrName>style.visibility</p:attrName>
                                        </p:attrNameLst>
                                      </p:cBhvr>
                                      <p:to>
                                        <p:strVal val="visible"/>
                                      </p:to>
                                    </p:set>
                                    <p:animEffect transition="in" filter="wipe(down)">
                                      <p:cBhvr>
                                        <p:cTn id="22"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build="p"/>
      <p:bldP spid="4" grpId="0" build="p"/>
      <p:bldP spid="5"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260648"/>
            <a:ext cx="8676456" cy="584775"/>
          </a:xfrm>
          <a:prstGeom prst="rect">
            <a:avLst/>
          </a:prstGeom>
        </p:spPr>
        <p:txBody>
          <a:bodyPr wrap="square">
            <a:spAutoFit/>
          </a:bodyPr>
          <a:lstStyle/>
          <a:p>
            <a:r>
              <a:rPr lang="tt-RU" sz="3200" b="1" i="1" dirty="0">
                <a:solidFill>
                  <a:srgbClr val="C00000"/>
                </a:solidFill>
                <a:latin typeface="Times New Roman" pitchFamily="18" charset="0"/>
                <a:cs typeface="Times New Roman" pitchFamily="18" charset="0"/>
              </a:rPr>
              <a:t>Узган дәрестә өйрәнелгән сүзләр русча әйтелә</a:t>
            </a:r>
            <a:endParaRPr lang="ru-RU" sz="3200" b="1" i="1" dirty="0">
              <a:solidFill>
                <a:srgbClr val="C00000"/>
              </a:solidFill>
              <a:latin typeface="Times New Roman" pitchFamily="18" charset="0"/>
              <a:cs typeface="Times New Roman" pitchFamily="18" charset="0"/>
            </a:endParaRPr>
          </a:p>
        </p:txBody>
      </p:sp>
      <p:sp>
        <p:nvSpPr>
          <p:cNvPr id="40961" name="Rectangle 1"/>
          <p:cNvSpPr>
            <a:spLocks noChangeArrowheads="1"/>
          </p:cNvSpPr>
          <p:nvPr/>
        </p:nvSpPr>
        <p:spPr bwMode="auto">
          <a:xfrm>
            <a:off x="1187624" y="1412776"/>
            <a:ext cx="3456384" cy="31085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t-RU"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Потребност</a:t>
            </a:r>
            <a:r>
              <a:rPr kumimoji="0" lang="ru-RU" sz="28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ь</a:t>
            </a:r>
            <a:r>
              <a:rPr kumimoji="0" lang="tt-RU"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t-RU"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Недовол</a:t>
            </a:r>
            <a:r>
              <a:rPr kumimoji="0" lang="ru-RU" sz="28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ь</a:t>
            </a:r>
            <a:r>
              <a:rPr kumimoji="0" lang="tt-RU"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ство- </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t-RU"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Не по душе- </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t-RU"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Как вести себя- </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t-RU"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Об</a:t>
            </a:r>
            <a:r>
              <a:rPr kumimoji="0" lang="ru-RU" sz="28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щ</a:t>
            </a:r>
            <a:r>
              <a:rPr kumimoji="0" lang="tt-RU"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ественност</a:t>
            </a:r>
            <a:r>
              <a:rPr kumimoji="0" lang="ru-RU" sz="28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ь</a:t>
            </a:r>
            <a:r>
              <a:rPr kumimoji="0" lang="tt-RU"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t-RU"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Влияние- </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t-RU"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Заслу</a:t>
            </a:r>
            <a:r>
              <a:rPr kumimoji="0" lang="ru-RU"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жить уважение</a:t>
            </a:r>
            <a:r>
              <a:rPr kumimoji="0" lang="tt-RU"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tt-RU" sz="36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Прямоугольник 4"/>
          <p:cNvSpPr/>
          <p:nvPr/>
        </p:nvSpPr>
        <p:spPr>
          <a:xfrm>
            <a:off x="3419872" y="1412776"/>
            <a:ext cx="1450141" cy="523220"/>
          </a:xfrm>
          <a:prstGeom prst="rect">
            <a:avLst/>
          </a:prstGeom>
        </p:spPr>
        <p:txBody>
          <a:bodyPr wrap="none">
            <a:spAutoFit/>
          </a:bodyPr>
          <a:lstStyle/>
          <a:p>
            <a:r>
              <a:rPr lang="tt-RU" sz="2800" dirty="0">
                <a:solidFill>
                  <a:prstClr val="black"/>
                </a:solidFill>
                <a:latin typeface="Times New Roman" pitchFamily="18" charset="0"/>
                <a:ea typeface="Calibri" pitchFamily="34" charset="0"/>
                <a:cs typeface="Times New Roman" pitchFamily="18" charset="0"/>
              </a:rPr>
              <a:t> ихтыяҗ</a:t>
            </a:r>
            <a:endParaRPr lang="ru-RU" dirty="0"/>
          </a:p>
        </p:txBody>
      </p:sp>
      <p:sp>
        <p:nvSpPr>
          <p:cNvPr id="6" name="Прямоугольник 5"/>
          <p:cNvSpPr/>
          <p:nvPr/>
        </p:nvSpPr>
        <p:spPr>
          <a:xfrm>
            <a:off x="3491880" y="1844824"/>
            <a:ext cx="2601440" cy="523220"/>
          </a:xfrm>
          <a:prstGeom prst="rect">
            <a:avLst/>
          </a:prstGeom>
        </p:spPr>
        <p:txBody>
          <a:bodyPr wrap="square">
            <a:spAutoFit/>
          </a:bodyPr>
          <a:lstStyle/>
          <a:p>
            <a:r>
              <a:rPr lang="tt-RU" sz="2800" dirty="0">
                <a:solidFill>
                  <a:prstClr val="black"/>
                </a:solidFill>
                <a:latin typeface="Times New Roman" pitchFamily="18" charset="0"/>
                <a:ea typeface="Calibri" pitchFamily="34" charset="0"/>
                <a:cs typeface="Times New Roman" pitchFamily="18" charset="0"/>
              </a:rPr>
              <a:t>канәгат</a:t>
            </a:r>
            <a:r>
              <a:rPr lang="ru-RU" sz="2800" dirty="0" err="1">
                <a:solidFill>
                  <a:prstClr val="black"/>
                </a:solidFill>
                <a:latin typeface="Times New Roman" pitchFamily="18" charset="0"/>
                <a:ea typeface="Calibri" pitchFamily="34" charset="0"/>
                <a:cs typeface="Times New Roman" pitchFamily="18" charset="0"/>
              </a:rPr>
              <a:t>ь</a:t>
            </a:r>
            <a:r>
              <a:rPr lang="tt-RU" sz="2800" dirty="0" smtClean="0">
                <a:solidFill>
                  <a:prstClr val="black"/>
                </a:solidFill>
                <a:latin typeface="Times New Roman" pitchFamily="18" charset="0"/>
                <a:ea typeface="Calibri" pitchFamily="34" charset="0"/>
                <a:cs typeface="Times New Roman" pitchFamily="18" charset="0"/>
              </a:rPr>
              <a:t>сезлек</a:t>
            </a:r>
            <a:endParaRPr lang="ru-RU" dirty="0"/>
          </a:p>
        </p:txBody>
      </p:sp>
      <p:sp>
        <p:nvSpPr>
          <p:cNvPr id="8" name="Прямоугольник 7"/>
          <p:cNvSpPr/>
          <p:nvPr/>
        </p:nvSpPr>
        <p:spPr>
          <a:xfrm>
            <a:off x="3131840" y="2276872"/>
            <a:ext cx="2878064" cy="523220"/>
          </a:xfrm>
          <a:prstGeom prst="rect">
            <a:avLst/>
          </a:prstGeom>
        </p:spPr>
        <p:txBody>
          <a:bodyPr wrap="square">
            <a:spAutoFit/>
          </a:bodyPr>
          <a:lstStyle/>
          <a:p>
            <a:r>
              <a:rPr lang="tt-RU" sz="2800" dirty="0">
                <a:solidFill>
                  <a:prstClr val="black"/>
                </a:solidFill>
                <a:latin typeface="Times New Roman" pitchFamily="18" charset="0"/>
                <a:ea typeface="Calibri" pitchFamily="34" charset="0"/>
                <a:cs typeface="Times New Roman" pitchFamily="18" charset="0"/>
              </a:rPr>
              <a:t>күңелгә ятмау</a:t>
            </a:r>
            <a:endParaRPr lang="ru-RU" dirty="0"/>
          </a:p>
        </p:txBody>
      </p:sp>
      <p:sp>
        <p:nvSpPr>
          <p:cNvPr id="9" name="Прямоугольник 8"/>
          <p:cNvSpPr/>
          <p:nvPr/>
        </p:nvSpPr>
        <p:spPr>
          <a:xfrm>
            <a:off x="3563888" y="2708920"/>
            <a:ext cx="3830365" cy="523220"/>
          </a:xfrm>
          <a:prstGeom prst="rect">
            <a:avLst/>
          </a:prstGeom>
        </p:spPr>
        <p:txBody>
          <a:bodyPr wrap="square">
            <a:spAutoFit/>
          </a:bodyPr>
          <a:lstStyle/>
          <a:p>
            <a:r>
              <a:rPr lang="tt-RU" sz="2800" dirty="0">
                <a:solidFill>
                  <a:prstClr val="black"/>
                </a:solidFill>
                <a:latin typeface="Times New Roman" pitchFamily="18" charset="0"/>
                <a:ea typeface="Calibri" pitchFamily="34" charset="0"/>
                <a:cs typeface="Times New Roman" pitchFamily="18" charset="0"/>
              </a:rPr>
              <a:t>үз-үзеңне ничек тоту</a:t>
            </a:r>
            <a:endParaRPr lang="ru-RU" dirty="0"/>
          </a:p>
        </p:txBody>
      </p:sp>
      <p:sp>
        <p:nvSpPr>
          <p:cNvPr id="10" name="Прямоугольник 9"/>
          <p:cNvSpPr/>
          <p:nvPr/>
        </p:nvSpPr>
        <p:spPr>
          <a:xfrm>
            <a:off x="3923928" y="3140968"/>
            <a:ext cx="2639691" cy="523220"/>
          </a:xfrm>
          <a:prstGeom prst="rect">
            <a:avLst/>
          </a:prstGeom>
        </p:spPr>
        <p:txBody>
          <a:bodyPr wrap="square">
            <a:spAutoFit/>
          </a:bodyPr>
          <a:lstStyle/>
          <a:p>
            <a:r>
              <a:rPr lang="tt-RU" sz="2800" dirty="0">
                <a:solidFill>
                  <a:prstClr val="black"/>
                </a:solidFill>
                <a:latin typeface="Times New Roman" pitchFamily="18" charset="0"/>
                <a:ea typeface="Calibri" pitchFamily="34" charset="0"/>
                <a:cs typeface="Times New Roman" pitchFamily="18" charset="0"/>
              </a:rPr>
              <a:t>җәмәгат</a:t>
            </a:r>
            <a:r>
              <a:rPr lang="ru-RU" sz="2800" dirty="0" err="1">
                <a:solidFill>
                  <a:prstClr val="black"/>
                </a:solidFill>
                <a:latin typeface="Times New Roman" pitchFamily="18" charset="0"/>
                <a:ea typeface="Calibri" pitchFamily="34" charset="0"/>
                <a:cs typeface="Times New Roman" pitchFamily="18" charset="0"/>
              </a:rPr>
              <a:t>ь</a:t>
            </a:r>
            <a:r>
              <a:rPr lang="tt-RU" sz="2800" dirty="0">
                <a:solidFill>
                  <a:prstClr val="black"/>
                </a:solidFill>
                <a:latin typeface="Times New Roman" pitchFamily="18" charset="0"/>
                <a:ea typeface="Calibri" pitchFamily="34" charset="0"/>
                <a:cs typeface="Times New Roman" pitchFamily="18" charset="0"/>
              </a:rPr>
              <a:t>челек</a:t>
            </a:r>
            <a:endParaRPr lang="ru-RU" dirty="0"/>
          </a:p>
        </p:txBody>
      </p:sp>
      <p:sp>
        <p:nvSpPr>
          <p:cNvPr id="11" name="Прямоугольник 10"/>
          <p:cNvSpPr/>
          <p:nvPr/>
        </p:nvSpPr>
        <p:spPr>
          <a:xfrm>
            <a:off x="2771800" y="3573016"/>
            <a:ext cx="1537600" cy="523220"/>
          </a:xfrm>
          <a:prstGeom prst="rect">
            <a:avLst/>
          </a:prstGeom>
        </p:spPr>
        <p:txBody>
          <a:bodyPr wrap="none">
            <a:spAutoFit/>
          </a:bodyPr>
          <a:lstStyle/>
          <a:p>
            <a:r>
              <a:rPr lang="tt-RU" sz="2800" dirty="0">
                <a:solidFill>
                  <a:prstClr val="black"/>
                </a:solidFill>
                <a:latin typeface="Times New Roman" pitchFamily="18" charset="0"/>
                <a:ea typeface="Calibri" pitchFamily="34" charset="0"/>
                <a:cs typeface="Times New Roman" pitchFamily="18" charset="0"/>
              </a:rPr>
              <a:t>йогынты</a:t>
            </a:r>
            <a:endParaRPr lang="ru-RU" dirty="0"/>
          </a:p>
        </p:txBody>
      </p:sp>
      <p:sp>
        <p:nvSpPr>
          <p:cNvPr id="12" name="Прямоугольник 11"/>
          <p:cNvSpPr/>
          <p:nvPr/>
        </p:nvSpPr>
        <p:spPr>
          <a:xfrm>
            <a:off x="4499992" y="4005064"/>
            <a:ext cx="3123232" cy="523220"/>
          </a:xfrm>
          <a:prstGeom prst="rect">
            <a:avLst/>
          </a:prstGeom>
        </p:spPr>
        <p:txBody>
          <a:bodyPr wrap="square">
            <a:spAutoFit/>
          </a:bodyPr>
          <a:lstStyle/>
          <a:p>
            <a:r>
              <a:rPr lang="tt-RU" sz="2800" dirty="0">
                <a:solidFill>
                  <a:prstClr val="black"/>
                </a:solidFill>
                <a:latin typeface="Times New Roman" pitchFamily="18" charset="0"/>
                <a:ea typeface="Calibri" pitchFamily="34" charset="0"/>
                <a:cs typeface="Times New Roman" pitchFamily="18" charset="0"/>
              </a:rPr>
              <a:t>ихтирам казану</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2000"/>
                                        <p:tgtEl>
                                          <p:spTgt spid="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animEffect transition="in" filter="fade">
                                      <p:cBhvr>
                                        <p:cTn id="17" dur="2000"/>
                                        <p:tgtEl>
                                          <p:spTgt spid="8">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fade">
                                      <p:cBhvr>
                                        <p:cTn id="22" dur="2000"/>
                                        <p:tgtEl>
                                          <p:spTgt spid="9">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txEl>
                                              <p:pRg st="0" end="0"/>
                                            </p:txEl>
                                          </p:spTgt>
                                        </p:tgtEl>
                                        <p:attrNameLst>
                                          <p:attrName>style.visibility</p:attrName>
                                        </p:attrNameLst>
                                      </p:cBhvr>
                                      <p:to>
                                        <p:strVal val="visible"/>
                                      </p:to>
                                    </p:set>
                                    <p:animEffect transition="in" filter="fade">
                                      <p:cBhvr>
                                        <p:cTn id="27" dur="2000"/>
                                        <p:tgtEl>
                                          <p:spTgt spid="10">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1">
                                            <p:txEl>
                                              <p:pRg st="0" end="0"/>
                                            </p:txEl>
                                          </p:spTgt>
                                        </p:tgtEl>
                                        <p:attrNameLst>
                                          <p:attrName>style.visibility</p:attrName>
                                        </p:attrNameLst>
                                      </p:cBhvr>
                                      <p:to>
                                        <p:strVal val="visible"/>
                                      </p:to>
                                    </p:set>
                                    <p:animEffect transition="in" filter="fade">
                                      <p:cBhvr>
                                        <p:cTn id="32" dur="2000"/>
                                        <p:tgtEl>
                                          <p:spTgt spid="11">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2">
                                            <p:txEl>
                                              <p:pRg st="0" end="0"/>
                                            </p:txEl>
                                          </p:spTgt>
                                        </p:tgtEl>
                                        <p:attrNameLst>
                                          <p:attrName>style.visibility</p:attrName>
                                        </p:attrNameLst>
                                      </p:cBhvr>
                                      <p:to>
                                        <p:strVal val="visible"/>
                                      </p:to>
                                    </p:set>
                                    <p:animEffect transition="in" filter="fade">
                                      <p:cBhvr>
                                        <p:cTn id="37" dur="20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P spid="8" grpId="0" build="p"/>
      <p:bldP spid="9" grpId="0" build="p"/>
      <p:bldP spid="10" grpId="0" build="p"/>
      <p:bldP spid="11" grpId="0" build="p"/>
      <p:bldP spid="12"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43608" y="260648"/>
            <a:ext cx="7848872" cy="2677656"/>
          </a:xfrm>
          <a:prstGeom prst="rect">
            <a:avLst/>
          </a:prstGeom>
        </p:spPr>
        <p:txBody>
          <a:bodyPr wrap="square">
            <a:spAutoFit/>
          </a:bodyPr>
          <a:lstStyle/>
          <a:p>
            <a:r>
              <a:rPr lang="tt-RU" sz="2400" i="1" dirty="0">
                <a:solidFill>
                  <a:srgbClr val="C00000"/>
                </a:solidFill>
                <a:latin typeface="Times New Roman" pitchFamily="18" charset="0"/>
                <a:cs typeface="Times New Roman" pitchFamily="18" charset="0"/>
              </a:rPr>
              <a:t>Укучылар, психологлар  һөнәрләрне  5 төргә бүлгәннәрен сез инде беләсез. Әйдәгез әле, бергәләп искә төшерик. </a:t>
            </a:r>
            <a:r>
              <a:rPr lang="tt-RU" sz="2400" i="1" dirty="0" smtClean="0">
                <a:solidFill>
                  <a:srgbClr val="C00000"/>
                </a:solidFill>
                <a:latin typeface="Times New Roman" pitchFamily="18" charset="0"/>
                <a:cs typeface="Times New Roman" pitchFamily="18" charset="0"/>
              </a:rPr>
              <a:t>Человек </a:t>
            </a:r>
            <a:r>
              <a:rPr lang="tt-RU" sz="2400" i="1" dirty="0">
                <a:solidFill>
                  <a:srgbClr val="C00000"/>
                </a:solidFill>
                <a:latin typeface="Times New Roman" pitchFamily="18" charset="0"/>
                <a:cs typeface="Times New Roman" pitchFamily="18" charset="0"/>
              </a:rPr>
              <a:t>- человек</a:t>
            </a:r>
            <a:r>
              <a:rPr lang="tt-RU" sz="2400" i="1" dirty="0" smtClean="0">
                <a:solidFill>
                  <a:srgbClr val="C00000"/>
                </a:solidFill>
                <a:latin typeface="Times New Roman" pitchFamily="18" charset="0"/>
                <a:cs typeface="Times New Roman" pitchFamily="18" charset="0"/>
              </a:rPr>
              <a:t>,</a:t>
            </a:r>
          </a:p>
          <a:p>
            <a:r>
              <a:rPr lang="tt-RU" sz="2400" i="1" dirty="0" smtClean="0">
                <a:solidFill>
                  <a:srgbClr val="C00000"/>
                </a:solidFill>
                <a:latin typeface="Times New Roman" pitchFamily="18" charset="0"/>
                <a:cs typeface="Times New Roman" pitchFamily="18" charset="0"/>
              </a:rPr>
              <a:t> </a:t>
            </a:r>
            <a:r>
              <a:rPr lang="tt-RU" sz="2400" i="1" dirty="0">
                <a:solidFill>
                  <a:srgbClr val="C00000"/>
                </a:solidFill>
                <a:latin typeface="Times New Roman" pitchFamily="18" charset="0"/>
                <a:cs typeface="Times New Roman" pitchFamily="18" charset="0"/>
              </a:rPr>
              <a:t>человек - природа</a:t>
            </a:r>
            <a:r>
              <a:rPr lang="tt-RU" sz="2400" i="1" dirty="0" smtClean="0">
                <a:solidFill>
                  <a:srgbClr val="C00000"/>
                </a:solidFill>
                <a:latin typeface="Times New Roman" pitchFamily="18" charset="0"/>
                <a:cs typeface="Times New Roman" pitchFamily="18" charset="0"/>
              </a:rPr>
              <a:t>,</a:t>
            </a:r>
          </a:p>
          <a:p>
            <a:r>
              <a:rPr lang="tt-RU" sz="2400" i="1" dirty="0" smtClean="0">
                <a:solidFill>
                  <a:srgbClr val="C00000"/>
                </a:solidFill>
                <a:latin typeface="Times New Roman" pitchFamily="18" charset="0"/>
                <a:cs typeface="Times New Roman" pitchFamily="18" charset="0"/>
              </a:rPr>
              <a:t> </a:t>
            </a:r>
            <a:r>
              <a:rPr lang="tt-RU" sz="2400" i="1" dirty="0">
                <a:solidFill>
                  <a:srgbClr val="C00000"/>
                </a:solidFill>
                <a:latin typeface="Times New Roman" pitchFamily="18" charset="0"/>
                <a:cs typeface="Times New Roman" pitchFamily="18" charset="0"/>
              </a:rPr>
              <a:t>человек - техника</a:t>
            </a:r>
            <a:r>
              <a:rPr lang="tt-RU" sz="2400" i="1" dirty="0" smtClean="0">
                <a:solidFill>
                  <a:srgbClr val="C00000"/>
                </a:solidFill>
                <a:latin typeface="Times New Roman" pitchFamily="18" charset="0"/>
                <a:cs typeface="Times New Roman" pitchFamily="18" charset="0"/>
              </a:rPr>
              <a:t>,</a:t>
            </a:r>
          </a:p>
          <a:p>
            <a:r>
              <a:rPr lang="tt-RU" sz="2400" i="1" dirty="0" smtClean="0">
                <a:solidFill>
                  <a:srgbClr val="C00000"/>
                </a:solidFill>
                <a:latin typeface="Times New Roman" pitchFamily="18" charset="0"/>
                <a:cs typeface="Times New Roman" pitchFamily="18" charset="0"/>
              </a:rPr>
              <a:t> </a:t>
            </a:r>
            <a:r>
              <a:rPr lang="tt-RU" sz="2400" i="1" dirty="0">
                <a:solidFill>
                  <a:srgbClr val="C00000"/>
                </a:solidFill>
                <a:latin typeface="Times New Roman" pitchFamily="18" charset="0"/>
                <a:cs typeface="Times New Roman" pitchFamily="18" charset="0"/>
              </a:rPr>
              <a:t>человек - знаковая система, </a:t>
            </a:r>
            <a:endParaRPr lang="tt-RU" sz="2400" i="1" dirty="0" smtClean="0">
              <a:solidFill>
                <a:srgbClr val="C00000"/>
              </a:solidFill>
              <a:latin typeface="Times New Roman" pitchFamily="18" charset="0"/>
              <a:cs typeface="Times New Roman" pitchFamily="18" charset="0"/>
            </a:endParaRPr>
          </a:p>
          <a:p>
            <a:r>
              <a:rPr lang="tt-RU" sz="2400" i="1" dirty="0" smtClean="0">
                <a:solidFill>
                  <a:srgbClr val="C00000"/>
                </a:solidFill>
                <a:latin typeface="Times New Roman" pitchFamily="18" charset="0"/>
                <a:cs typeface="Times New Roman" pitchFamily="18" charset="0"/>
              </a:rPr>
              <a:t>человек </a:t>
            </a:r>
            <a:r>
              <a:rPr lang="tt-RU" sz="2400" i="1" dirty="0">
                <a:solidFill>
                  <a:srgbClr val="C00000"/>
                </a:solidFill>
                <a:latin typeface="Times New Roman" pitchFamily="18" charset="0"/>
                <a:cs typeface="Times New Roman" pitchFamily="18" charset="0"/>
              </a:rPr>
              <a:t>- худо</a:t>
            </a:r>
            <a:r>
              <a:rPr lang="ru-RU" sz="2400" i="1" dirty="0">
                <a:solidFill>
                  <a:srgbClr val="C00000"/>
                </a:solidFill>
                <a:latin typeface="Times New Roman" pitchFamily="18" charset="0"/>
                <a:cs typeface="Times New Roman" pitchFamily="18" charset="0"/>
              </a:rPr>
              <a:t>ж</a:t>
            </a:r>
            <a:r>
              <a:rPr lang="tt-RU" sz="2400" i="1" dirty="0">
                <a:solidFill>
                  <a:srgbClr val="C00000"/>
                </a:solidFill>
                <a:latin typeface="Times New Roman" pitchFamily="18" charset="0"/>
                <a:cs typeface="Times New Roman" pitchFamily="18" charset="0"/>
              </a:rPr>
              <a:t>ественный образ</a:t>
            </a:r>
            <a:endParaRPr lang="ru-RU" sz="2400" i="1" dirty="0">
              <a:solidFill>
                <a:srgbClr val="C00000"/>
              </a:solidFill>
              <a:latin typeface="Times New Roman" pitchFamily="18" charset="0"/>
              <a:cs typeface="Times New Roman" pitchFamily="18" charset="0"/>
            </a:endParaRPr>
          </a:p>
        </p:txBody>
      </p:sp>
      <p:sp>
        <p:nvSpPr>
          <p:cNvPr id="3" name="Прямоугольник 2"/>
          <p:cNvSpPr/>
          <p:nvPr/>
        </p:nvSpPr>
        <p:spPr>
          <a:xfrm>
            <a:off x="1115616" y="2780928"/>
            <a:ext cx="4572000" cy="584775"/>
          </a:xfrm>
          <a:prstGeom prst="rect">
            <a:avLst/>
          </a:prstGeom>
        </p:spPr>
        <p:txBody>
          <a:bodyPr>
            <a:spAutoFit/>
          </a:bodyPr>
          <a:lstStyle/>
          <a:p>
            <a:r>
              <a:rPr lang="tt-RU" sz="2800" b="1" i="1" dirty="0">
                <a:solidFill>
                  <a:schemeClr val="tx1">
                    <a:lumMod val="95000"/>
                    <a:lumOff val="5000"/>
                  </a:schemeClr>
                </a:solidFill>
                <a:latin typeface="Times New Roman" pitchFamily="18" charset="0"/>
                <a:cs typeface="Times New Roman" pitchFamily="18" charset="0"/>
              </a:rPr>
              <a:t>Кеше </a:t>
            </a:r>
            <a:r>
              <a:rPr lang="tt-RU" sz="2800" b="1" i="1" dirty="0" smtClean="0">
                <a:solidFill>
                  <a:schemeClr val="tx1">
                    <a:lumMod val="95000"/>
                    <a:lumOff val="5000"/>
                  </a:schemeClr>
                </a:solidFill>
                <a:latin typeface="Times New Roman" pitchFamily="18" charset="0"/>
                <a:cs typeface="Times New Roman" pitchFamily="18" charset="0"/>
              </a:rPr>
              <a:t>– кеше</a:t>
            </a:r>
            <a:r>
              <a:rPr lang="tt-RU" sz="3200" b="1" i="1" dirty="0" smtClean="0">
                <a:solidFill>
                  <a:schemeClr val="tx1">
                    <a:lumMod val="95000"/>
                    <a:lumOff val="5000"/>
                  </a:schemeClr>
                </a:solidFill>
                <a:latin typeface="Times New Roman" pitchFamily="18" charset="0"/>
                <a:cs typeface="Times New Roman" pitchFamily="18" charset="0"/>
              </a:rPr>
              <a:t>. </a:t>
            </a:r>
          </a:p>
        </p:txBody>
      </p:sp>
      <p:sp>
        <p:nvSpPr>
          <p:cNvPr id="4" name="Прямоугольник 3"/>
          <p:cNvSpPr/>
          <p:nvPr/>
        </p:nvSpPr>
        <p:spPr>
          <a:xfrm>
            <a:off x="1043608" y="3573016"/>
            <a:ext cx="4572000" cy="523220"/>
          </a:xfrm>
          <a:prstGeom prst="rect">
            <a:avLst/>
          </a:prstGeom>
        </p:spPr>
        <p:txBody>
          <a:bodyPr>
            <a:spAutoFit/>
          </a:bodyPr>
          <a:lstStyle/>
          <a:p>
            <a:r>
              <a:rPr lang="tt-RU" sz="2800" b="1" i="1" dirty="0" smtClean="0">
                <a:latin typeface="Times New Roman" pitchFamily="18" charset="0"/>
                <a:cs typeface="Times New Roman" pitchFamily="18" charset="0"/>
              </a:rPr>
              <a:t>Кеше </a:t>
            </a:r>
            <a:r>
              <a:rPr lang="tt-RU" sz="2800" b="1" i="1" dirty="0">
                <a:latin typeface="Times New Roman" pitchFamily="18" charset="0"/>
                <a:cs typeface="Times New Roman" pitchFamily="18" charset="0"/>
              </a:rPr>
              <a:t>- табигать. </a:t>
            </a:r>
            <a:endParaRPr lang="ru-RU" sz="2800" b="1" i="1" dirty="0">
              <a:latin typeface="Times New Roman" pitchFamily="18" charset="0"/>
              <a:cs typeface="Times New Roman" pitchFamily="18" charset="0"/>
            </a:endParaRPr>
          </a:p>
        </p:txBody>
      </p:sp>
      <p:sp>
        <p:nvSpPr>
          <p:cNvPr id="5" name="Прямоугольник 4"/>
          <p:cNvSpPr/>
          <p:nvPr/>
        </p:nvSpPr>
        <p:spPr>
          <a:xfrm>
            <a:off x="1043608" y="4293096"/>
            <a:ext cx="4572000" cy="523220"/>
          </a:xfrm>
          <a:prstGeom prst="rect">
            <a:avLst/>
          </a:prstGeom>
        </p:spPr>
        <p:txBody>
          <a:bodyPr>
            <a:spAutoFit/>
          </a:bodyPr>
          <a:lstStyle/>
          <a:p>
            <a:r>
              <a:rPr lang="tt-RU" sz="2800" b="1" i="1" dirty="0">
                <a:latin typeface="Times New Roman" pitchFamily="18" charset="0"/>
                <a:cs typeface="Times New Roman" pitchFamily="18" charset="0"/>
              </a:rPr>
              <a:t>Кеше - техника. </a:t>
            </a:r>
            <a:endParaRPr lang="ru-RU" sz="2800" b="1" i="1" dirty="0">
              <a:latin typeface="Times New Roman" pitchFamily="18" charset="0"/>
              <a:cs typeface="Times New Roman" pitchFamily="18" charset="0"/>
            </a:endParaRPr>
          </a:p>
        </p:txBody>
      </p:sp>
      <p:sp>
        <p:nvSpPr>
          <p:cNvPr id="6" name="TextBox 5"/>
          <p:cNvSpPr txBox="1"/>
          <p:nvPr/>
        </p:nvSpPr>
        <p:spPr>
          <a:xfrm>
            <a:off x="1043608" y="3212976"/>
            <a:ext cx="8100392" cy="523220"/>
          </a:xfrm>
          <a:prstGeom prst="rect">
            <a:avLst/>
          </a:prstGeom>
          <a:noFill/>
        </p:spPr>
        <p:txBody>
          <a:bodyPr wrap="square" rtlCol="0">
            <a:spAutoFit/>
          </a:bodyPr>
          <a:lstStyle/>
          <a:p>
            <a:r>
              <a:rPr lang="tt-RU" sz="2800" i="1" dirty="0" smtClean="0">
                <a:solidFill>
                  <a:srgbClr val="C00000"/>
                </a:solidFill>
                <a:latin typeface="Times New Roman" pitchFamily="18" charset="0"/>
                <a:cs typeface="Times New Roman" pitchFamily="18" charset="0"/>
              </a:rPr>
              <a:t>Табиб, тәрбияче, укытучы, сатучы, чәчтараш</a:t>
            </a:r>
            <a:endParaRPr lang="ru-RU" sz="2800" i="1" dirty="0">
              <a:solidFill>
                <a:srgbClr val="C00000"/>
              </a:solidFill>
              <a:latin typeface="Times New Roman" pitchFamily="18" charset="0"/>
              <a:cs typeface="Times New Roman" pitchFamily="18" charset="0"/>
            </a:endParaRPr>
          </a:p>
        </p:txBody>
      </p:sp>
      <p:sp>
        <p:nvSpPr>
          <p:cNvPr id="7" name="Прямоугольник 6"/>
          <p:cNvSpPr/>
          <p:nvPr/>
        </p:nvSpPr>
        <p:spPr>
          <a:xfrm>
            <a:off x="971600" y="4005064"/>
            <a:ext cx="7956376" cy="461665"/>
          </a:xfrm>
          <a:prstGeom prst="rect">
            <a:avLst/>
          </a:prstGeom>
        </p:spPr>
        <p:txBody>
          <a:bodyPr wrap="square">
            <a:spAutoFit/>
          </a:bodyPr>
          <a:lstStyle/>
          <a:p>
            <a:r>
              <a:rPr lang="tt-RU" sz="2400" i="1" dirty="0">
                <a:solidFill>
                  <a:srgbClr val="C00000"/>
                </a:solidFill>
              </a:rPr>
              <a:t>Терлекче, агроном, бакчачы</a:t>
            </a:r>
            <a:endParaRPr lang="ru-RU" sz="2400" i="1" dirty="0">
              <a:solidFill>
                <a:srgbClr val="C00000"/>
              </a:solidFill>
            </a:endParaRPr>
          </a:p>
        </p:txBody>
      </p:sp>
      <p:sp>
        <p:nvSpPr>
          <p:cNvPr id="8" name="Прямоугольник 7"/>
          <p:cNvSpPr/>
          <p:nvPr/>
        </p:nvSpPr>
        <p:spPr>
          <a:xfrm>
            <a:off x="971600" y="4653136"/>
            <a:ext cx="7632848" cy="461665"/>
          </a:xfrm>
          <a:prstGeom prst="rect">
            <a:avLst/>
          </a:prstGeom>
        </p:spPr>
        <p:txBody>
          <a:bodyPr wrap="square">
            <a:spAutoFit/>
          </a:bodyPr>
          <a:lstStyle/>
          <a:p>
            <a:r>
              <a:rPr lang="tt-RU" sz="2400" i="1" dirty="0">
                <a:solidFill>
                  <a:srgbClr val="C00000"/>
                </a:solidFill>
                <a:latin typeface="Times New Roman" pitchFamily="18" charset="0"/>
                <a:cs typeface="Times New Roman" pitchFamily="18" charset="0"/>
              </a:rPr>
              <a:t>Машина йөртүче, тимерче, эретеп ябыштыручы</a:t>
            </a:r>
            <a:endParaRPr lang="ru-RU" sz="2400" i="1" dirty="0">
              <a:solidFill>
                <a:srgbClr val="C00000"/>
              </a:solidFill>
              <a:latin typeface="Times New Roman" pitchFamily="18" charset="0"/>
              <a:cs typeface="Times New Roman" pitchFamily="18" charset="0"/>
            </a:endParaRPr>
          </a:p>
        </p:txBody>
      </p:sp>
      <p:sp>
        <p:nvSpPr>
          <p:cNvPr id="9" name="Прямоугольник 8"/>
          <p:cNvSpPr/>
          <p:nvPr/>
        </p:nvSpPr>
        <p:spPr>
          <a:xfrm>
            <a:off x="971600" y="4941168"/>
            <a:ext cx="5400600" cy="523220"/>
          </a:xfrm>
          <a:prstGeom prst="rect">
            <a:avLst/>
          </a:prstGeom>
        </p:spPr>
        <p:txBody>
          <a:bodyPr wrap="square">
            <a:spAutoFit/>
          </a:bodyPr>
          <a:lstStyle/>
          <a:p>
            <a:r>
              <a:rPr lang="tt-RU" sz="2800" b="1" i="1" dirty="0">
                <a:latin typeface="Times New Roman" pitchFamily="18" charset="0"/>
                <a:cs typeface="Times New Roman" pitchFamily="18" charset="0"/>
              </a:rPr>
              <a:t>Кеше - билгеләр системасы. </a:t>
            </a:r>
            <a:endParaRPr lang="ru-RU" sz="2800" b="1" i="1" dirty="0">
              <a:latin typeface="Times New Roman" pitchFamily="18" charset="0"/>
              <a:cs typeface="Times New Roman" pitchFamily="18" charset="0"/>
            </a:endParaRPr>
          </a:p>
        </p:txBody>
      </p:sp>
      <p:sp>
        <p:nvSpPr>
          <p:cNvPr id="10" name="Прямоугольник 9"/>
          <p:cNvSpPr/>
          <p:nvPr/>
        </p:nvSpPr>
        <p:spPr>
          <a:xfrm>
            <a:off x="971600" y="5373216"/>
            <a:ext cx="6495703" cy="461665"/>
          </a:xfrm>
          <a:prstGeom prst="rect">
            <a:avLst/>
          </a:prstGeom>
        </p:spPr>
        <p:txBody>
          <a:bodyPr wrap="square">
            <a:spAutoFit/>
          </a:bodyPr>
          <a:lstStyle/>
          <a:p>
            <a:pPr lvl="0"/>
            <a:r>
              <a:rPr lang="tt-RU" sz="2400" i="1" dirty="0" smtClean="0">
                <a:solidFill>
                  <a:srgbClr val="C00000"/>
                </a:solidFill>
                <a:latin typeface="Times New Roman" pitchFamily="18" charset="0"/>
                <a:cs typeface="Times New Roman" pitchFamily="18" charset="0"/>
              </a:rPr>
              <a:t>Тәрҗемәче</a:t>
            </a:r>
            <a:r>
              <a:rPr lang="tt-RU" sz="2400" i="1" dirty="0">
                <a:solidFill>
                  <a:srgbClr val="C00000"/>
                </a:solidFill>
                <a:latin typeface="Times New Roman" pitchFamily="18" charset="0"/>
                <a:cs typeface="Times New Roman" pitchFamily="18" charset="0"/>
              </a:rPr>
              <a:t>, хисапчы, </a:t>
            </a:r>
            <a:r>
              <a:rPr lang="tt-RU" sz="2400" i="1" dirty="0" smtClean="0">
                <a:solidFill>
                  <a:srgbClr val="C00000"/>
                </a:solidFill>
                <a:latin typeface="Times New Roman" pitchFamily="18" charset="0"/>
                <a:cs typeface="Times New Roman" pitchFamily="18" charset="0"/>
              </a:rPr>
              <a:t>икътисадчы</a:t>
            </a:r>
            <a:endParaRPr lang="ru-RU" sz="2400" i="1" dirty="0">
              <a:solidFill>
                <a:srgbClr val="C00000"/>
              </a:solidFill>
              <a:latin typeface="Times New Roman" pitchFamily="18" charset="0"/>
              <a:cs typeface="Times New Roman" pitchFamily="18" charset="0"/>
            </a:endParaRPr>
          </a:p>
        </p:txBody>
      </p:sp>
      <p:sp>
        <p:nvSpPr>
          <p:cNvPr id="11" name="Прямоугольник 10"/>
          <p:cNvSpPr/>
          <p:nvPr/>
        </p:nvSpPr>
        <p:spPr>
          <a:xfrm>
            <a:off x="1043608" y="5733256"/>
            <a:ext cx="3888693" cy="523220"/>
          </a:xfrm>
          <a:prstGeom prst="rect">
            <a:avLst/>
          </a:prstGeom>
        </p:spPr>
        <p:txBody>
          <a:bodyPr wrap="none">
            <a:spAutoFit/>
          </a:bodyPr>
          <a:lstStyle/>
          <a:p>
            <a:r>
              <a:rPr lang="tt-RU" sz="2800" b="1" i="1" dirty="0">
                <a:latin typeface="Times New Roman" pitchFamily="18" charset="0"/>
                <a:cs typeface="Times New Roman" pitchFamily="18" charset="0"/>
              </a:rPr>
              <a:t>Кеше - сәнгать образы</a:t>
            </a:r>
            <a:r>
              <a:rPr lang="tt-RU" dirty="0"/>
              <a:t>.</a:t>
            </a:r>
            <a:endParaRPr lang="ru-RU" dirty="0"/>
          </a:p>
        </p:txBody>
      </p:sp>
      <p:sp>
        <p:nvSpPr>
          <p:cNvPr id="12" name="Прямоугольник 11"/>
          <p:cNvSpPr/>
          <p:nvPr/>
        </p:nvSpPr>
        <p:spPr>
          <a:xfrm>
            <a:off x="1115616" y="6237312"/>
            <a:ext cx="8028384" cy="461665"/>
          </a:xfrm>
          <a:prstGeom prst="rect">
            <a:avLst/>
          </a:prstGeom>
        </p:spPr>
        <p:txBody>
          <a:bodyPr wrap="square">
            <a:spAutoFit/>
          </a:bodyPr>
          <a:lstStyle/>
          <a:p>
            <a:r>
              <a:rPr lang="tt-RU" sz="2400" i="1" dirty="0">
                <a:solidFill>
                  <a:srgbClr val="C00000"/>
                </a:solidFill>
                <a:latin typeface="Times New Roman" pitchFamily="18" charset="0"/>
                <a:cs typeface="Times New Roman" pitchFamily="18" charset="0"/>
              </a:rPr>
              <a:t>Рәссам, доктор, буяучы, бизәүче</a:t>
            </a:r>
            <a:endParaRPr lang="ru-RU" sz="2400" i="1" dirty="0">
              <a:solidFill>
                <a:srgbClr val="C0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43608" y="260648"/>
            <a:ext cx="8892480" cy="954107"/>
          </a:xfrm>
          <a:prstGeom prst="rect">
            <a:avLst/>
          </a:prstGeom>
        </p:spPr>
        <p:txBody>
          <a:bodyPr wrap="square">
            <a:spAutoFit/>
          </a:bodyPr>
          <a:lstStyle/>
          <a:p>
            <a:r>
              <a:rPr lang="tt-RU" sz="2800" b="1" dirty="0" smtClean="0">
                <a:latin typeface="Times New Roman" pitchFamily="18" charset="0"/>
                <a:cs typeface="Times New Roman" pitchFamily="18" charset="0"/>
              </a:rPr>
              <a:t>Бу </a:t>
            </a:r>
            <a:r>
              <a:rPr lang="tt-RU" sz="2800" b="1" dirty="0">
                <a:latin typeface="Times New Roman" pitchFamily="18" charset="0"/>
                <a:cs typeface="Times New Roman" pitchFamily="18" charset="0"/>
              </a:rPr>
              <a:t>сыйфатларга ия булган кеше нинди һөнәр төрен сайлый ала?</a:t>
            </a:r>
            <a:endParaRPr lang="ru-RU" sz="2800" b="1" dirty="0">
              <a:latin typeface="Times New Roman" pitchFamily="18" charset="0"/>
              <a:cs typeface="Times New Roman" pitchFamily="18" charset="0"/>
            </a:endParaRPr>
          </a:p>
        </p:txBody>
      </p:sp>
      <p:sp>
        <p:nvSpPr>
          <p:cNvPr id="3" name="Прямоугольник 2"/>
          <p:cNvSpPr/>
          <p:nvPr/>
        </p:nvSpPr>
        <p:spPr>
          <a:xfrm>
            <a:off x="971600" y="1340768"/>
            <a:ext cx="8466998" cy="584775"/>
          </a:xfrm>
          <a:prstGeom prst="rect">
            <a:avLst/>
          </a:prstGeom>
        </p:spPr>
        <p:txBody>
          <a:bodyPr wrap="none">
            <a:spAutoFit/>
          </a:bodyPr>
          <a:lstStyle/>
          <a:p>
            <a:r>
              <a:rPr lang="tt-RU" sz="3200" b="1" dirty="0">
                <a:solidFill>
                  <a:srgbClr val="C00000"/>
                </a:solidFill>
                <a:latin typeface="Times New Roman" pitchFamily="18" charset="0"/>
                <a:cs typeface="Times New Roman" pitchFamily="18" charset="0"/>
              </a:rPr>
              <a:t>Чыныккан, түземле, күзәтүчән, игътибарлы</a:t>
            </a:r>
            <a:endParaRPr lang="ru-RU" sz="3200" b="1" dirty="0">
              <a:solidFill>
                <a:srgbClr val="C00000"/>
              </a:solidFill>
              <a:latin typeface="Times New Roman" pitchFamily="18" charset="0"/>
              <a:cs typeface="Times New Roman" pitchFamily="18" charset="0"/>
            </a:endParaRPr>
          </a:p>
        </p:txBody>
      </p:sp>
      <p:sp>
        <p:nvSpPr>
          <p:cNvPr id="4" name="Прямоугольник 3"/>
          <p:cNvSpPr/>
          <p:nvPr/>
        </p:nvSpPr>
        <p:spPr>
          <a:xfrm>
            <a:off x="1043608" y="1988840"/>
            <a:ext cx="7109510" cy="584775"/>
          </a:xfrm>
          <a:prstGeom prst="rect">
            <a:avLst/>
          </a:prstGeom>
        </p:spPr>
        <p:txBody>
          <a:bodyPr wrap="none">
            <a:spAutoFit/>
          </a:bodyPr>
          <a:lstStyle/>
          <a:p>
            <a:r>
              <a:rPr lang="tt-RU" sz="3200" i="1" dirty="0">
                <a:latin typeface="Times New Roman" pitchFamily="18" charset="0"/>
                <a:cs typeface="Times New Roman" pitchFamily="18" charset="0"/>
              </a:rPr>
              <a:t>Бу кеше - табигать дигән төркегә керә</a:t>
            </a:r>
            <a:endParaRPr lang="ru-RU" sz="3200" i="1" dirty="0">
              <a:latin typeface="Times New Roman" pitchFamily="18" charset="0"/>
              <a:cs typeface="Times New Roman" pitchFamily="18" charset="0"/>
            </a:endParaRPr>
          </a:p>
        </p:txBody>
      </p:sp>
      <p:sp>
        <p:nvSpPr>
          <p:cNvPr id="5" name="Прямоугольник 4"/>
          <p:cNvSpPr/>
          <p:nvPr/>
        </p:nvSpPr>
        <p:spPr>
          <a:xfrm>
            <a:off x="1043608" y="2564904"/>
            <a:ext cx="8100392" cy="1077218"/>
          </a:xfrm>
          <a:prstGeom prst="rect">
            <a:avLst/>
          </a:prstGeom>
        </p:spPr>
        <p:txBody>
          <a:bodyPr wrap="square">
            <a:spAutoFit/>
          </a:bodyPr>
          <a:lstStyle/>
          <a:p>
            <a:r>
              <a:rPr lang="tt-RU" sz="3200" b="1" i="1" dirty="0">
                <a:solidFill>
                  <a:srgbClr val="C00000"/>
                </a:solidFill>
                <a:latin typeface="Times New Roman" pitchFamily="18" charset="0"/>
                <a:cs typeface="Times New Roman" pitchFamily="18" charset="0"/>
              </a:rPr>
              <a:t>Җитез, тиз фикерләүче, техника турында күп белә</a:t>
            </a:r>
            <a:endParaRPr lang="ru-RU" sz="3200" b="1" i="1" dirty="0">
              <a:solidFill>
                <a:srgbClr val="C00000"/>
              </a:solidFill>
              <a:latin typeface="Times New Roman" pitchFamily="18" charset="0"/>
              <a:cs typeface="Times New Roman" pitchFamily="18" charset="0"/>
            </a:endParaRPr>
          </a:p>
        </p:txBody>
      </p:sp>
      <p:sp>
        <p:nvSpPr>
          <p:cNvPr id="6" name="Прямоугольник 5"/>
          <p:cNvSpPr/>
          <p:nvPr/>
        </p:nvSpPr>
        <p:spPr>
          <a:xfrm>
            <a:off x="1043608" y="3530251"/>
            <a:ext cx="8100391" cy="1051955"/>
          </a:xfrm>
          <a:prstGeom prst="rect">
            <a:avLst/>
          </a:prstGeom>
        </p:spPr>
        <p:txBody>
          <a:bodyPr wrap="square">
            <a:spAutoFit/>
          </a:bodyPr>
          <a:lstStyle/>
          <a:p>
            <a:pPr>
              <a:lnSpc>
                <a:spcPct val="115000"/>
              </a:lnSpc>
              <a:spcAft>
                <a:spcPts val="1000"/>
              </a:spcAft>
            </a:pPr>
            <a:r>
              <a:rPr lang="tt-RU" sz="2800" i="1" dirty="0" smtClean="0">
                <a:latin typeface="Times New Roman"/>
                <a:ea typeface="Calibri"/>
                <a:cs typeface="Times New Roman"/>
              </a:rPr>
              <a:t>Бу сыйфатларга ия булган кешегә нинди эш төре тәкъдим итә аласыз? (Кеше –техника</a:t>
            </a:r>
            <a:r>
              <a:rPr lang="tt-RU" sz="2800" i="1" dirty="0" smtClean="0">
                <a:solidFill>
                  <a:srgbClr val="C00000"/>
                </a:solidFill>
                <a:latin typeface="Times New Roman"/>
                <a:ea typeface="Calibri"/>
                <a:cs typeface="Times New Roman"/>
              </a:rPr>
              <a:t>)</a:t>
            </a:r>
            <a:endParaRPr lang="ru-RU" sz="2000" i="1" dirty="0">
              <a:solidFill>
                <a:srgbClr val="C00000"/>
              </a:solidFill>
              <a:latin typeface="Calibri"/>
              <a:ea typeface="Calibri"/>
              <a:cs typeface="Times New Roman"/>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fade">
                                      <p:cBhvr>
                                        <p:cTn id="17" dur="2000"/>
                                        <p:tgtEl>
                                          <p:spTgt spid="4">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0" end="0"/>
                                            </p:txEl>
                                          </p:spTgt>
                                        </p:tgtEl>
                                        <p:attrNameLst>
                                          <p:attrName>style.visibility</p:attrName>
                                        </p:attrNameLst>
                                      </p:cBhvr>
                                      <p:to>
                                        <p:strVal val="visible"/>
                                      </p:to>
                                    </p:set>
                                    <p:animEffect transition="in" filter="fade">
                                      <p:cBhvr>
                                        <p:cTn id="22" dur="2000"/>
                                        <p:tgtEl>
                                          <p:spTgt spid="5">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
                                            <p:txEl>
                                              <p:pRg st="0" end="0"/>
                                            </p:txEl>
                                          </p:spTgt>
                                        </p:tgtEl>
                                        <p:attrNameLst>
                                          <p:attrName>style.visibility</p:attrName>
                                        </p:attrNameLst>
                                      </p:cBhvr>
                                      <p:to>
                                        <p:strVal val="visible"/>
                                      </p:to>
                                    </p:set>
                                    <p:animEffect transition="in" filter="fade">
                                      <p:cBhvr>
                                        <p:cTn id="27" dur="20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build="p"/>
      <p:bldP spid="4" grpId="0" build="p"/>
      <p:bldP spid="5" grpId="0" build="p"/>
      <p:bldP spid="6"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15616" y="188640"/>
            <a:ext cx="8028384" cy="1815882"/>
          </a:xfrm>
          <a:prstGeom prst="rect">
            <a:avLst/>
          </a:prstGeom>
        </p:spPr>
        <p:txBody>
          <a:bodyPr wrap="square">
            <a:spAutoFit/>
          </a:bodyPr>
          <a:lstStyle/>
          <a:p>
            <a:r>
              <a:rPr lang="tt-RU" sz="2800" b="1" i="1" dirty="0">
                <a:solidFill>
                  <a:schemeClr val="tx1">
                    <a:lumMod val="95000"/>
                    <a:lumOff val="5000"/>
                  </a:schemeClr>
                </a:solidFill>
                <a:latin typeface="Times New Roman" pitchFamily="18" charset="0"/>
                <a:cs typeface="Times New Roman" pitchFamily="18" charset="0"/>
              </a:rPr>
              <a:t>Дәвам итик. Бу </a:t>
            </a:r>
            <a:r>
              <a:rPr lang="tt-RU" sz="2800" b="1" i="1" dirty="0" smtClean="0">
                <a:solidFill>
                  <a:schemeClr val="tx1">
                    <a:lumMod val="95000"/>
                    <a:lumOff val="5000"/>
                  </a:schemeClr>
                </a:solidFill>
                <a:latin typeface="Times New Roman" pitchFamily="18" charset="0"/>
                <a:cs typeface="Times New Roman" pitchFamily="18" charset="0"/>
              </a:rPr>
              <a:t>сыйфатлар кемгә </a:t>
            </a:r>
            <a:r>
              <a:rPr lang="tt-RU" sz="2800" b="1" i="1" dirty="0">
                <a:solidFill>
                  <a:schemeClr val="tx1">
                    <a:lumMod val="95000"/>
                    <a:lumOff val="5000"/>
                  </a:schemeClr>
                </a:solidFill>
                <a:latin typeface="Times New Roman" pitchFamily="18" charset="0"/>
                <a:cs typeface="Times New Roman" pitchFamily="18" charset="0"/>
              </a:rPr>
              <a:t>хас? Эшлекле, яхшы оештыручы, кешегә тәэсир итәргә сәләтле, әдәпле, </a:t>
            </a:r>
            <a:r>
              <a:rPr lang="tt-RU" sz="2800" b="1" i="1" dirty="0" smtClean="0">
                <a:solidFill>
                  <a:schemeClr val="tx1">
                    <a:lumMod val="95000"/>
                    <a:lumOff val="5000"/>
                  </a:schemeClr>
                </a:solidFill>
                <a:latin typeface="Times New Roman" pitchFamily="18" charset="0"/>
                <a:cs typeface="Times New Roman" pitchFamily="18" charset="0"/>
              </a:rPr>
              <a:t>аралашучан.</a:t>
            </a:r>
          </a:p>
          <a:p>
            <a:endParaRPr lang="ru-RU" sz="2800" b="1" i="1" dirty="0">
              <a:solidFill>
                <a:srgbClr val="C00000"/>
              </a:solidFill>
              <a:latin typeface="Times New Roman" pitchFamily="18" charset="0"/>
              <a:cs typeface="Times New Roman" pitchFamily="18" charset="0"/>
            </a:endParaRPr>
          </a:p>
        </p:txBody>
      </p:sp>
      <p:sp>
        <p:nvSpPr>
          <p:cNvPr id="3" name="Прямоугольник 2"/>
          <p:cNvSpPr/>
          <p:nvPr/>
        </p:nvSpPr>
        <p:spPr>
          <a:xfrm>
            <a:off x="1043608" y="1484784"/>
            <a:ext cx="8100392" cy="830997"/>
          </a:xfrm>
          <a:prstGeom prst="rect">
            <a:avLst/>
          </a:prstGeom>
        </p:spPr>
        <p:txBody>
          <a:bodyPr wrap="square">
            <a:spAutoFit/>
          </a:bodyPr>
          <a:lstStyle/>
          <a:p>
            <a:r>
              <a:rPr lang="tt-RU" sz="2400" b="1" i="1" dirty="0">
                <a:solidFill>
                  <a:srgbClr val="C00000"/>
                </a:solidFill>
                <a:latin typeface="Times New Roman" pitchFamily="18" charset="0"/>
                <a:cs typeface="Times New Roman" pitchFamily="18" charset="0"/>
              </a:rPr>
              <a:t>Бу – кеше - кеше төркеменә керүче һөнәрләргә хас сыйфатлар</a:t>
            </a:r>
            <a:endParaRPr lang="ru-RU" sz="2400" b="1" i="1" dirty="0">
              <a:solidFill>
                <a:srgbClr val="C00000"/>
              </a:solidFill>
              <a:latin typeface="Times New Roman" pitchFamily="18" charset="0"/>
              <a:cs typeface="Times New Roman" pitchFamily="18" charset="0"/>
            </a:endParaRPr>
          </a:p>
        </p:txBody>
      </p:sp>
      <p:sp>
        <p:nvSpPr>
          <p:cNvPr id="4" name="Прямоугольник 3"/>
          <p:cNvSpPr/>
          <p:nvPr/>
        </p:nvSpPr>
        <p:spPr>
          <a:xfrm>
            <a:off x="1043608" y="2204864"/>
            <a:ext cx="8100392" cy="954107"/>
          </a:xfrm>
          <a:prstGeom prst="rect">
            <a:avLst/>
          </a:prstGeom>
        </p:spPr>
        <p:txBody>
          <a:bodyPr wrap="square">
            <a:spAutoFit/>
          </a:bodyPr>
          <a:lstStyle/>
          <a:p>
            <a:r>
              <a:rPr lang="tt-RU" sz="2800" b="1" i="1" dirty="0">
                <a:latin typeface="Times New Roman" pitchFamily="18" charset="0"/>
                <a:cs typeface="Times New Roman" pitchFamily="18" charset="0"/>
              </a:rPr>
              <a:t>Дәвам итик. Бу сыйфатлар кемгә хас? Игътибарлы, түземле, сабыр, тырыш, белемле</a:t>
            </a:r>
            <a:endParaRPr lang="ru-RU" sz="2800" b="1" i="1" dirty="0">
              <a:latin typeface="Times New Roman" pitchFamily="18" charset="0"/>
              <a:cs typeface="Times New Roman" pitchFamily="18" charset="0"/>
            </a:endParaRPr>
          </a:p>
        </p:txBody>
      </p:sp>
      <p:sp>
        <p:nvSpPr>
          <p:cNvPr id="5" name="Прямоугольник 4"/>
          <p:cNvSpPr/>
          <p:nvPr/>
        </p:nvSpPr>
        <p:spPr>
          <a:xfrm>
            <a:off x="971600" y="3105835"/>
            <a:ext cx="7920880" cy="830997"/>
          </a:xfrm>
          <a:prstGeom prst="rect">
            <a:avLst/>
          </a:prstGeom>
        </p:spPr>
        <p:txBody>
          <a:bodyPr wrap="square">
            <a:spAutoFit/>
          </a:bodyPr>
          <a:lstStyle/>
          <a:p>
            <a:r>
              <a:rPr lang="tt-RU" sz="2400" b="1" i="1" dirty="0">
                <a:solidFill>
                  <a:srgbClr val="C00000"/>
                </a:solidFill>
                <a:latin typeface="Times New Roman" pitchFamily="18" charset="0"/>
                <a:cs typeface="Times New Roman" pitchFamily="18" charset="0"/>
              </a:rPr>
              <a:t>Бу сыйфатлар кеше - билгеләр системасы дигән төргә туры килә</a:t>
            </a:r>
            <a:endParaRPr lang="ru-RU" sz="2400" b="1" i="1" dirty="0">
              <a:solidFill>
                <a:srgbClr val="C00000"/>
              </a:solidFill>
              <a:latin typeface="Times New Roman" pitchFamily="18" charset="0"/>
              <a:cs typeface="Times New Roman" pitchFamily="18" charset="0"/>
            </a:endParaRPr>
          </a:p>
        </p:txBody>
      </p:sp>
      <p:sp>
        <p:nvSpPr>
          <p:cNvPr id="6" name="Прямоугольник 5"/>
          <p:cNvSpPr/>
          <p:nvPr/>
        </p:nvSpPr>
        <p:spPr>
          <a:xfrm>
            <a:off x="971600" y="3861048"/>
            <a:ext cx="8172400" cy="1384995"/>
          </a:xfrm>
          <a:prstGeom prst="rect">
            <a:avLst/>
          </a:prstGeom>
        </p:spPr>
        <p:txBody>
          <a:bodyPr wrap="square">
            <a:spAutoFit/>
          </a:bodyPr>
          <a:lstStyle/>
          <a:p>
            <a:r>
              <a:rPr lang="tt-RU" sz="2800" b="1" i="1" dirty="0" smtClean="0">
                <a:latin typeface="Times New Roman" pitchFamily="18" charset="0"/>
                <a:cs typeface="Times New Roman" pitchFamily="18" charset="0"/>
              </a:rPr>
              <a:t>Бу сыйфатларга </a:t>
            </a:r>
            <a:r>
              <a:rPr lang="tt-RU" sz="2800" b="1" i="1" dirty="0">
                <a:latin typeface="Times New Roman" pitchFamily="18" charset="0"/>
                <a:cs typeface="Times New Roman" pitchFamily="18" charset="0"/>
              </a:rPr>
              <a:t>ия булган кеше кем булып эшли ала? Шат  күңелле, җор телле, аралашучан, күзәтүчән</a:t>
            </a:r>
            <a:endParaRPr lang="ru-RU" sz="2800" b="1" i="1" dirty="0">
              <a:latin typeface="Times New Roman" pitchFamily="18" charset="0"/>
              <a:cs typeface="Times New Roman" pitchFamily="18" charset="0"/>
            </a:endParaRPr>
          </a:p>
        </p:txBody>
      </p:sp>
      <p:sp>
        <p:nvSpPr>
          <p:cNvPr id="7" name="Прямоугольник 6"/>
          <p:cNvSpPr/>
          <p:nvPr/>
        </p:nvSpPr>
        <p:spPr>
          <a:xfrm>
            <a:off x="1043608" y="5229200"/>
            <a:ext cx="3288401" cy="461665"/>
          </a:xfrm>
          <a:prstGeom prst="rect">
            <a:avLst/>
          </a:prstGeom>
        </p:spPr>
        <p:txBody>
          <a:bodyPr wrap="none">
            <a:spAutoFit/>
          </a:bodyPr>
          <a:lstStyle/>
          <a:p>
            <a:r>
              <a:rPr lang="tt-RU" sz="2400" b="1" i="1" dirty="0">
                <a:solidFill>
                  <a:srgbClr val="C00000"/>
                </a:solidFill>
                <a:latin typeface="Times New Roman" pitchFamily="18" charset="0"/>
                <a:cs typeface="Times New Roman" pitchFamily="18" charset="0"/>
              </a:rPr>
              <a:t>Кеше - сәнгать образы</a:t>
            </a:r>
            <a:endParaRPr lang="ru-RU" sz="2400" b="1" i="1" dirty="0">
              <a:solidFill>
                <a:srgbClr val="C00000"/>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fade">
                                      <p:cBhvr>
                                        <p:cTn id="17" dur="2000"/>
                                        <p:tgtEl>
                                          <p:spTgt spid="4">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0" end="0"/>
                                            </p:txEl>
                                          </p:spTgt>
                                        </p:tgtEl>
                                        <p:attrNameLst>
                                          <p:attrName>style.visibility</p:attrName>
                                        </p:attrNameLst>
                                      </p:cBhvr>
                                      <p:to>
                                        <p:strVal val="visible"/>
                                      </p:to>
                                    </p:set>
                                    <p:animEffect transition="in" filter="fade">
                                      <p:cBhvr>
                                        <p:cTn id="22" dur="2000"/>
                                        <p:tgtEl>
                                          <p:spTgt spid="5">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
                                            <p:txEl>
                                              <p:pRg st="0" end="0"/>
                                            </p:txEl>
                                          </p:spTgt>
                                        </p:tgtEl>
                                        <p:attrNameLst>
                                          <p:attrName>style.visibility</p:attrName>
                                        </p:attrNameLst>
                                      </p:cBhvr>
                                      <p:to>
                                        <p:strVal val="visible"/>
                                      </p:to>
                                    </p:set>
                                    <p:animEffect transition="in" filter="fade">
                                      <p:cBhvr>
                                        <p:cTn id="27" dur="2000"/>
                                        <p:tgtEl>
                                          <p:spTgt spid="6">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7">
                                            <p:txEl>
                                              <p:pRg st="0" end="0"/>
                                            </p:txEl>
                                          </p:spTgt>
                                        </p:tgtEl>
                                        <p:attrNameLst>
                                          <p:attrName>style.visibility</p:attrName>
                                        </p:attrNameLst>
                                      </p:cBhvr>
                                      <p:to>
                                        <p:strVal val="visible"/>
                                      </p:to>
                                    </p:set>
                                    <p:animEffect transition="in" filter="fade">
                                      <p:cBhvr>
                                        <p:cTn id="32" dur="20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build="p"/>
      <p:bldP spid="4" grpId="0" build="p"/>
      <p:bldP spid="5" grpId="0" build="p"/>
      <p:bldP spid="6" grpId="0" build="p"/>
      <p:bldP spid="7"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707904" y="404664"/>
            <a:ext cx="1550424" cy="584775"/>
          </a:xfrm>
          <a:prstGeom prst="rect">
            <a:avLst/>
          </a:prstGeom>
        </p:spPr>
        <p:txBody>
          <a:bodyPr wrap="none">
            <a:spAutoFit/>
          </a:bodyPr>
          <a:lstStyle/>
          <a:p>
            <a:r>
              <a:rPr lang="tt-RU" sz="3200" b="1" i="1" dirty="0" smtClean="0">
                <a:solidFill>
                  <a:srgbClr val="C00000"/>
                </a:solidFill>
                <a:latin typeface="Times New Roman" pitchFamily="18" charset="0"/>
                <a:cs typeface="Times New Roman" pitchFamily="18" charset="0"/>
              </a:rPr>
              <a:t>Өй эше</a:t>
            </a:r>
            <a:endParaRPr lang="ru-RU" sz="3200" b="1" i="1" dirty="0">
              <a:solidFill>
                <a:srgbClr val="C00000"/>
              </a:solidFill>
              <a:latin typeface="Times New Roman" pitchFamily="18" charset="0"/>
              <a:cs typeface="Times New Roman" pitchFamily="18" charset="0"/>
            </a:endParaRPr>
          </a:p>
        </p:txBody>
      </p:sp>
      <p:sp>
        <p:nvSpPr>
          <p:cNvPr id="46081" name="Rectangle 1"/>
          <p:cNvSpPr>
            <a:spLocks noChangeArrowheads="1"/>
          </p:cNvSpPr>
          <p:nvPr/>
        </p:nvSpPr>
        <p:spPr bwMode="auto">
          <a:xfrm>
            <a:off x="0" y="1268760"/>
            <a:ext cx="9144000" cy="41549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t-RU" sz="4400" b="0"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1. Яраткан һөнәреңә презентация эшләргә;</a:t>
            </a:r>
            <a:endParaRPr kumimoji="0" lang="ru-RU" sz="2000" b="0" i="0" u="none" strike="noStrike" cap="none" normalizeH="0" baseline="0" dirty="0" smtClean="0">
              <a:ln>
                <a:noFill/>
              </a:ln>
              <a:solidFill>
                <a:srgbClr val="C000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t-RU" sz="4400" b="0" i="0" u="none" strike="noStrike" cap="none" normalizeH="0" baseline="0" dirty="0" smtClean="0">
                <a:ln>
                  <a:noFill/>
                </a:ln>
                <a:solidFill>
                  <a:schemeClr val="accent6">
                    <a:lumMod val="75000"/>
                  </a:schemeClr>
                </a:solidFill>
                <a:effectLst/>
                <a:latin typeface="Times New Roman" pitchFamily="18" charset="0"/>
                <a:ea typeface="Calibri" pitchFamily="34" charset="0"/>
                <a:cs typeface="Times New Roman" pitchFamily="18" charset="0"/>
              </a:rPr>
              <a:t>2. Яраткан һөнәреңә реклама ясарга;</a:t>
            </a:r>
            <a:endParaRPr kumimoji="0" lang="ru-RU" sz="2000" b="0" i="0" u="none" strike="noStrike" cap="none" normalizeH="0" baseline="0" dirty="0" smtClean="0">
              <a:ln>
                <a:noFill/>
              </a:ln>
              <a:solidFill>
                <a:schemeClr val="accent6">
                  <a:lumMod val="7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t-RU" sz="4400" b="0" i="0" u="none" strike="noStrike" cap="none" normalizeH="0" baseline="0" dirty="0" smtClean="0">
                <a:ln>
                  <a:noFill/>
                </a:ln>
                <a:solidFill>
                  <a:schemeClr val="accent4">
                    <a:lumMod val="50000"/>
                  </a:schemeClr>
                </a:solidFill>
                <a:effectLst/>
                <a:latin typeface="Times New Roman" pitchFamily="18" charset="0"/>
                <a:ea typeface="Calibri" pitchFamily="34" charset="0"/>
                <a:cs typeface="Times New Roman" pitchFamily="18" charset="0"/>
              </a:rPr>
              <a:t>3. Безгә таныш булмаган һөнәрләр турында мәгълүмат табарга (мәсәлән: титестер, актуарий һ.б.)</a:t>
            </a:r>
            <a:endParaRPr kumimoji="0" lang="tt-RU" sz="5400" b="0" i="0" u="none" strike="noStrike" cap="none" normalizeH="0" baseline="0" dirty="0" smtClean="0">
              <a:ln>
                <a:noFill/>
              </a:ln>
              <a:solidFill>
                <a:schemeClr val="accent4">
                  <a:lumMod val="50000"/>
                </a:schemeClr>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1"/>
          <p:cNvSpPr>
            <a:spLocks noChangeArrowheads="1"/>
          </p:cNvSpPr>
          <p:nvPr/>
        </p:nvSpPr>
        <p:spPr bwMode="auto">
          <a:xfrm>
            <a:off x="395536" y="332656"/>
            <a:ext cx="9540552"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t-RU" sz="3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-Ә дәресне түбәндәге шигъри юллар белән төгәллисем килә:</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t-RU" sz="3600" b="0"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Балачакны ташлап китәр чаклар</a:t>
            </a:r>
            <a:endParaRPr kumimoji="0" lang="ru-RU" sz="1600" b="0" i="0" u="none" strike="noStrike" cap="none" normalizeH="0" baseline="0" dirty="0" smtClean="0">
              <a:ln>
                <a:noFill/>
              </a:ln>
              <a:solidFill>
                <a:srgbClr val="C000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t-RU" sz="3600" b="0"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Сизелми дә килеп җитәчәк.</a:t>
            </a:r>
            <a:endParaRPr kumimoji="0" lang="ru-RU" sz="1600" b="0" i="0" u="none" strike="noStrike" cap="none" normalizeH="0" baseline="0" dirty="0" smtClean="0">
              <a:ln>
                <a:noFill/>
              </a:ln>
              <a:solidFill>
                <a:srgbClr val="C000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t-RU" sz="3600" b="0"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Балачаклар кире кайтмас</a:t>
            </a:r>
            <a:endParaRPr kumimoji="0" lang="ru-RU" sz="1600" b="0" i="0" u="none" strike="noStrike" cap="none" normalizeH="0" baseline="0" dirty="0" smtClean="0">
              <a:ln>
                <a:noFill/>
              </a:ln>
              <a:solidFill>
                <a:srgbClr val="C000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t-RU" sz="3600" b="0"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Алда юллар сезне көтәчәк.</a:t>
            </a:r>
            <a:endParaRPr kumimoji="0" lang="ru-RU" sz="1600" b="0" i="0" u="none" strike="noStrike" cap="none" normalizeH="0" baseline="0" dirty="0" smtClean="0">
              <a:ln>
                <a:noFill/>
              </a:ln>
              <a:solidFill>
                <a:srgbClr val="C000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t-RU" sz="3600" b="0"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Алда юллар </a:t>
            </a:r>
            <a:r>
              <a:rPr kumimoji="0" lang="tt-RU" sz="3600" b="0" i="0" u="none" strike="noStrike" cap="none" normalizeH="0" baseline="0" dirty="0" smtClean="0">
                <a:ln>
                  <a:noFill/>
                </a:ln>
                <a:solidFill>
                  <a:srgbClr val="C00000"/>
                </a:solidFill>
                <a:effectLst/>
                <a:latin typeface="Calibri"/>
                <a:ea typeface="Calibri" pitchFamily="34" charset="0"/>
                <a:cs typeface="Times New Roman" pitchFamily="18" charset="0"/>
              </a:rPr>
              <a:t>–</a:t>
            </a:r>
            <a:r>
              <a:rPr kumimoji="0" lang="tt-RU" sz="3600" b="0"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 кайсын сайларга?</a:t>
            </a:r>
            <a:endParaRPr kumimoji="0" lang="ru-RU" sz="1600" b="0" i="0" u="none" strike="noStrike" cap="none" normalizeH="0" baseline="0" dirty="0" smtClean="0">
              <a:ln>
                <a:noFill/>
              </a:ln>
              <a:solidFill>
                <a:srgbClr val="C000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t-RU" sz="3600" b="0"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Төрле уйлар баштан үтәчәк.</a:t>
            </a:r>
            <a:endParaRPr kumimoji="0" lang="ru-RU" sz="1600" b="0" i="0" u="none" strike="noStrike" cap="none" normalizeH="0" baseline="0" dirty="0" smtClean="0">
              <a:ln>
                <a:noFill/>
              </a:ln>
              <a:solidFill>
                <a:srgbClr val="C000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t-RU" sz="3600" b="0"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Дөрес юллар сайлаганда гына </a:t>
            </a:r>
            <a:endParaRPr kumimoji="0" lang="ru-RU" sz="1600" b="0" i="0" u="none" strike="noStrike" cap="none" normalizeH="0" baseline="0" dirty="0" smtClean="0">
              <a:ln>
                <a:noFill/>
              </a:ln>
              <a:solidFill>
                <a:srgbClr val="C000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t-RU" sz="3600" b="0"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Көтәр сезне матур киләчәк.</a:t>
            </a:r>
            <a:endParaRPr kumimoji="0" lang="tt-RU" sz="4400" b="0" i="0" u="none" strike="noStrike" cap="none" normalizeH="0" baseline="0" dirty="0" smtClean="0">
              <a:ln>
                <a:noFill/>
              </a:ln>
              <a:solidFill>
                <a:srgbClr val="C00000"/>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71600" y="260648"/>
            <a:ext cx="8172400" cy="2062103"/>
          </a:xfrm>
          <a:prstGeom prst="rect">
            <a:avLst/>
          </a:prstGeom>
        </p:spPr>
        <p:txBody>
          <a:bodyPr wrap="square">
            <a:spAutoFit/>
          </a:bodyPr>
          <a:lstStyle/>
          <a:p>
            <a:r>
              <a:rPr lang="tt-RU" sz="3200" b="1" i="1" dirty="0">
                <a:solidFill>
                  <a:srgbClr val="C00000"/>
                </a:solidFill>
                <a:latin typeface="Times New Roman" pitchFamily="18" charset="0"/>
                <a:cs typeface="Times New Roman" pitchFamily="18" charset="0"/>
              </a:rPr>
              <a:t>Белем бирү максаты</a:t>
            </a:r>
            <a:r>
              <a:rPr lang="tt-RU" sz="3200" i="1" dirty="0">
                <a:solidFill>
                  <a:srgbClr val="C00000"/>
                </a:solidFill>
                <a:latin typeface="Times New Roman" pitchFamily="18" charset="0"/>
                <a:cs typeface="Times New Roman" pitchFamily="18" charset="0"/>
              </a:rPr>
              <a:t>:</a:t>
            </a:r>
            <a:r>
              <a:rPr lang="tt-RU" sz="3200" i="1" dirty="0">
                <a:latin typeface="Times New Roman" pitchFamily="18" charset="0"/>
                <a:cs typeface="Times New Roman" pitchFamily="18" charset="0"/>
              </a:rPr>
              <a:t>һөнәр сайлау проблемасы буенча лексик-грамматик күнекмәләрне кулланып,диалогик һәм монологик сөйләмгә чыгу</a:t>
            </a:r>
            <a:r>
              <a:rPr lang="tt-RU" sz="3200" i="1" dirty="0" smtClean="0">
                <a:latin typeface="Times New Roman" pitchFamily="18" charset="0"/>
                <a:cs typeface="Times New Roman" pitchFamily="18" charset="0"/>
              </a:rPr>
              <a:t>.</a:t>
            </a:r>
          </a:p>
        </p:txBody>
      </p:sp>
      <p:sp>
        <p:nvSpPr>
          <p:cNvPr id="3" name="Rectangle 1"/>
          <p:cNvSpPr>
            <a:spLocks noChangeArrowheads="1"/>
          </p:cNvSpPr>
          <p:nvPr/>
        </p:nvSpPr>
        <p:spPr bwMode="auto">
          <a:xfrm>
            <a:off x="971600" y="2204864"/>
            <a:ext cx="7992888"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90488" algn="l" defTabSz="914400" rtl="0" eaLnBrk="1" fontAlgn="base" latinLnBrk="0" hangingPunct="1">
              <a:lnSpc>
                <a:spcPct val="100000"/>
              </a:lnSpc>
              <a:spcBef>
                <a:spcPct val="0"/>
              </a:spcBef>
              <a:spcAft>
                <a:spcPct val="0"/>
              </a:spcAft>
              <a:buClrTx/>
              <a:buSzTx/>
              <a:buFontTx/>
              <a:buNone/>
              <a:tabLst/>
            </a:pPr>
            <a:r>
              <a:rPr kumimoji="0" lang="tt-RU" sz="3200" b="1" i="1"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Фикер үстерү максаты</a:t>
            </a:r>
            <a:r>
              <a:rPr kumimoji="0" lang="tt-RU" sz="3200" b="0"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 </a:t>
            </a:r>
            <a:r>
              <a:rPr kumimoji="0" lang="tt-RU"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чагыштыра белү,үз мөнәсәбәтеңне  әйтә һәм дәлилли белү күнекмәләрен үстерү</a:t>
            </a:r>
            <a:r>
              <a:rPr kumimoji="0" lang="tt-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tt-RU"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16385" name="Rectangle 1"/>
          <p:cNvSpPr>
            <a:spLocks noChangeArrowheads="1"/>
          </p:cNvSpPr>
          <p:nvPr/>
        </p:nvSpPr>
        <p:spPr bwMode="auto">
          <a:xfrm>
            <a:off x="1043608" y="3933056"/>
            <a:ext cx="7488832" cy="25545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90488" algn="l" defTabSz="914400" rtl="0" eaLnBrk="1" fontAlgn="base" latinLnBrk="0" hangingPunct="1">
              <a:lnSpc>
                <a:spcPct val="100000"/>
              </a:lnSpc>
              <a:spcBef>
                <a:spcPct val="0"/>
              </a:spcBef>
              <a:spcAft>
                <a:spcPct val="0"/>
              </a:spcAft>
              <a:buClrTx/>
              <a:buSzTx/>
              <a:buFontTx/>
              <a:buNone/>
              <a:tabLst/>
            </a:pPr>
            <a:r>
              <a:rPr kumimoji="0" lang="tt-RU" sz="3200" b="1" i="1"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Тәрбияви  максат:укучыларга </a:t>
            </a:r>
            <a:r>
              <a:rPr kumimoji="0" lang="tt-RU"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һөнәр сайлауда дөрес юнәлеш бирү; һөнәр ияләре  турында мәгълүмат  бирү; һөнәр сайлау җаваплы эш эш икәнен ассызыклау.</a:t>
            </a:r>
            <a:endParaRPr kumimoji="0" lang="tt-RU" sz="4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type="lt">
                                    <p:tmPct val="10000"/>
                                  </p:iterate>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left)">
                                      <p:cBhvr>
                                        <p:cTn id="12"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1" descr="C:\Users\раушания\Pictures\48971901_ojegov.jpg"/>
          <p:cNvPicPr>
            <a:picLocks noChangeAspect="1" noChangeArrowheads="1"/>
          </p:cNvPicPr>
          <p:nvPr/>
        </p:nvPicPr>
        <p:blipFill>
          <a:blip r:embed="rId2" cstate="print"/>
          <a:srcRect/>
          <a:stretch>
            <a:fillRect/>
          </a:stretch>
        </p:blipFill>
        <p:spPr bwMode="auto">
          <a:xfrm>
            <a:off x="971600" y="0"/>
            <a:ext cx="2821967" cy="3721802"/>
          </a:xfrm>
          <a:prstGeom prst="rect">
            <a:avLst/>
          </a:prstGeom>
          <a:noFill/>
        </p:spPr>
      </p:pic>
      <p:sp>
        <p:nvSpPr>
          <p:cNvPr id="14338" name="Rectangle 2"/>
          <p:cNvSpPr>
            <a:spLocks noChangeArrowheads="1"/>
          </p:cNvSpPr>
          <p:nvPr/>
        </p:nvSpPr>
        <p:spPr bwMode="auto">
          <a:xfrm>
            <a:off x="3851920" y="0"/>
            <a:ext cx="5292080"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t-RU" sz="3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Нәрсә соң ул һөнәр? </a:t>
            </a:r>
          </a:p>
          <a:p>
            <a:pPr marL="0" marR="0" lvl="0" indent="0" algn="l" defTabSz="914400" rtl="0" eaLnBrk="1" fontAlgn="base" latinLnBrk="0" hangingPunct="1">
              <a:lnSpc>
                <a:spcPct val="100000"/>
              </a:lnSpc>
              <a:spcBef>
                <a:spcPct val="0"/>
              </a:spcBef>
              <a:spcAft>
                <a:spcPct val="0"/>
              </a:spcAft>
              <a:buClrTx/>
              <a:buSzTx/>
              <a:buFontTx/>
              <a:buNone/>
              <a:tabLst/>
            </a:pPr>
            <a:r>
              <a:rPr kumimoji="0" lang="tt-RU" sz="3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Бу сорауга җавапны С.Ожеговның  аңлатмалы сүзлегеннән карап әйтик :</a:t>
            </a:r>
          </a:p>
          <a:p>
            <a:pPr marL="0" marR="0" lvl="0" indent="0" algn="l" defTabSz="914400" rtl="0" eaLnBrk="0" fontAlgn="base" latinLnBrk="0" hangingPunct="0">
              <a:lnSpc>
                <a:spcPct val="100000"/>
              </a:lnSpc>
              <a:spcBef>
                <a:spcPct val="0"/>
              </a:spcBef>
              <a:spcAft>
                <a:spcPct val="0"/>
              </a:spcAft>
              <a:buClrTx/>
              <a:buSzTx/>
              <a:buFontTx/>
              <a:buNone/>
              <a:tabLst/>
            </a:pPr>
            <a:r>
              <a:rPr kumimoji="0" lang="tt-RU" sz="3600" b="0"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Профессия-это у людей основной род занятий трудовой деятельности </a:t>
            </a:r>
            <a:r>
              <a:rPr kumimoji="0" lang="tt-RU" sz="3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3600" b="0" i="0" u="none" strike="noStrike" cap="none" normalizeH="0" baseline="0" dirty="0" smtClean="0">
                <a:ln>
                  <a:noFill/>
                </a:ln>
                <a:solidFill>
                  <a:schemeClr val="tx1"/>
                </a:solidFill>
                <a:effectLst/>
                <a:latin typeface="Arial" pitchFamily="34" charset="0"/>
                <a:cs typeface="Arial" pitchFamily="34" charset="0"/>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14337"/>
                                        </p:tgtEl>
                                        <p:attrNameLst>
                                          <p:attrName>style.visibility</p:attrName>
                                        </p:attrNameLst>
                                      </p:cBhvr>
                                      <p:to>
                                        <p:strVal val="visible"/>
                                      </p:to>
                                    </p:set>
                                    <p:animEffect transition="in" filter="fade">
                                      <p:cBhvr>
                                        <p:cTn id="7" dur="1155" decel="100000"/>
                                        <p:tgtEl>
                                          <p:spTgt spid="14337"/>
                                        </p:tgtEl>
                                      </p:cBhvr>
                                    </p:animEffect>
                                    <p:animScale>
                                      <p:cBhvr>
                                        <p:cTn id="8" dur="1155" decel="100000"/>
                                        <p:tgtEl>
                                          <p:spTgt spid="14337"/>
                                        </p:tgtEl>
                                      </p:cBhvr>
                                      <p:from x="10000" y="10000"/>
                                      <p:to x="200000" y="450000"/>
                                    </p:animScale>
                                    <p:animScale>
                                      <p:cBhvr>
                                        <p:cTn id="9" dur="1845" accel="100000" fill="hold">
                                          <p:stCondLst>
                                            <p:cond delay="1155"/>
                                          </p:stCondLst>
                                        </p:cTn>
                                        <p:tgtEl>
                                          <p:spTgt spid="14337"/>
                                        </p:tgtEl>
                                      </p:cBhvr>
                                      <p:from x="200000" y="450000"/>
                                      <p:to x="100000" y="100000"/>
                                    </p:animScale>
                                    <p:set>
                                      <p:cBhvr>
                                        <p:cTn id="10" dur="1155" fill="hold"/>
                                        <p:tgtEl>
                                          <p:spTgt spid="14337"/>
                                        </p:tgtEl>
                                        <p:attrNameLst>
                                          <p:attrName>ppt_x</p:attrName>
                                        </p:attrNameLst>
                                      </p:cBhvr>
                                      <p:to>
                                        <p:strVal val="(0.5)"/>
                                      </p:to>
                                    </p:set>
                                    <p:anim from="(0.5)" to="(#ppt_x)" calcmode="lin" valueType="num">
                                      <p:cBhvr>
                                        <p:cTn id="11" dur="1845" accel="100000" fill="hold">
                                          <p:stCondLst>
                                            <p:cond delay="1155"/>
                                          </p:stCondLst>
                                        </p:cTn>
                                        <p:tgtEl>
                                          <p:spTgt spid="14337"/>
                                        </p:tgtEl>
                                        <p:attrNameLst>
                                          <p:attrName>ppt_x</p:attrName>
                                        </p:attrNameLst>
                                      </p:cBhvr>
                                    </p:anim>
                                    <p:set>
                                      <p:cBhvr>
                                        <p:cTn id="12" dur="1155" fill="hold"/>
                                        <p:tgtEl>
                                          <p:spTgt spid="14337"/>
                                        </p:tgtEl>
                                        <p:attrNameLst>
                                          <p:attrName>ppt_y</p:attrName>
                                        </p:attrNameLst>
                                      </p:cBhvr>
                                      <p:to>
                                        <p:strVal val="(#ppt_y+0.4)"/>
                                      </p:to>
                                    </p:set>
                                    <p:anim from="(#ppt_y+0.4)" to="(#ppt_y)" calcmode="lin" valueType="num">
                                      <p:cBhvr>
                                        <p:cTn id="13" dur="1845" accel="100000" fill="hold">
                                          <p:stCondLst>
                                            <p:cond delay="1155"/>
                                          </p:stCondLst>
                                        </p:cTn>
                                        <p:tgtEl>
                                          <p:spTgt spid="14337"/>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2" presetClass="entr" presetSubtype="1" fill="hold" grpId="0" nodeType="clickEffect">
                                  <p:stCondLst>
                                    <p:cond delay="0"/>
                                  </p:stCondLst>
                                  <p:childTnLst>
                                    <p:set>
                                      <p:cBhvr>
                                        <p:cTn id="17" dur="1" fill="hold">
                                          <p:stCondLst>
                                            <p:cond delay="0"/>
                                          </p:stCondLst>
                                        </p:cTn>
                                        <p:tgtEl>
                                          <p:spTgt spid="14338"/>
                                        </p:tgtEl>
                                        <p:attrNameLst>
                                          <p:attrName>style.visibility</p:attrName>
                                        </p:attrNameLst>
                                      </p:cBhvr>
                                      <p:to>
                                        <p:strVal val="visible"/>
                                      </p:to>
                                    </p:set>
                                    <p:anim calcmode="lin" valueType="num">
                                      <p:cBhvr additive="base">
                                        <p:cTn id="18" dur="2000" fill="hold"/>
                                        <p:tgtEl>
                                          <p:spTgt spid="14338"/>
                                        </p:tgtEl>
                                        <p:attrNameLst>
                                          <p:attrName>ppt_x</p:attrName>
                                        </p:attrNameLst>
                                      </p:cBhvr>
                                      <p:tavLst>
                                        <p:tav tm="0">
                                          <p:val>
                                            <p:strVal val="#ppt_x"/>
                                          </p:val>
                                        </p:tav>
                                        <p:tav tm="100000">
                                          <p:val>
                                            <p:strVal val="#ppt_x"/>
                                          </p:val>
                                        </p:tav>
                                      </p:tavLst>
                                    </p:anim>
                                    <p:anim calcmode="lin" valueType="num">
                                      <p:cBhvr additive="base">
                                        <p:cTn id="19" dur="2000" fill="hold"/>
                                        <p:tgtEl>
                                          <p:spTgt spid="1433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355976" y="620688"/>
            <a:ext cx="4572000" cy="2954655"/>
          </a:xfrm>
          <a:prstGeom prst="rect">
            <a:avLst/>
          </a:prstGeom>
        </p:spPr>
        <p:txBody>
          <a:bodyPr>
            <a:spAutoFit/>
          </a:bodyPr>
          <a:lstStyle/>
          <a:p>
            <a:pPr lvl="0" fontAlgn="base">
              <a:spcBef>
                <a:spcPct val="0"/>
              </a:spcBef>
              <a:spcAft>
                <a:spcPct val="0"/>
              </a:spcAft>
            </a:pPr>
            <a:r>
              <a:rPr kumimoji="0" lang="tt-RU"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Нәрсә соң ул һөнәр? </a:t>
            </a:r>
          </a:p>
          <a:p>
            <a:pPr lvl="0" fontAlgn="base">
              <a:spcBef>
                <a:spcPct val="0"/>
              </a:spcBef>
              <a:spcAft>
                <a:spcPct val="0"/>
              </a:spcAft>
            </a:pPr>
            <a:r>
              <a:rPr kumimoji="0" lang="tt-RU"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Бу сорауга җавапны С.Ожеговның  аңлатмалы сүзлегеннән карап әйтик:</a:t>
            </a:r>
          </a:p>
          <a:p>
            <a:pPr lvl="0" fontAlgn="base">
              <a:spcBef>
                <a:spcPct val="0"/>
              </a:spcBef>
              <a:spcAft>
                <a:spcPct val="0"/>
              </a:spcAft>
            </a:pPr>
            <a:r>
              <a:rPr lang="tt-RU" sz="2800" dirty="0" smtClean="0">
                <a:solidFill>
                  <a:srgbClr val="C00000"/>
                </a:solidFill>
                <a:latin typeface="Times New Roman" pitchFamily="18" charset="0"/>
                <a:cs typeface="Times New Roman" pitchFamily="18" charset="0"/>
              </a:rPr>
              <a:t>Һөнәр </a:t>
            </a:r>
            <a:r>
              <a:rPr lang="tt-RU" sz="2800" dirty="0">
                <a:solidFill>
                  <a:srgbClr val="C00000"/>
                </a:solidFill>
                <a:latin typeface="Times New Roman" pitchFamily="18" charset="0"/>
                <a:cs typeface="Times New Roman" pitchFamily="18" charset="0"/>
              </a:rPr>
              <a:t>– ул кешеләрнең төп шөгыле, хезмәт эшчәнлеге.</a:t>
            </a:r>
            <a:endParaRPr kumimoji="0" lang="tt-RU" sz="2800" b="0"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endParaRPr>
          </a:p>
          <a:p>
            <a:pPr lvl="0" fontAlgn="base">
              <a:spcBef>
                <a:spcPct val="0"/>
              </a:spcBef>
              <a:spcAft>
                <a:spcPct val="0"/>
              </a:spcAft>
            </a:pPr>
            <a:endParaRPr kumimoji="0" lang="tt-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p:txBody>
      </p:sp>
      <p:pic>
        <p:nvPicPr>
          <p:cNvPr id="6" name="Picture 1" descr="C:\Users\раушания\Pictures\48971901_ojegov.jpg"/>
          <p:cNvPicPr>
            <a:picLocks noChangeAspect="1" noChangeArrowheads="1"/>
          </p:cNvPicPr>
          <p:nvPr/>
        </p:nvPicPr>
        <p:blipFill>
          <a:blip r:embed="rId2" cstate="print"/>
          <a:srcRect/>
          <a:stretch>
            <a:fillRect/>
          </a:stretch>
        </p:blipFill>
        <p:spPr bwMode="auto">
          <a:xfrm>
            <a:off x="1043608" y="260648"/>
            <a:ext cx="3312368" cy="372180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770" decel="100000"/>
                                        <p:tgtEl>
                                          <p:spTgt spid="6"/>
                                        </p:tgtEl>
                                      </p:cBhvr>
                                    </p:animEffect>
                                    <p:animScale>
                                      <p:cBhvr>
                                        <p:cTn id="8" dur="770" decel="100000"/>
                                        <p:tgtEl>
                                          <p:spTgt spid="6"/>
                                        </p:tgtEl>
                                      </p:cBhvr>
                                      <p:from x="10000" y="10000"/>
                                      <p:to x="200000" y="450000"/>
                                    </p:animScale>
                                    <p:animScale>
                                      <p:cBhvr>
                                        <p:cTn id="9" dur="1230" accel="100000" fill="hold">
                                          <p:stCondLst>
                                            <p:cond delay="770"/>
                                          </p:stCondLst>
                                        </p:cTn>
                                        <p:tgtEl>
                                          <p:spTgt spid="6"/>
                                        </p:tgtEl>
                                      </p:cBhvr>
                                      <p:from x="200000" y="450000"/>
                                      <p:to x="100000" y="100000"/>
                                    </p:animScale>
                                    <p:set>
                                      <p:cBhvr>
                                        <p:cTn id="10" dur="770" fill="hold"/>
                                        <p:tgtEl>
                                          <p:spTgt spid="6"/>
                                        </p:tgtEl>
                                        <p:attrNameLst>
                                          <p:attrName>ppt_x</p:attrName>
                                        </p:attrNameLst>
                                      </p:cBhvr>
                                      <p:to>
                                        <p:strVal val="(0.5)"/>
                                      </p:to>
                                    </p:set>
                                    <p:anim from="(0.5)" to="(#ppt_x)" calcmode="lin" valueType="num">
                                      <p:cBhvr>
                                        <p:cTn id="11" dur="1230" accel="100000" fill="hold">
                                          <p:stCondLst>
                                            <p:cond delay="770"/>
                                          </p:stCondLst>
                                        </p:cTn>
                                        <p:tgtEl>
                                          <p:spTgt spid="6"/>
                                        </p:tgtEl>
                                        <p:attrNameLst>
                                          <p:attrName>ppt_x</p:attrName>
                                        </p:attrNameLst>
                                      </p:cBhvr>
                                    </p:anim>
                                    <p:set>
                                      <p:cBhvr>
                                        <p:cTn id="12" dur="770" fill="hold"/>
                                        <p:tgtEl>
                                          <p:spTgt spid="6"/>
                                        </p:tgtEl>
                                        <p:attrNameLst>
                                          <p:attrName>ppt_y</p:attrName>
                                        </p:attrNameLst>
                                      </p:cBhvr>
                                      <p:to>
                                        <p:strVal val="(#ppt_y+0.4)"/>
                                      </p:to>
                                    </p:set>
                                    <p:anim from="(#ppt_y+0.4)" to="(#ppt_y)" calcmode="lin" valueType="num">
                                      <p:cBhvr>
                                        <p:cTn id="13" dur="1230" accel="100000" fill="hold">
                                          <p:stCondLst>
                                            <p:cond delay="770"/>
                                          </p:stCondLst>
                                        </p:cTn>
                                        <p:tgtEl>
                                          <p:spTgt spid="6"/>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2" presetClass="entr" presetSubtype="1" fill="hold" grpId="0" nodeType="click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3000" fill="hold"/>
                                        <p:tgtEl>
                                          <p:spTgt spid="2"/>
                                        </p:tgtEl>
                                        <p:attrNameLst>
                                          <p:attrName>ppt_x</p:attrName>
                                        </p:attrNameLst>
                                      </p:cBhvr>
                                      <p:tavLst>
                                        <p:tav tm="0">
                                          <p:val>
                                            <p:strVal val="#ppt_x"/>
                                          </p:val>
                                        </p:tav>
                                        <p:tav tm="100000">
                                          <p:val>
                                            <p:strVal val="#ppt_x"/>
                                          </p:val>
                                        </p:tav>
                                      </p:tavLst>
                                    </p:anim>
                                    <p:anim calcmode="lin" valueType="num">
                                      <p:cBhvr additive="base">
                                        <p:cTn id="19" dur="3000" fill="hold"/>
                                        <p:tgtEl>
                                          <p:spTgt spid="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620688"/>
            <a:ext cx="9144000" cy="523220"/>
          </a:xfrm>
          <a:prstGeom prst="rect">
            <a:avLst/>
          </a:prstGeom>
        </p:spPr>
        <p:txBody>
          <a:bodyPr wrap="square">
            <a:spAutoFit/>
          </a:bodyPr>
          <a:lstStyle/>
          <a:p>
            <a:r>
              <a:rPr lang="tt-RU" sz="2800" dirty="0" smtClean="0">
                <a:solidFill>
                  <a:srgbClr val="C00000"/>
                </a:solidFill>
                <a:latin typeface="Times New Roman" pitchFamily="18" charset="0"/>
                <a:cs typeface="Times New Roman" pitchFamily="18" charset="0"/>
              </a:rPr>
              <a:t>Ә </a:t>
            </a:r>
            <a:r>
              <a:rPr lang="tt-RU" sz="2800" dirty="0">
                <a:solidFill>
                  <a:srgbClr val="C00000"/>
                </a:solidFill>
                <a:latin typeface="Times New Roman" pitchFamily="18" charset="0"/>
                <a:cs typeface="Times New Roman" pitchFamily="18" charset="0"/>
              </a:rPr>
              <a:t>хәзер миңа һөнәр сүзенең синонимнарын әйтегез әле. </a:t>
            </a:r>
            <a:endParaRPr lang="ru-RU" sz="2800" dirty="0">
              <a:solidFill>
                <a:srgbClr val="C00000"/>
              </a:solidFill>
              <a:latin typeface="Times New Roman" pitchFamily="18" charset="0"/>
              <a:cs typeface="Times New Roman" pitchFamily="18" charset="0"/>
            </a:endParaRPr>
          </a:p>
        </p:txBody>
      </p:sp>
      <p:sp>
        <p:nvSpPr>
          <p:cNvPr id="3" name="Прямоугольник 2"/>
          <p:cNvSpPr/>
          <p:nvPr/>
        </p:nvSpPr>
        <p:spPr>
          <a:xfrm>
            <a:off x="1547664" y="1484784"/>
            <a:ext cx="2110321" cy="584775"/>
          </a:xfrm>
          <a:prstGeom prst="rect">
            <a:avLst/>
          </a:prstGeom>
        </p:spPr>
        <p:txBody>
          <a:bodyPr wrap="none">
            <a:spAutoFit/>
          </a:bodyPr>
          <a:lstStyle/>
          <a:p>
            <a:r>
              <a:rPr lang="tt-RU" sz="3200" b="1" i="1" dirty="0" smtClean="0">
                <a:solidFill>
                  <a:schemeClr val="tx1">
                    <a:lumMod val="95000"/>
                    <a:lumOff val="5000"/>
                  </a:schemeClr>
                </a:solidFill>
                <a:latin typeface="Times New Roman" pitchFamily="18" charset="0"/>
                <a:cs typeface="Times New Roman" pitchFamily="18" charset="0"/>
              </a:rPr>
              <a:t>-Белгечлек</a:t>
            </a:r>
            <a:endParaRPr lang="ru-RU" sz="3200" b="1" i="1" dirty="0">
              <a:solidFill>
                <a:schemeClr val="tx1">
                  <a:lumMod val="95000"/>
                  <a:lumOff val="5000"/>
                </a:schemeClr>
              </a:solidFill>
              <a:latin typeface="Times New Roman" pitchFamily="18" charset="0"/>
              <a:cs typeface="Times New Roman" pitchFamily="18" charset="0"/>
            </a:endParaRPr>
          </a:p>
        </p:txBody>
      </p:sp>
      <p:sp>
        <p:nvSpPr>
          <p:cNvPr id="4" name="Прямоугольник 3"/>
          <p:cNvSpPr/>
          <p:nvPr/>
        </p:nvSpPr>
        <p:spPr>
          <a:xfrm>
            <a:off x="1619672" y="2060848"/>
            <a:ext cx="894797" cy="584775"/>
          </a:xfrm>
          <a:prstGeom prst="rect">
            <a:avLst/>
          </a:prstGeom>
        </p:spPr>
        <p:txBody>
          <a:bodyPr wrap="none">
            <a:spAutoFit/>
          </a:bodyPr>
          <a:lstStyle/>
          <a:p>
            <a:r>
              <a:rPr lang="tt-RU" sz="3200" b="1" i="1" dirty="0" smtClean="0"/>
              <a:t>-Эш</a:t>
            </a:r>
            <a:endParaRPr lang="ru-RU" sz="3200" b="1" i="1" dirty="0"/>
          </a:p>
        </p:txBody>
      </p:sp>
      <p:sp>
        <p:nvSpPr>
          <p:cNvPr id="5" name="Прямоугольник 4"/>
          <p:cNvSpPr/>
          <p:nvPr/>
        </p:nvSpPr>
        <p:spPr>
          <a:xfrm>
            <a:off x="1619672" y="2636912"/>
            <a:ext cx="2345899" cy="584775"/>
          </a:xfrm>
          <a:prstGeom prst="rect">
            <a:avLst/>
          </a:prstGeom>
        </p:spPr>
        <p:txBody>
          <a:bodyPr wrap="none">
            <a:spAutoFit/>
          </a:bodyPr>
          <a:lstStyle/>
          <a:p>
            <a:r>
              <a:rPr lang="tt-RU" sz="3200" b="1" i="1" dirty="0" smtClean="0"/>
              <a:t>-Профессия</a:t>
            </a:r>
            <a:endParaRPr lang="ru-RU" sz="3200" b="1" i="1" dirty="0"/>
          </a:p>
        </p:txBody>
      </p:sp>
      <p:sp>
        <p:nvSpPr>
          <p:cNvPr id="6" name="Прямоугольник 5"/>
          <p:cNvSpPr/>
          <p:nvPr/>
        </p:nvSpPr>
        <p:spPr>
          <a:xfrm>
            <a:off x="1619672" y="3212976"/>
            <a:ext cx="1714380" cy="584775"/>
          </a:xfrm>
          <a:prstGeom prst="rect">
            <a:avLst/>
          </a:prstGeom>
        </p:spPr>
        <p:txBody>
          <a:bodyPr wrap="none">
            <a:spAutoFit/>
          </a:bodyPr>
          <a:lstStyle/>
          <a:p>
            <a:r>
              <a:rPr lang="tt-RU" sz="3200" b="1" i="1" dirty="0" smtClean="0">
                <a:latin typeface="Times New Roman" pitchFamily="18" charset="0"/>
                <a:cs typeface="Times New Roman" pitchFamily="18" charset="0"/>
              </a:rPr>
              <a:t>-Хезмә</a:t>
            </a:r>
            <a:r>
              <a:rPr lang="tt-RU" sz="3200" b="1" i="1" dirty="0" smtClean="0"/>
              <a:t>т</a:t>
            </a:r>
            <a:endParaRPr lang="ru-RU" sz="3200" b="1" i="1" dirty="0"/>
          </a:p>
        </p:txBody>
      </p:sp>
      <p:sp>
        <p:nvSpPr>
          <p:cNvPr id="7" name="Прямоугольник 6"/>
          <p:cNvSpPr/>
          <p:nvPr/>
        </p:nvSpPr>
        <p:spPr>
          <a:xfrm>
            <a:off x="1691680" y="3789040"/>
            <a:ext cx="1370312" cy="584775"/>
          </a:xfrm>
          <a:prstGeom prst="rect">
            <a:avLst/>
          </a:prstGeom>
        </p:spPr>
        <p:txBody>
          <a:bodyPr wrap="none">
            <a:spAutoFit/>
          </a:bodyPr>
          <a:lstStyle/>
          <a:p>
            <a:r>
              <a:rPr lang="tt-RU" sz="3200" b="1" i="1" dirty="0" smtClean="0">
                <a:latin typeface="Times New Roman" pitchFamily="18" charset="0"/>
                <a:cs typeface="Times New Roman" pitchFamily="18" charset="0"/>
              </a:rPr>
              <a:t>-Кәсеп</a:t>
            </a:r>
            <a:endParaRPr lang="ru-RU" sz="3200" b="1" i="1"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20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Effect transition="in" filter="fade">
                                      <p:cBhvr>
                                        <p:cTn id="17" dur="2000"/>
                                        <p:tgtEl>
                                          <p:spTgt spid="5">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xEl>
                                              <p:pRg st="0" end="0"/>
                                            </p:txEl>
                                          </p:spTgt>
                                        </p:tgtEl>
                                        <p:attrNameLst>
                                          <p:attrName>style.visibility</p:attrName>
                                        </p:attrNameLst>
                                      </p:cBhvr>
                                      <p:to>
                                        <p:strVal val="visible"/>
                                      </p:to>
                                    </p:set>
                                    <p:animEffect transition="in" filter="fade">
                                      <p:cBhvr>
                                        <p:cTn id="22" dur="2000"/>
                                        <p:tgtEl>
                                          <p:spTgt spid="6">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animEffect transition="in" filter="fade">
                                      <p:cBhvr>
                                        <p:cTn id="27" dur="20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5" grpId="0" build="p"/>
      <p:bldP spid="6" grpId="0" build="p"/>
      <p:bldP spid="7"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79712" y="260648"/>
            <a:ext cx="6606480" cy="461665"/>
          </a:xfrm>
          <a:prstGeom prst="rect">
            <a:avLst/>
          </a:prstGeom>
        </p:spPr>
        <p:txBody>
          <a:bodyPr wrap="square">
            <a:spAutoFit/>
          </a:bodyPr>
          <a:lstStyle/>
          <a:p>
            <a:r>
              <a:rPr lang="tt-RU" sz="2400" dirty="0">
                <a:solidFill>
                  <a:srgbClr val="C00000"/>
                </a:solidFill>
                <a:latin typeface="Times New Roman" pitchFamily="18" charset="0"/>
                <a:cs typeface="Times New Roman" pitchFamily="18" charset="0"/>
              </a:rPr>
              <a:t>Слайдларда нинди һөнәр иясе икәне </a:t>
            </a:r>
            <a:r>
              <a:rPr lang="tt-RU" sz="2400" dirty="0" smtClean="0">
                <a:solidFill>
                  <a:srgbClr val="C00000"/>
                </a:solidFill>
                <a:latin typeface="Times New Roman" pitchFamily="18" charset="0"/>
                <a:cs typeface="Times New Roman" pitchFamily="18" charset="0"/>
              </a:rPr>
              <a:t>әйтелә?</a:t>
            </a:r>
            <a:endParaRPr lang="ru-RU" sz="2400" dirty="0">
              <a:solidFill>
                <a:srgbClr val="C00000"/>
              </a:solidFill>
              <a:latin typeface="Times New Roman" pitchFamily="18" charset="0"/>
              <a:cs typeface="Times New Roman" pitchFamily="18" charset="0"/>
            </a:endParaRPr>
          </a:p>
        </p:txBody>
      </p:sp>
      <p:pic>
        <p:nvPicPr>
          <p:cNvPr id="30722" name="Picture 2" descr="C:\Users\раушания\Pictures\doctor-x-ray-600x355.jpg"/>
          <p:cNvPicPr>
            <a:picLocks noChangeAspect="1" noChangeArrowheads="1"/>
          </p:cNvPicPr>
          <p:nvPr/>
        </p:nvPicPr>
        <p:blipFill>
          <a:blip r:embed="rId2" cstate="print"/>
          <a:srcRect/>
          <a:stretch>
            <a:fillRect/>
          </a:stretch>
        </p:blipFill>
        <p:spPr bwMode="auto">
          <a:xfrm>
            <a:off x="0" y="764704"/>
            <a:ext cx="3923928" cy="2789202"/>
          </a:xfrm>
          <a:prstGeom prst="rect">
            <a:avLst/>
          </a:prstGeom>
          <a:noFill/>
        </p:spPr>
      </p:pic>
      <p:pic>
        <p:nvPicPr>
          <p:cNvPr id="10" name="Picture 2" descr="C:\Users\раушания\Pictures\pompier.jpg"/>
          <p:cNvPicPr>
            <a:picLocks noChangeAspect="1" noChangeArrowheads="1"/>
          </p:cNvPicPr>
          <p:nvPr/>
        </p:nvPicPr>
        <p:blipFill>
          <a:blip r:embed="rId3" cstate="print"/>
          <a:srcRect/>
          <a:stretch>
            <a:fillRect/>
          </a:stretch>
        </p:blipFill>
        <p:spPr bwMode="auto">
          <a:xfrm>
            <a:off x="7092280" y="764705"/>
            <a:ext cx="2051720" cy="2808311"/>
          </a:xfrm>
          <a:prstGeom prst="rect">
            <a:avLst/>
          </a:prstGeom>
          <a:noFill/>
        </p:spPr>
      </p:pic>
      <p:pic>
        <p:nvPicPr>
          <p:cNvPr id="11" name="Picture 2" descr="C:\Users\раушания\Pictures\b5c89d71257042b663ae2be2d11a908a.jpg"/>
          <p:cNvPicPr>
            <a:picLocks noChangeAspect="1" noChangeArrowheads="1"/>
          </p:cNvPicPr>
          <p:nvPr/>
        </p:nvPicPr>
        <p:blipFill>
          <a:blip r:embed="rId4" cstate="print"/>
          <a:srcRect/>
          <a:stretch>
            <a:fillRect/>
          </a:stretch>
        </p:blipFill>
        <p:spPr bwMode="auto">
          <a:xfrm>
            <a:off x="0" y="3573017"/>
            <a:ext cx="3995936" cy="3284983"/>
          </a:xfrm>
          <a:prstGeom prst="rect">
            <a:avLst/>
          </a:prstGeom>
          <a:noFill/>
        </p:spPr>
      </p:pic>
      <p:pic>
        <p:nvPicPr>
          <p:cNvPr id="12" name="Picture 2" descr="C:\Users\раушания\Pictures\158258.jpg"/>
          <p:cNvPicPr>
            <a:picLocks noChangeAspect="1" noChangeArrowheads="1"/>
          </p:cNvPicPr>
          <p:nvPr/>
        </p:nvPicPr>
        <p:blipFill>
          <a:blip r:embed="rId5" cstate="print"/>
          <a:srcRect/>
          <a:stretch>
            <a:fillRect/>
          </a:stretch>
        </p:blipFill>
        <p:spPr bwMode="auto">
          <a:xfrm>
            <a:off x="3923928" y="764704"/>
            <a:ext cx="3240360" cy="2808312"/>
          </a:xfrm>
          <a:prstGeom prst="rect">
            <a:avLst/>
          </a:prstGeom>
          <a:noFill/>
        </p:spPr>
      </p:pic>
      <p:pic>
        <p:nvPicPr>
          <p:cNvPr id="30728" name="Picture 8" descr="C:\Users\раушания\Pictures\Auto_Mechanic.jpg"/>
          <p:cNvPicPr>
            <a:picLocks noChangeAspect="1" noChangeArrowheads="1"/>
          </p:cNvPicPr>
          <p:nvPr/>
        </p:nvPicPr>
        <p:blipFill>
          <a:blip r:embed="rId6" cstate="print"/>
          <a:srcRect/>
          <a:stretch>
            <a:fillRect/>
          </a:stretch>
        </p:blipFill>
        <p:spPr bwMode="auto">
          <a:xfrm>
            <a:off x="3923928" y="3575267"/>
            <a:ext cx="5220072" cy="328273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30722"/>
                                        </p:tgtEl>
                                        <p:attrNameLst>
                                          <p:attrName>style.visibility</p:attrName>
                                        </p:attrNameLst>
                                      </p:cBhvr>
                                      <p:to>
                                        <p:strVal val="visible"/>
                                      </p:to>
                                    </p:set>
                                    <p:anim calcmode="lin" valueType="num">
                                      <p:cBhvr additive="base">
                                        <p:cTn id="13" dur="3000" fill="hold"/>
                                        <p:tgtEl>
                                          <p:spTgt spid="30722"/>
                                        </p:tgtEl>
                                        <p:attrNameLst>
                                          <p:attrName>ppt_x</p:attrName>
                                        </p:attrNameLst>
                                      </p:cBhvr>
                                      <p:tavLst>
                                        <p:tav tm="0">
                                          <p:val>
                                            <p:strVal val="1+#ppt_w/2"/>
                                          </p:val>
                                        </p:tav>
                                        <p:tav tm="100000">
                                          <p:val>
                                            <p:strVal val="#ppt_x"/>
                                          </p:val>
                                        </p:tav>
                                      </p:tavLst>
                                    </p:anim>
                                    <p:anim calcmode="lin" valueType="num">
                                      <p:cBhvr additive="base">
                                        <p:cTn id="14" dur="3000" fill="hold"/>
                                        <p:tgtEl>
                                          <p:spTgt spid="30722"/>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3000" fill="hold"/>
                                        <p:tgtEl>
                                          <p:spTgt spid="12"/>
                                        </p:tgtEl>
                                        <p:attrNameLst>
                                          <p:attrName>ppt_x</p:attrName>
                                        </p:attrNameLst>
                                      </p:cBhvr>
                                      <p:tavLst>
                                        <p:tav tm="0">
                                          <p:val>
                                            <p:strVal val="1+#ppt_w/2"/>
                                          </p:val>
                                        </p:tav>
                                        <p:tav tm="100000">
                                          <p:val>
                                            <p:strVal val="#ppt_x"/>
                                          </p:val>
                                        </p:tav>
                                      </p:tavLst>
                                    </p:anim>
                                    <p:anim calcmode="lin" valueType="num">
                                      <p:cBhvr additive="base">
                                        <p:cTn id="20" dur="30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2000" fill="hold"/>
                                        <p:tgtEl>
                                          <p:spTgt spid="10"/>
                                        </p:tgtEl>
                                        <p:attrNameLst>
                                          <p:attrName>ppt_x</p:attrName>
                                        </p:attrNameLst>
                                      </p:cBhvr>
                                      <p:tavLst>
                                        <p:tav tm="0">
                                          <p:val>
                                            <p:strVal val="#ppt_x"/>
                                          </p:val>
                                        </p:tav>
                                        <p:tav tm="100000">
                                          <p:val>
                                            <p:strVal val="#ppt_x"/>
                                          </p:val>
                                        </p:tav>
                                      </p:tavLst>
                                    </p:anim>
                                    <p:anim calcmode="lin" valueType="num">
                                      <p:cBhvr additive="base">
                                        <p:cTn id="26" dur="20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3000" fill="hold"/>
                                        <p:tgtEl>
                                          <p:spTgt spid="11"/>
                                        </p:tgtEl>
                                        <p:attrNameLst>
                                          <p:attrName>ppt_x</p:attrName>
                                        </p:attrNameLst>
                                      </p:cBhvr>
                                      <p:tavLst>
                                        <p:tav tm="0">
                                          <p:val>
                                            <p:strVal val="1+#ppt_w/2"/>
                                          </p:val>
                                        </p:tav>
                                        <p:tav tm="100000">
                                          <p:val>
                                            <p:strVal val="#ppt_x"/>
                                          </p:val>
                                        </p:tav>
                                      </p:tavLst>
                                    </p:anim>
                                    <p:anim calcmode="lin" valueType="num">
                                      <p:cBhvr additive="base">
                                        <p:cTn id="32" dur="30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0728"/>
                                        </p:tgtEl>
                                        <p:attrNameLst>
                                          <p:attrName>style.visibility</p:attrName>
                                        </p:attrNameLst>
                                      </p:cBhvr>
                                      <p:to>
                                        <p:strVal val="visible"/>
                                      </p:to>
                                    </p:set>
                                    <p:anim calcmode="lin" valueType="num">
                                      <p:cBhvr additive="base">
                                        <p:cTn id="37" dur="3000" fill="hold"/>
                                        <p:tgtEl>
                                          <p:spTgt spid="30728"/>
                                        </p:tgtEl>
                                        <p:attrNameLst>
                                          <p:attrName>ppt_x</p:attrName>
                                        </p:attrNameLst>
                                      </p:cBhvr>
                                      <p:tavLst>
                                        <p:tav tm="0">
                                          <p:val>
                                            <p:strVal val="#ppt_x"/>
                                          </p:val>
                                        </p:tav>
                                        <p:tav tm="100000">
                                          <p:val>
                                            <p:strVal val="#ppt_x"/>
                                          </p:val>
                                        </p:tav>
                                      </p:tavLst>
                                    </p:anim>
                                    <p:anim calcmode="lin" valueType="num">
                                      <p:cBhvr additive="base">
                                        <p:cTn id="38" dur="3000" fill="hold"/>
                                        <p:tgtEl>
                                          <p:spTgt spid="307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43608" y="332656"/>
            <a:ext cx="5897192" cy="707886"/>
          </a:xfrm>
          <a:prstGeom prst="rect">
            <a:avLst/>
          </a:prstGeom>
        </p:spPr>
        <p:txBody>
          <a:bodyPr wrap="none">
            <a:spAutoFit/>
          </a:bodyPr>
          <a:lstStyle/>
          <a:p>
            <a:r>
              <a:rPr lang="tt-RU" sz="4000" dirty="0" smtClean="0">
                <a:solidFill>
                  <a:srgbClr val="C00000"/>
                </a:solidFill>
                <a:latin typeface="Times New Roman" pitchFamily="18" charset="0"/>
                <a:cs typeface="Times New Roman" pitchFamily="18" charset="0"/>
              </a:rPr>
              <a:t>Табиб</a:t>
            </a:r>
            <a:r>
              <a:rPr lang="tt-RU" sz="4000" dirty="0">
                <a:solidFill>
                  <a:srgbClr val="C00000"/>
                </a:solidFill>
                <a:latin typeface="Times New Roman" pitchFamily="18" charset="0"/>
                <a:cs typeface="Times New Roman" pitchFamily="18" charset="0"/>
              </a:rPr>
              <a:t> </a:t>
            </a:r>
            <a:r>
              <a:rPr lang="tt-RU" sz="4000" dirty="0" smtClean="0">
                <a:solidFill>
                  <a:srgbClr val="C00000"/>
                </a:solidFill>
                <a:latin typeface="Times New Roman" pitchFamily="18" charset="0"/>
                <a:cs typeface="Times New Roman" pitchFamily="18" charset="0"/>
              </a:rPr>
              <a:t>(нишли?)</a:t>
            </a:r>
            <a:r>
              <a:rPr lang="tt-RU" sz="4000" dirty="0" smtClean="0">
                <a:latin typeface="Times New Roman" pitchFamily="18" charset="0"/>
                <a:cs typeface="Times New Roman" pitchFamily="18" charset="0"/>
              </a:rPr>
              <a:t> </a:t>
            </a:r>
            <a:r>
              <a:rPr lang="tt-RU" sz="4000" dirty="0" smtClean="0">
                <a:solidFill>
                  <a:srgbClr val="C00000"/>
                </a:solidFill>
                <a:latin typeface="Times New Roman" pitchFamily="18" charset="0"/>
                <a:cs typeface="Times New Roman" pitchFamily="18" charset="0"/>
              </a:rPr>
              <a:t> дәвалый.</a:t>
            </a:r>
            <a:endParaRPr lang="ru-RU" sz="4000" dirty="0">
              <a:latin typeface="Times New Roman" pitchFamily="18" charset="0"/>
              <a:cs typeface="Times New Roman" pitchFamily="18" charset="0"/>
            </a:endParaRPr>
          </a:p>
        </p:txBody>
      </p:sp>
      <p:sp>
        <p:nvSpPr>
          <p:cNvPr id="3" name="Прямоугольник 2"/>
          <p:cNvSpPr/>
          <p:nvPr/>
        </p:nvSpPr>
        <p:spPr>
          <a:xfrm>
            <a:off x="1043608" y="1124744"/>
            <a:ext cx="5655394" cy="707886"/>
          </a:xfrm>
          <a:prstGeom prst="rect">
            <a:avLst/>
          </a:prstGeom>
        </p:spPr>
        <p:txBody>
          <a:bodyPr wrap="none">
            <a:spAutoFit/>
          </a:bodyPr>
          <a:lstStyle/>
          <a:p>
            <a:r>
              <a:rPr lang="tt-RU" sz="4000" dirty="0" smtClean="0">
                <a:solidFill>
                  <a:srgbClr val="C00000"/>
                </a:solidFill>
                <a:latin typeface="Times New Roman" pitchFamily="18" charset="0"/>
                <a:cs typeface="Times New Roman" pitchFamily="18" charset="0"/>
              </a:rPr>
              <a:t>Табиб (кайда?) </a:t>
            </a:r>
            <a:r>
              <a:rPr lang="tt-RU" sz="4000" dirty="0">
                <a:solidFill>
                  <a:srgbClr val="C00000"/>
                </a:solidFill>
                <a:latin typeface="Times New Roman" pitchFamily="18" charset="0"/>
                <a:cs typeface="Times New Roman" pitchFamily="18" charset="0"/>
              </a:rPr>
              <a:t>дәвалый. </a:t>
            </a:r>
            <a:endParaRPr lang="ru-RU" sz="4000" dirty="0">
              <a:solidFill>
                <a:srgbClr val="C00000"/>
              </a:solidFill>
              <a:latin typeface="Times New Roman" pitchFamily="18" charset="0"/>
              <a:cs typeface="Times New Roman" pitchFamily="18" charset="0"/>
            </a:endParaRPr>
          </a:p>
        </p:txBody>
      </p:sp>
      <p:sp>
        <p:nvSpPr>
          <p:cNvPr id="6" name="TextBox 5"/>
          <p:cNvSpPr txBox="1"/>
          <p:nvPr/>
        </p:nvSpPr>
        <p:spPr>
          <a:xfrm>
            <a:off x="323528" y="1772816"/>
            <a:ext cx="9144000" cy="1538883"/>
          </a:xfrm>
          <a:prstGeom prst="rect">
            <a:avLst/>
          </a:prstGeom>
          <a:noFill/>
        </p:spPr>
        <p:txBody>
          <a:bodyPr wrap="square" rtlCol="0">
            <a:spAutoFit/>
          </a:bodyPr>
          <a:lstStyle/>
          <a:p>
            <a:r>
              <a:rPr lang="tt-RU" sz="4000" dirty="0" smtClean="0">
                <a:solidFill>
                  <a:srgbClr val="C00000"/>
                </a:solidFill>
                <a:latin typeface="Times New Roman" pitchFamily="18" charset="0"/>
                <a:cs typeface="Times New Roman" pitchFamily="18" charset="0"/>
              </a:rPr>
              <a:t>Табиб (ничәнче?) шифаханәдә дәвалый?</a:t>
            </a:r>
            <a:endParaRPr lang="ru-RU" sz="4000" dirty="0" smtClean="0">
              <a:solidFill>
                <a:srgbClr val="C00000"/>
              </a:solidFill>
              <a:latin typeface="Times New Roman" pitchFamily="18" charset="0"/>
              <a:cs typeface="Times New Roman" pitchFamily="18" charset="0"/>
            </a:endParaRPr>
          </a:p>
          <a:p>
            <a:endParaRPr lang="ru-RU" dirty="0" smtClean="0"/>
          </a:p>
          <a:p>
            <a:r>
              <a:rPr lang="tt-RU" dirty="0" smtClean="0"/>
              <a:t> </a:t>
            </a:r>
            <a:endParaRPr lang="ru-RU" dirty="0" smtClean="0"/>
          </a:p>
          <a:p>
            <a:r>
              <a:rPr lang="tt-RU" dirty="0" smtClean="0"/>
              <a:t> </a:t>
            </a:r>
            <a:endParaRPr lang="ru-RU" dirty="0"/>
          </a:p>
        </p:txBody>
      </p:sp>
      <p:sp>
        <p:nvSpPr>
          <p:cNvPr id="7" name="TextBox 6"/>
          <p:cNvSpPr txBox="1"/>
          <p:nvPr/>
        </p:nvSpPr>
        <p:spPr>
          <a:xfrm>
            <a:off x="0" y="2348880"/>
            <a:ext cx="10224120" cy="1477328"/>
          </a:xfrm>
          <a:prstGeom prst="rect">
            <a:avLst/>
          </a:prstGeom>
          <a:noFill/>
        </p:spPr>
        <p:txBody>
          <a:bodyPr wrap="square" rtlCol="0">
            <a:spAutoFit/>
          </a:bodyPr>
          <a:lstStyle/>
          <a:p>
            <a:r>
              <a:rPr lang="tt-RU" sz="3600" dirty="0" smtClean="0">
                <a:solidFill>
                  <a:srgbClr val="C00000"/>
                </a:solidFill>
                <a:latin typeface="Times New Roman" pitchFamily="18" charset="0"/>
                <a:cs typeface="Times New Roman" pitchFamily="18" charset="0"/>
              </a:rPr>
              <a:t>Табиб бишенче шифаханәдә (ничек?) дәвалый?</a:t>
            </a:r>
            <a:endParaRPr lang="ru-RU" sz="3600" dirty="0" smtClean="0">
              <a:solidFill>
                <a:srgbClr val="C00000"/>
              </a:solidFill>
              <a:latin typeface="Times New Roman" pitchFamily="18" charset="0"/>
              <a:cs typeface="Times New Roman" pitchFamily="18" charset="0"/>
            </a:endParaRPr>
          </a:p>
          <a:p>
            <a:endParaRPr lang="ru-RU" dirty="0" smtClean="0"/>
          </a:p>
          <a:p>
            <a:r>
              <a:rPr lang="tt-RU" dirty="0" smtClean="0"/>
              <a:t> </a:t>
            </a:r>
            <a:endParaRPr lang="ru-RU" dirty="0" smtClean="0"/>
          </a:p>
          <a:p>
            <a:r>
              <a:rPr lang="tt-RU" dirty="0" smtClean="0"/>
              <a:t> </a:t>
            </a:r>
            <a:endParaRPr lang="ru-RU" dirty="0"/>
          </a:p>
        </p:txBody>
      </p:sp>
      <p:sp>
        <p:nvSpPr>
          <p:cNvPr id="9" name="TextBox 8"/>
          <p:cNvSpPr txBox="1"/>
          <p:nvPr/>
        </p:nvSpPr>
        <p:spPr>
          <a:xfrm>
            <a:off x="0" y="2852936"/>
            <a:ext cx="10224120" cy="2031325"/>
          </a:xfrm>
          <a:prstGeom prst="rect">
            <a:avLst/>
          </a:prstGeom>
          <a:noFill/>
        </p:spPr>
        <p:txBody>
          <a:bodyPr wrap="square" rtlCol="0">
            <a:spAutoFit/>
          </a:bodyPr>
          <a:lstStyle/>
          <a:p>
            <a:r>
              <a:rPr lang="tt-RU" sz="3600" dirty="0" smtClean="0">
                <a:solidFill>
                  <a:srgbClr val="C00000"/>
                </a:solidFill>
                <a:latin typeface="Times New Roman" pitchFamily="18" charset="0"/>
                <a:cs typeface="Times New Roman" pitchFamily="18" charset="0"/>
              </a:rPr>
              <a:t>Табиб бишенче шифаханәдә (ни өчен?) яхшы дәвалый?</a:t>
            </a:r>
            <a:endParaRPr lang="ru-RU" sz="3600" dirty="0" smtClean="0">
              <a:solidFill>
                <a:srgbClr val="C00000"/>
              </a:solidFill>
              <a:latin typeface="Times New Roman" pitchFamily="18" charset="0"/>
              <a:cs typeface="Times New Roman" pitchFamily="18" charset="0"/>
            </a:endParaRPr>
          </a:p>
          <a:p>
            <a:endParaRPr lang="ru-RU" dirty="0" smtClean="0"/>
          </a:p>
          <a:p>
            <a:r>
              <a:rPr lang="tt-RU" dirty="0" smtClean="0"/>
              <a:t> </a:t>
            </a:r>
            <a:endParaRPr lang="ru-RU" dirty="0" smtClean="0"/>
          </a:p>
          <a:p>
            <a:r>
              <a:rPr lang="tt-RU" dirty="0" smtClean="0"/>
              <a:t> </a:t>
            </a:r>
            <a:endParaRPr lang="ru-RU" dirty="0"/>
          </a:p>
        </p:txBody>
      </p:sp>
      <p:sp>
        <p:nvSpPr>
          <p:cNvPr id="12" name="TextBox 11"/>
          <p:cNvSpPr txBox="1"/>
          <p:nvPr/>
        </p:nvSpPr>
        <p:spPr>
          <a:xfrm>
            <a:off x="0" y="4221088"/>
            <a:ext cx="8892480" cy="1446550"/>
          </a:xfrm>
          <a:prstGeom prst="rect">
            <a:avLst/>
          </a:prstGeom>
          <a:noFill/>
        </p:spPr>
        <p:txBody>
          <a:bodyPr wrap="square" rtlCol="0">
            <a:spAutoFit/>
          </a:bodyPr>
          <a:lstStyle/>
          <a:p>
            <a:r>
              <a:rPr lang="tt-RU" sz="4400" b="1" i="1" dirty="0" smtClean="0">
                <a:solidFill>
                  <a:srgbClr val="C00000"/>
                </a:solidFill>
                <a:latin typeface="Times New Roman" pitchFamily="18" charset="0"/>
                <a:cs typeface="Times New Roman" pitchFamily="18" charset="0"/>
              </a:rPr>
              <a:t>Табиб бишенче шифаханәдә яхшы дәвалый, чөнки ул  чын доктор.</a:t>
            </a:r>
            <a:endParaRPr lang="ru-RU" sz="4400" b="1" i="1" dirty="0">
              <a:solidFill>
                <a:srgbClr val="C00000"/>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fade">
                                      <p:cBhvr>
                                        <p:cTn id="17" dur="2000"/>
                                        <p:tgtEl>
                                          <p:spTgt spid="6">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xEl>
                                              <p:pRg st="0" end="0"/>
                                            </p:txEl>
                                          </p:spTgt>
                                        </p:tgtEl>
                                        <p:attrNameLst>
                                          <p:attrName>style.visibility</p:attrName>
                                        </p:attrNameLst>
                                      </p:cBhvr>
                                      <p:to>
                                        <p:strVal val="visible"/>
                                      </p:to>
                                    </p:set>
                                    <p:animEffect transition="in" filter="fade">
                                      <p:cBhvr>
                                        <p:cTn id="22" dur="2000"/>
                                        <p:tgtEl>
                                          <p:spTgt spid="7">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xEl>
                                              <p:pRg st="0" end="0"/>
                                            </p:txEl>
                                          </p:spTgt>
                                        </p:tgtEl>
                                        <p:attrNameLst>
                                          <p:attrName>style.visibility</p:attrName>
                                        </p:attrNameLst>
                                      </p:cBhvr>
                                      <p:to>
                                        <p:strVal val="visible"/>
                                      </p:to>
                                    </p:set>
                                    <p:animEffect transition="in" filter="fade">
                                      <p:cBhvr>
                                        <p:cTn id="27" dur="2000"/>
                                        <p:tgtEl>
                                          <p:spTgt spid="9">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2">
                                            <p:txEl>
                                              <p:pRg st="0" end="0"/>
                                            </p:txEl>
                                          </p:spTgt>
                                        </p:tgtEl>
                                        <p:attrNameLst>
                                          <p:attrName>style.visibility</p:attrName>
                                        </p:attrNameLst>
                                      </p:cBhvr>
                                      <p:to>
                                        <p:strVal val="visible"/>
                                      </p:to>
                                    </p:set>
                                    <p:animEffect transition="in" filter="fade">
                                      <p:cBhvr>
                                        <p:cTn id="32" dur="20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build="p"/>
      <p:bldP spid="6" grpId="0" uiExpand="1" build="p"/>
      <p:bldP spid="7" grpId="0" uiExpand="1" build="p"/>
      <p:bldP spid="9" grpId="0" uiExpand="1" build="p"/>
      <p:bldP spid="12"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15616" y="260648"/>
            <a:ext cx="7632848" cy="4524315"/>
          </a:xfrm>
          <a:prstGeom prst="rect">
            <a:avLst/>
          </a:prstGeom>
        </p:spPr>
        <p:txBody>
          <a:bodyPr wrap="square">
            <a:spAutoFit/>
          </a:bodyPr>
          <a:lstStyle/>
          <a:p>
            <a:r>
              <a:rPr lang="tt-RU" sz="3200" dirty="0" smtClean="0">
                <a:solidFill>
                  <a:srgbClr val="C00000"/>
                </a:solidFill>
                <a:latin typeface="Times New Roman" pitchFamily="18" charset="0"/>
                <a:cs typeface="Times New Roman" pitchFamily="18" charset="0"/>
              </a:rPr>
              <a:t>“Кенә, күп, яшьләр, буенча, үз, эшләми, һөнәрләре, техникум, лицей, бетергән, вуз. Бетергәндә, укырга, барасыңны, кирәктер, уйларга, турында, ә, яраткан, шуңа күрә, мәктәпне, кая, түгел, һөнәрең. Ул кадәр, кирәк түгел, кирәк, безгә, юрист, психолог, экономист, инженерлар, технологлар, төзүчеләр, токарьлар. Яшьләр, бит, сайламый, һөнәр, сайлый, уку йорты.” </a:t>
            </a:r>
            <a:endParaRPr lang="ru-RU" sz="3200" dirty="0">
              <a:solidFill>
                <a:srgbClr val="C00000"/>
              </a:solidFill>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771800" y="-128528"/>
            <a:ext cx="6372200" cy="6986528"/>
          </a:xfrm>
          <a:prstGeom prst="rect">
            <a:avLst/>
          </a:prstGeom>
        </p:spPr>
        <p:txBody>
          <a:bodyPr wrap="square">
            <a:spAutoFit/>
          </a:bodyPr>
          <a:lstStyle/>
          <a:p>
            <a:r>
              <a:rPr lang="tt-RU" sz="3200" b="1" dirty="0">
                <a:solidFill>
                  <a:srgbClr val="C00000"/>
                </a:solidFill>
                <a:latin typeface="Times New Roman" pitchFamily="18" charset="0"/>
                <a:cs typeface="Times New Roman" pitchFamily="18" charset="0"/>
              </a:rPr>
              <a:t>С</a:t>
            </a:r>
            <a:r>
              <a:rPr lang="tt-RU" sz="3200" b="1" dirty="0" smtClean="0">
                <a:solidFill>
                  <a:srgbClr val="C00000"/>
                </a:solidFill>
                <a:latin typeface="Times New Roman" pitchFamily="18" charset="0"/>
                <a:cs typeface="Times New Roman" pitchFamily="18" charset="0"/>
              </a:rPr>
              <a:t>порт </a:t>
            </a:r>
            <a:r>
              <a:rPr lang="tt-RU" sz="3200" b="1" dirty="0">
                <a:solidFill>
                  <a:srgbClr val="C00000"/>
                </a:solidFill>
                <a:latin typeface="Times New Roman" pitchFamily="18" charset="0"/>
                <a:cs typeface="Times New Roman" pitchFamily="18" charset="0"/>
              </a:rPr>
              <a:t>һәм туризм министры Марат Бариев әйткән </a:t>
            </a:r>
            <a:r>
              <a:rPr lang="tt-RU" sz="3200" b="1" dirty="0" smtClean="0">
                <a:solidFill>
                  <a:srgbClr val="C00000"/>
                </a:solidFill>
                <a:latin typeface="Times New Roman" pitchFamily="18" charset="0"/>
                <a:cs typeface="Times New Roman" pitchFamily="18" charset="0"/>
              </a:rPr>
              <a:t>сүзләр:</a:t>
            </a:r>
            <a:endParaRPr lang="ru-RU" sz="3200" b="1" dirty="0">
              <a:solidFill>
                <a:srgbClr val="C00000"/>
              </a:solidFill>
              <a:latin typeface="Times New Roman" pitchFamily="18" charset="0"/>
              <a:cs typeface="Times New Roman" pitchFamily="18" charset="0"/>
            </a:endParaRPr>
          </a:p>
          <a:p>
            <a:r>
              <a:rPr lang="tt-RU" sz="3200" b="1" dirty="0">
                <a:solidFill>
                  <a:srgbClr val="C00000"/>
                </a:solidFill>
                <a:latin typeface="Times New Roman" pitchFamily="18" charset="0"/>
                <a:cs typeface="Times New Roman" pitchFamily="18" charset="0"/>
              </a:rPr>
              <a:t>“Яшьләр бит һөнәр сайламый, уку йорты сайлый. Техникум, лицей, вуз бетергән күп кенә яшьләр үз һөнәрләре буенча эшләми. Безгә ул кадәр юрист, психолог, экономист кирәк түгел, инженерлар, технологлар, төзүчеләр, токарьлар кирәк. Шуңа күрә мәктәпне бетергәндә, укырга кая барасыңны түгел, ә яраткан һөнәрең турында уйларга кирәктер”</a:t>
            </a:r>
            <a:endParaRPr lang="ru-RU" sz="3200" b="1" dirty="0">
              <a:solidFill>
                <a:srgbClr val="C00000"/>
              </a:solidFill>
              <a:latin typeface="Times New Roman" pitchFamily="18" charset="0"/>
              <a:cs typeface="Times New Roman" pitchFamily="18" charset="0"/>
            </a:endParaRPr>
          </a:p>
        </p:txBody>
      </p:sp>
      <p:pic>
        <p:nvPicPr>
          <p:cNvPr id="36866" name="Picture 2" descr="C:\Users\раушания\Pictures\bariev_marat_mansur.jpg"/>
          <p:cNvPicPr>
            <a:picLocks noChangeAspect="1" noChangeArrowheads="1"/>
          </p:cNvPicPr>
          <p:nvPr/>
        </p:nvPicPr>
        <p:blipFill>
          <a:blip r:embed="rId2" cstate="print"/>
          <a:srcRect/>
          <a:stretch>
            <a:fillRect/>
          </a:stretch>
        </p:blipFill>
        <p:spPr bwMode="auto">
          <a:xfrm>
            <a:off x="0" y="0"/>
            <a:ext cx="2794000" cy="3810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36866"/>
                                        </p:tgtEl>
                                        <p:attrNameLst>
                                          <p:attrName>style.visibility</p:attrName>
                                        </p:attrNameLst>
                                      </p:cBhvr>
                                      <p:to>
                                        <p:strVal val="visible"/>
                                      </p:to>
                                    </p:set>
                                    <p:animEffect transition="in" filter="fade">
                                      <p:cBhvr>
                                        <p:cTn id="7" dur="1155" decel="100000"/>
                                        <p:tgtEl>
                                          <p:spTgt spid="36866"/>
                                        </p:tgtEl>
                                      </p:cBhvr>
                                    </p:animEffect>
                                    <p:animScale>
                                      <p:cBhvr>
                                        <p:cTn id="8" dur="1155" decel="100000"/>
                                        <p:tgtEl>
                                          <p:spTgt spid="36866"/>
                                        </p:tgtEl>
                                      </p:cBhvr>
                                      <p:from x="10000" y="10000"/>
                                      <p:to x="200000" y="450000"/>
                                    </p:animScale>
                                    <p:animScale>
                                      <p:cBhvr>
                                        <p:cTn id="9" dur="1845" accel="100000" fill="hold">
                                          <p:stCondLst>
                                            <p:cond delay="1155"/>
                                          </p:stCondLst>
                                        </p:cTn>
                                        <p:tgtEl>
                                          <p:spTgt spid="36866"/>
                                        </p:tgtEl>
                                      </p:cBhvr>
                                      <p:from x="200000" y="450000"/>
                                      <p:to x="100000" y="100000"/>
                                    </p:animScale>
                                    <p:set>
                                      <p:cBhvr>
                                        <p:cTn id="10" dur="1155" fill="hold"/>
                                        <p:tgtEl>
                                          <p:spTgt spid="36866"/>
                                        </p:tgtEl>
                                        <p:attrNameLst>
                                          <p:attrName>ppt_x</p:attrName>
                                        </p:attrNameLst>
                                      </p:cBhvr>
                                      <p:to>
                                        <p:strVal val="(0.5)"/>
                                      </p:to>
                                    </p:set>
                                    <p:anim from="(0.5)" to="(#ppt_x)" calcmode="lin" valueType="num">
                                      <p:cBhvr>
                                        <p:cTn id="11" dur="1845" accel="100000" fill="hold">
                                          <p:stCondLst>
                                            <p:cond delay="1155"/>
                                          </p:stCondLst>
                                        </p:cTn>
                                        <p:tgtEl>
                                          <p:spTgt spid="36866"/>
                                        </p:tgtEl>
                                        <p:attrNameLst>
                                          <p:attrName>ppt_x</p:attrName>
                                        </p:attrNameLst>
                                      </p:cBhvr>
                                    </p:anim>
                                    <p:set>
                                      <p:cBhvr>
                                        <p:cTn id="12" dur="1155" fill="hold"/>
                                        <p:tgtEl>
                                          <p:spTgt spid="36866"/>
                                        </p:tgtEl>
                                        <p:attrNameLst>
                                          <p:attrName>ppt_y</p:attrName>
                                        </p:attrNameLst>
                                      </p:cBhvr>
                                      <p:to>
                                        <p:strVal val="(#ppt_y+0.4)"/>
                                      </p:to>
                                    </p:set>
                                    <p:anim from="(#ppt_y+0.4)" to="(#ppt_y)" calcmode="lin" valueType="num">
                                      <p:cBhvr>
                                        <p:cTn id="13" dur="1845" accel="100000" fill="hold">
                                          <p:stCondLst>
                                            <p:cond delay="1155"/>
                                          </p:stCondLst>
                                        </p:cTn>
                                        <p:tgtEl>
                                          <p:spTgt spid="36866"/>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3000" fill="hold"/>
                                        <p:tgtEl>
                                          <p:spTgt spid="2"/>
                                        </p:tgtEl>
                                        <p:attrNameLst>
                                          <p:attrName>ppt_x</p:attrName>
                                        </p:attrNameLst>
                                      </p:cBhvr>
                                      <p:tavLst>
                                        <p:tav tm="0">
                                          <p:val>
                                            <p:strVal val="#ppt_x"/>
                                          </p:val>
                                        </p:tav>
                                        <p:tav tm="100000">
                                          <p:val>
                                            <p:strVal val="#ppt_x"/>
                                          </p:val>
                                        </p:tav>
                                      </p:tavLst>
                                    </p:anim>
                                    <p:anim calcmode="lin" valueType="num">
                                      <p:cBhvr additive="base">
                                        <p:cTn id="19" dur="3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343</TotalTime>
  <Words>785</Words>
  <Application>Microsoft Office PowerPoint</Application>
  <PresentationFormat>Экран (4:3)</PresentationFormat>
  <Paragraphs>97</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Солнцестояние</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раушания</dc:creator>
  <cp:lastModifiedBy>раушания</cp:lastModifiedBy>
  <cp:revision>30</cp:revision>
  <dcterms:created xsi:type="dcterms:W3CDTF">2013-01-19T03:59:08Z</dcterms:created>
  <dcterms:modified xsi:type="dcterms:W3CDTF">2013-01-21T03:49:09Z</dcterms:modified>
</cp:coreProperties>
</file>