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0" r:id="rId4"/>
    <p:sldId id="259" r:id="rId5"/>
    <p:sldId id="261" r:id="rId6"/>
    <p:sldId id="262" r:id="rId7"/>
    <p:sldId id="263" r:id="rId8"/>
    <p:sldId id="264" r:id="rId9"/>
    <p:sldId id="265" r:id="rId10"/>
    <p:sldId id="266" r:id="rId11"/>
    <p:sldId id="268"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82" r:id="rId28"/>
    <p:sldId id="285" r:id="rId29"/>
    <p:sldId id="286" r:id="rId30"/>
    <p:sldId id="284" r:id="rId31"/>
    <p:sldId id="287"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8A7F0E6-35A6-45CB-8F2F-F85B28A05A0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463CCF8-C809-44C1-92F0-46950BA8DA3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CCC7394-C070-41CA-B9BE-603254C1725B}"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9FC1E34-FE75-4073-A3E1-0A93635A4CB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67D092F-7285-410B-9B60-2B30D1DBBBA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B961A6B-A27B-4806-8626-B4D0447AE9D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22A394B-E585-443D-AF9B-5DD2E605C33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2BC030A-5320-411F-9A55-420443ED659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7C1A78BE-52BB-4380-A700-3B5DE6D0DC5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E315A4AA-816A-47A5-B1A5-6DF1089F9D6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1255D77-084D-4FD9-BE00-E1B14A32C18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8D41E54-B2A6-4876-8A79-3511AFF0FBC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F8422F41-FF41-422B-AA03-382B0690652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D0%90%D0%B7%D0%B0%D1%80%D1%82%D0%BD%D1%8B%D0%B5_%D0%B8%D0%B3%D1%80%D1%8B" TargetMode="External"/><Relationship Id="rId3" Type="http://schemas.openxmlformats.org/officeDocument/2006/relationships/hyperlink" Target="http://ru.wikipedia.org/wiki/%D0%98%D0%BD%D1%84%D0%BE%D1%80%D0%BC%D0%B0%D1%86%D0%B8%D1%8F" TargetMode="External"/><Relationship Id="rId7" Type="http://schemas.openxmlformats.org/officeDocument/2006/relationships/hyperlink" Target="http://ru.wikipedia.org/wiki/MMOG" TargetMode="External"/><Relationship Id="rId2" Type="http://schemas.openxmlformats.org/officeDocument/2006/relationships/hyperlink" Target="http://ru.wikipedia.org/wiki/%D0%92%D1%81%D0%B5%D0%BC%D0%B8%D1%80%D0%BD%D0%B0%D1%8F_%D0%BF%D0%B0%D1%83%D1%82%D0%B8%D0%BD%D0%B0" TargetMode="External"/><Relationship Id="rId1" Type="http://schemas.openxmlformats.org/officeDocument/2006/relationships/slideLayout" Target="../slideLayouts/slideLayout2.xml"/><Relationship Id="rId6" Type="http://schemas.openxmlformats.org/officeDocument/2006/relationships/hyperlink" Target="http://ru.wikipedia.org/wiki/%D0%98%D0%B3%D1%80%D0%BE%D0%B2%D0%B0%D1%8F_%D0%B7%D0%B0%D0%B2%D0%B8%D1%81%D0%B8%D0%BC%D0%BE%D1%81%D1%82%D1%8C" TargetMode="External"/><Relationship Id="rId11" Type="http://schemas.openxmlformats.org/officeDocument/2006/relationships/hyperlink" Target="http://ru.wikipedia.org/wiki/%D0%9A%D0%B8%D0%B1%D0%B5%D1%80%D1%81%D0%B5%D0%BA%D1%81" TargetMode="External"/><Relationship Id="rId5" Type="http://schemas.openxmlformats.org/officeDocument/2006/relationships/hyperlink" Target="http://ru.wikipedia.org/wiki/%D0%92%D0%B5%D0%B1-%D1%84%D0%BE%D1%80%D1%83%D0%BC" TargetMode="External"/><Relationship Id="rId10" Type="http://schemas.openxmlformats.org/officeDocument/2006/relationships/hyperlink" Target="http://ru.wikipedia.org/wiki/%D0%98%D0%BD%D1%82%D0%B5%D1%80%D0%BD%D0%B5%D1%82-%D0%B0%D1%83%D0%BA%D1%86%D0%B8%D0%BE%D0%BD" TargetMode="External"/><Relationship Id="rId4" Type="http://schemas.openxmlformats.org/officeDocument/2006/relationships/hyperlink" Target="http://ru.wikipedia.org/wiki/%D0%A7%D0%B0%D1%82" TargetMode="External"/><Relationship Id="rId9" Type="http://schemas.openxmlformats.org/officeDocument/2006/relationships/hyperlink" Target="http://ru.wikipedia.org/wiki/%D0%98%D0%BD%D1%82%D0%B5%D1%80%D0%BD%D0%B5%D1%82-%D0%BC%D0%B0%D0%B3%D0%B0%D0%B7%D0%B8%D0%BD"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mailto:helpline@detionline.or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mailto:helpline@online.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4213" y="4292600"/>
            <a:ext cx="7772400" cy="1470025"/>
          </a:xfrm>
        </p:spPr>
        <p:txBody>
          <a:bodyPr/>
          <a:lstStyle/>
          <a:p>
            <a:pPr eaLnBrk="1" hangingPunct="1"/>
            <a:r>
              <a:rPr lang="ru-RU" sz="5400" b="1" smtClean="0">
                <a:solidFill>
                  <a:schemeClr val="bg1"/>
                </a:solidFill>
                <a:latin typeface="Monotype Corsiva" pitchFamily="66" charset="0"/>
              </a:rPr>
              <a:t>Информационная</a:t>
            </a:r>
            <a:r>
              <a:rPr lang="ru-RU" b="1" smtClean="0">
                <a:solidFill>
                  <a:schemeClr val="bg1"/>
                </a:solidFill>
                <a:latin typeface="Monotype Corsiva" pitchFamily="66" charset="0"/>
              </a:rPr>
              <a:t> безопасность</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Виды он-лайн угроз</a:t>
            </a:r>
          </a:p>
        </p:txBody>
      </p:sp>
      <p:sp>
        <p:nvSpPr>
          <p:cNvPr id="23554" name="Rectangle 3"/>
          <p:cNvSpPr>
            <a:spLocks noGrp="1" noChangeArrowheads="1"/>
          </p:cNvSpPr>
          <p:nvPr>
            <p:ph type="body" idx="1"/>
          </p:nvPr>
        </p:nvSpPr>
        <p:spPr>
          <a:xfrm>
            <a:off x="0" y="1052513"/>
            <a:ext cx="9144000" cy="5616575"/>
          </a:xfrm>
        </p:spPr>
        <p:txBody>
          <a:bodyPr/>
          <a:lstStyle/>
          <a:p>
            <a:pPr marL="609600" indent="-609600" eaLnBrk="1" hangingPunct="1">
              <a:lnSpc>
                <a:spcPct val="80000"/>
              </a:lnSpc>
            </a:pPr>
            <a:r>
              <a:rPr lang="ru-RU" sz="2400" b="1" i="1" smtClean="0">
                <a:solidFill>
                  <a:srgbClr val="990000"/>
                </a:solidFill>
              </a:rPr>
              <a:t>Электронные ресурсы, созданные и поддерживаемые  деструктивными религиозными сектами</a:t>
            </a:r>
            <a:r>
              <a:rPr lang="ru-RU" sz="2400" b="1" smtClean="0">
                <a:solidFill>
                  <a:srgbClr val="990000"/>
                </a:solidFill>
              </a:rPr>
              <a:t>. </a:t>
            </a:r>
          </a:p>
          <a:p>
            <a:pPr marL="609600" indent="-609600" eaLnBrk="1" hangingPunct="1">
              <a:lnSpc>
                <a:spcPct val="80000"/>
              </a:lnSpc>
            </a:pPr>
            <a:r>
              <a:rPr lang="ru-RU" sz="2400" b="1" smtClean="0">
                <a:solidFill>
                  <a:srgbClr val="990000"/>
                </a:solidFill>
              </a:rPr>
              <a:t>Компьютерные </a:t>
            </a:r>
            <a:r>
              <a:rPr lang="ru-RU" sz="2400" b="1" i="1" smtClean="0">
                <a:solidFill>
                  <a:srgbClr val="990000"/>
                </a:solidFill>
              </a:rPr>
              <a:t>мошенники, спамеры, фишеры</a:t>
            </a:r>
            <a:r>
              <a:rPr lang="ru-RU" sz="2400" b="1" smtClean="0">
                <a:solidFill>
                  <a:srgbClr val="990000"/>
                </a:solidFill>
              </a:rPr>
              <a:t>. </a:t>
            </a:r>
          </a:p>
          <a:p>
            <a:pPr marL="609600" indent="-609600" eaLnBrk="1" hangingPunct="1">
              <a:lnSpc>
                <a:spcPct val="80000"/>
              </a:lnSpc>
            </a:pPr>
            <a:r>
              <a:rPr lang="ru-RU" sz="2400" b="1" i="1" smtClean="0">
                <a:solidFill>
                  <a:srgbClr val="990000"/>
                </a:solidFill>
              </a:rPr>
              <a:t>Пропаганда наркотиков, насилия и жестокости, суицидального поведения, абортов, самоповреждений</a:t>
            </a:r>
            <a:r>
              <a:rPr lang="ru-RU" sz="2400" b="1" smtClean="0">
                <a:solidFill>
                  <a:srgbClr val="990000"/>
                </a:solidFill>
              </a:rPr>
              <a:t> </a:t>
            </a:r>
          </a:p>
          <a:p>
            <a:pPr marL="609600" indent="-609600" eaLnBrk="1" hangingPunct="1">
              <a:lnSpc>
                <a:spcPct val="80000"/>
              </a:lnSpc>
            </a:pPr>
            <a:r>
              <a:rPr lang="ru-RU" sz="2400" b="1" i="1" smtClean="0">
                <a:solidFill>
                  <a:srgbClr val="990000"/>
                </a:solidFill>
              </a:rPr>
              <a:t>Сомнительные </a:t>
            </a:r>
            <a:r>
              <a:rPr lang="ru-RU" sz="2400" b="1" i="1" smtClean="0">
                <a:solidFill>
                  <a:srgbClr val="000066"/>
                </a:solidFill>
              </a:rPr>
              <a:t>развлечения:онлайн-игры</a:t>
            </a:r>
            <a:r>
              <a:rPr lang="ru-RU" sz="2400" b="1" smtClean="0">
                <a:solidFill>
                  <a:srgbClr val="000066"/>
                </a:solidFill>
              </a:rPr>
              <a:t>, </a:t>
            </a:r>
            <a:r>
              <a:rPr lang="ru-RU" sz="2400" b="1" i="1" smtClean="0">
                <a:solidFill>
                  <a:srgbClr val="000066"/>
                </a:solidFill>
              </a:rPr>
              <a:t>пропагандирующие секс, жестокость и</a:t>
            </a:r>
            <a:r>
              <a:rPr lang="ru-RU" sz="2400" b="1" smtClean="0">
                <a:solidFill>
                  <a:srgbClr val="000066"/>
                </a:solidFill>
              </a:rPr>
              <a:t> </a:t>
            </a:r>
            <a:r>
              <a:rPr lang="ru-RU" sz="2400" b="1" i="1" smtClean="0">
                <a:solidFill>
                  <a:srgbClr val="000066"/>
                </a:solidFill>
              </a:rPr>
              <a:t>насилие.</a:t>
            </a:r>
            <a:r>
              <a:rPr lang="ru-RU" sz="2400" b="1" smtClean="0">
                <a:solidFill>
                  <a:srgbClr val="990000"/>
                </a:solidFill>
              </a:rPr>
              <a:t> </a:t>
            </a:r>
          </a:p>
          <a:p>
            <a:pPr marL="609600" indent="-609600" eaLnBrk="1" hangingPunct="1">
              <a:lnSpc>
                <a:spcPct val="80000"/>
              </a:lnSpc>
            </a:pPr>
            <a:r>
              <a:rPr lang="ru-RU" sz="2400" b="1" i="1" smtClean="0">
                <a:solidFill>
                  <a:srgbClr val="990000"/>
                </a:solidFill>
              </a:rPr>
              <a:t>Болезненное пристрастие к участию в сетевых процессах, так называемой "Интернет-зависимости"</a:t>
            </a:r>
            <a:r>
              <a:rPr lang="ru-RU" sz="2400" b="1" smtClean="0">
                <a:solidFill>
                  <a:srgbClr val="990000"/>
                </a:solidFill>
              </a:rPr>
              <a:t> </a:t>
            </a:r>
          </a:p>
          <a:p>
            <a:pPr marL="609600" indent="-609600" eaLnBrk="1" hangingPunct="1">
              <a:lnSpc>
                <a:spcPct val="80000"/>
              </a:lnSpc>
            </a:pPr>
            <a:r>
              <a:rPr lang="ru-RU" sz="2400" b="1" i="1" smtClean="0">
                <a:solidFill>
                  <a:srgbClr val="990000"/>
                </a:solidFill>
              </a:rPr>
              <a:t>Социальные сети и блоги</a:t>
            </a:r>
            <a:r>
              <a:rPr lang="ru-RU" sz="2400" b="1" smtClean="0">
                <a:solidFill>
                  <a:srgbClr val="990000"/>
                </a:solidFill>
              </a:rPr>
              <a:t>, </a:t>
            </a:r>
            <a:r>
              <a:rPr lang="ru-RU" sz="2400" b="1" i="1" smtClean="0">
                <a:solidFill>
                  <a:srgbClr val="000066"/>
                </a:solidFill>
              </a:rPr>
              <a:t>на которых ребенок оставляет о себе немало настоящей информации, завязывает небезопасные знакомства, нередко подвергается незаметной для него деструктивной психологической и нравственно-духовной обработке.</a:t>
            </a:r>
            <a:r>
              <a:rPr lang="ru-RU" sz="2400" b="1" smtClean="0">
                <a:solidFill>
                  <a:srgbClr val="000066"/>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8"/>
          <p:cNvSpPr>
            <a:spLocks noGrp="1" noChangeArrowheads="1"/>
          </p:cNvSpPr>
          <p:nvPr>
            <p:ph type="title"/>
          </p:nvPr>
        </p:nvSpPr>
        <p:spPr>
          <a:xfrm>
            <a:off x="457200" y="274638"/>
            <a:ext cx="8229600" cy="633412"/>
          </a:xfrm>
        </p:spPr>
        <p:txBody>
          <a:bodyPr/>
          <a:lstStyle/>
          <a:p>
            <a:pPr eaLnBrk="1" hangingPunct="1"/>
            <a:r>
              <a:rPr lang="ru-RU" sz="4000" b="1" smtClean="0">
                <a:solidFill>
                  <a:schemeClr val="bg1"/>
                </a:solidFill>
              </a:rPr>
              <a:t>PEGI логотипы</a:t>
            </a:r>
          </a:p>
        </p:txBody>
      </p:sp>
      <p:graphicFrame>
        <p:nvGraphicFramePr>
          <p:cNvPr id="14386" name="Group 50"/>
          <p:cNvGraphicFramePr>
            <a:graphicFrameLocks noGrp="1"/>
          </p:cNvGraphicFramePr>
          <p:nvPr>
            <p:ph idx="1"/>
          </p:nvPr>
        </p:nvGraphicFramePr>
        <p:xfrm>
          <a:off x="395288" y="1073150"/>
          <a:ext cx="8362950" cy="5783263"/>
        </p:xfrm>
        <a:graphic>
          <a:graphicData uri="http://schemas.openxmlformats.org/drawingml/2006/table">
            <a:tbl>
              <a:tblPr/>
              <a:tblGrid>
                <a:gridCol w="1255712"/>
                <a:gridCol w="7107238"/>
              </a:tblGrid>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Bad Language - Ненормативная лексика</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Игра содержит грубые и непристойные выражения.</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Discrimination - Дискриминация</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Присутствие в продукте сцен или материалов, которые могут порочить или дискриминировать некоторые социальные группы.</a:t>
                      </a:r>
                      <a:r>
                        <a:rPr kumimoji="0" lang="ru-RU" sz="1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Fear - Страх:</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Материалы игры могут оказаться страшными и пугаюшими для маленьких детей.</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Gambling - Азартные игры</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В игре есть возможность сыграть в азартные игры и сделать ставку, в том числе — реальными деньгами.</a:t>
                      </a:r>
                      <a:r>
                        <a:rPr kumimoji="0" lang="ru-RU" sz="1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Sexual Content – Непристойности</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В игре присутствует обнажение и/или встречаются сцены с сексуальными отношениями.</a:t>
                      </a:r>
                      <a:r>
                        <a:rPr kumimoji="0" lang="ru-RU" sz="1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b="1" i="0" u="none" strike="noStrike" cap="none" normalizeH="0" baseline="0" smtClean="0">
                          <a:ln>
                            <a:noFill/>
                          </a:ln>
                          <a:solidFill>
                            <a:srgbClr val="000066"/>
                          </a:solidFill>
                          <a:effectLst/>
                          <a:latin typeface="Arial" charset="0"/>
                        </a:rPr>
                        <a:t>Violence - Насилие</a:t>
                      </a:r>
                      <a:br>
                        <a:rPr kumimoji="0" lang="ru-RU" sz="1800" b="1" i="0" u="none" strike="noStrike" cap="none" normalizeH="0" baseline="0" smtClean="0">
                          <a:ln>
                            <a:noFill/>
                          </a:ln>
                          <a:solidFill>
                            <a:srgbClr val="000066"/>
                          </a:solidFill>
                          <a:effectLst/>
                          <a:latin typeface="Arial" charset="0"/>
                        </a:rPr>
                      </a:br>
                      <a:r>
                        <a:rPr kumimoji="0" lang="ru-RU" sz="1800" b="1" i="0" u="none" strike="noStrike" cap="none" normalizeH="0" baseline="0" smtClean="0">
                          <a:ln>
                            <a:noFill/>
                          </a:ln>
                          <a:solidFill>
                            <a:srgbClr val="000066"/>
                          </a:solidFill>
                          <a:effectLst/>
                          <a:latin typeface="Arial" charset="0"/>
                        </a:rPr>
                        <a:t>Игра изобилует сценами с применением насилия.</a:t>
                      </a:r>
                      <a:r>
                        <a:rPr kumimoji="0" lang="ru-RU" sz="2800" b="0" i="0" u="none" strike="noStrike" cap="none" normalizeH="0" baseline="0" smtClean="0">
                          <a:ln>
                            <a:noFill/>
                          </a:ln>
                          <a:solidFill>
                            <a:srgbClr val="000066"/>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4601" name="Picture 31" descr="115"/>
          <p:cNvPicPr>
            <a:picLocks noChangeAspect="1" noChangeArrowheads="1"/>
          </p:cNvPicPr>
          <p:nvPr/>
        </p:nvPicPr>
        <p:blipFill>
          <a:blip r:embed="rId2"/>
          <a:srcRect/>
          <a:stretch>
            <a:fillRect/>
          </a:stretch>
        </p:blipFill>
        <p:spPr bwMode="auto">
          <a:xfrm>
            <a:off x="539750" y="1268413"/>
            <a:ext cx="720725" cy="720725"/>
          </a:xfrm>
          <a:prstGeom prst="rect">
            <a:avLst/>
          </a:prstGeom>
          <a:noFill/>
          <a:ln w="9525">
            <a:noFill/>
            <a:miter lim="800000"/>
            <a:headEnd/>
            <a:tailEnd/>
          </a:ln>
        </p:spPr>
      </p:pic>
      <p:pic>
        <p:nvPicPr>
          <p:cNvPr id="24602" name="Picture 36" descr="111"/>
          <p:cNvPicPr>
            <a:picLocks noChangeAspect="1" noChangeArrowheads="1"/>
          </p:cNvPicPr>
          <p:nvPr/>
        </p:nvPicPr>
        <p:blipFill>
          <a:blip r:embed="rId3"/>
          <a:srcRect/>
          <a:stretch>
            <a:fillRect/>
          </a:stretch>
        </p:blipFill>
        <p:spPr bwMode="auto">
          <a:xfrm>
            <a:off x="611188" y="2276475"/>
            <a:ext cx="720725" cy="720725"/>
          </a:xfrm>
          <a:prstGeom prst="rect">
            <a:avLst/>
          </a:prstGeom>
          <a:noFill/>
          <a:ln w="9525">
            <a:noFill/>
            <a:miter lim="800000"/>
            <a:headEnd/>
            <a:tailEnd/>
          </a:ln>
        </p:spPr>
      </p:pic>
      <p:pic>
        <p:nvPicPr>
          <p:cNvPr id="24603" name="Picture 40" descr="113"/>
          <p:cNvPicPr>
            <a:picLocks noChangeAspect="1" noChangeArrowheads="1"/>
          </p:cNvPicPr>
          <p:nvPr/>
        </p:nvPicPr>
        <p:blipFill>
          <a:blip r:embed="rId4"/>
          <a:srcRect/>
          <a:stretch>
            <a:fillRect/>
          </a:stretch>
        </p:blipFill>
        <p:spPr bwMode="auto">
          <a:xfrm>
            <a:off x="611188" y="3357563"/>
            <a:ext cx="719137" cy="719137"/>
          </a:xfrm>
          <a:prstGeom prst="rect">
            <a:avLst/>
          </a:prstGeom>
          <a:noFill/>
          <a:ln w="9525">
            <a:noFill/>
            <a:miter lim="800000"/>
            <a:headEnd/>
            <a:tailEnd/>
          </a:ln>
        </p:spPr>
      </p:pic>
      <p:pic>
        <p:nvPicPr>
          <p:cNvPr id="24604" name="Picture 45" descr="115"/>
          <p:cNvPicPr>
            <a:picLocks noChangeAspect="1" noChangeArrowheads="1"/>
          </p:cNvPicPr>
          <p:nvPr/>
        </p:nvPicPr>
        <p:blipFill>
          <a:blip r:embed="rId2"/>
          <a:srcRect/>
          <a:stretch>
            <a:fillRect/>
          </a:stretch>
        </p:blipFill>
        <p:spPr bwMode="auto">
          <a:xfrm>
            <a:off x="611188" y="4365625"/>
            <a:ext cx="719137" cy="719138"/>
          </a:xfrm>
          <a:prstGeom prst="rect">
            <a:avLst/>
          </a:prstGeom>
          <a:noFill/>
          <a:ln w="9525">
            <a:noFill/>
            <a:miter lim="800000"/>
            <a:headEnd/>
            <a:tailEnd/>
          </a:ln>
        </p:spPr>
      </p:pic>
      <p:pic>
        <p:nvPicPr>
          <p:cNvPr id="24605" name="Picture 48" descr="116"/>
          <p:cNvPicPr>
            <a:picLocks noChangeAspect="1" noChangeArrowheads="1"/>
          </p:cNvPicPr>
          <p:nvPr/>
        </p:nvPicPr>
        <p:blipFill>
          <a:blip r:embed="rId5"/>
          <a:srcRect/>
          <a:stretch>
            <a:fillRect/>
          </a:stretch>
        </p:blipFill>
        <p:spPr bwMode="auto">
          <a:xfrm>
            <a:off x="611188" y="5229225"/>
            <a:ext cx="719137" cy="719138"/>
          </a:xfrm>
          <a:prstGeom prst="rect">
            <a:avLst/>
          </a:prstGeom>
          <a:noFill/>
          <a:ln w="9525">
            <a:noFill/>
            <a:miter lim="800000"/>
            <a:headEnd/>
            <a:tailEnd/>
          </a:ln>
        </p:spPr>
      </p:pic>
      <p:pic>
        <p:nvPicPr>
          <p:cNvPr id="24606" name="Picture 51" descr="117"/>
          <p:cNvPicPr>
            <a:picLocks noChangeAspect="1" noChangeArrowheads="1"/>
          </p:cNvPicPr>
          <p:nvPr/>
        </p:nvPicPr>
        <p:blipFill>
          <a:blip r:embed="rId6"/>
          <a:srcRect/>
          <a:stretch>
            <a:fillRect/>
          </a:stretch>
        </p:blipFill>
        <p:spPr bwMode="auto">
          <a:xfrm>
            <a:off x="611188" y="6138863"/>
            <a:ext cx="719137" cy="719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468313" y="0"/>
            <a:ext cx="8229600" cy="692150"/>
          </a:xfrm>
        </p:spPr>
        <p:txBody>
          <a:bodyPr/>
          <a:lstStyle/>
          <a:p>
            <a:pPr eaLnBrk="1" hangingPunct="1"/>
            <a:r>
              <a:rPr lang="ru-RU" sz="4000" b="1" smtClean="0">
                <a:solidFill>
                  <a:schemeClr val="bg1"/>
                </a:solidFill>
              </a:rPr>
              <a:t>Интернет-зависимость</a:t>
            </a:r>
          </a:p>
        </p:txBody>
      </p:sp>
      <p:sp>
        <p:nvSpPr>
          <p:cNvPr id="25602" name="Rectangle 3"/>
          <p:cNvSpPr>
            <a:spLocks noGrp="1" noChangeArrowheads="1"/>
          </p:cNvSpPr>
          <p:nvPr>
            <p:ph type="body" idx="1"/>
          </p:nvPr>
        </p:nvSpPr>
        <p:spPr>
          <a:xfrm>
            <a:off x="179388" y="981075"/>
            <a:ext cx="8507412" cy="5145088"/>
          </a:xfrm>
        </p:spPr>
        <p:txBody>
          <a:bodyPr/>
          <a:lstStyle/>
          <a:p>
            <a:pPr marL="609600" indent="-609600" eaLnBrk="1" hangingPunct="1">
              <a:lnSpc>
                <a:spcPct val="80000"/>
              </a:lnSpc>
            </a:pPr>
            <a:r>
              <a:rPr lang="ru-RU" sz="2000" b="1" smtClean="0">
                <a:solidFill>
                  <a:srgbClr val="000066"/>
                </a:solidFill>
              </a:rPr>
              <a:t>Навязчивый веб-серфинг — бесконечные путешествия по </a:t>
            </a:r>
            <a:r>
              <a:rPr lang="ru-RU" sz="2000" b="1" smtClean="0">
                <a:solidFill>
                  <a:srgbClr val="000066"/>
                </a:solidFill>
                <a:hlinkClick r:id="rId2" tooltip="Всемирная паутина"/>
              </a:rPr>
              <a:t>Всемирной паутине</a:t>
            </a:r>
            <a:r>
              <a:rPr lang="ru-RU" sz="2000" b="1" smtClean="0">
                <a:solidFill>
                  <a:srgbClr val="000066"/>
                </a:solidFill>
              </a:rPr>
              <a:t>, поиск </a:t>
            </a:r>
            <a:r>
              <a:rPr lang="ru-RU" sz="2000" b="1" smtClean="0">
                <a:solidFill>
                  <a:srgbClr val="000066"/>
                </a:solidFill>
                <a:hlinkClick r:id="rId3" tooltip="Информация"/>
              </a:rPr>
              <a:t>информации</a:t>
            </a:r>
            <a:r>
              <a:rPr lang="ru-RU" sz="2000" b="1" smtClean="0">
                <a:solidFill>
                  <a:srgbClr val="000066"/>
                </a:solidFill>
              </a:rPr>
              <a:t>.</a:t>
            </a:r>
          </a:p>
          <a:p>
            <a:pPr marL="609600" indent="-609600" eaLnBrk="1" hangingPunct="1">
              <a:lnSpc>
                <a:spcPct val="80000"/>
              </a:lnSpc>
            </a:pPr>
            <a:r>
              <a:rPr lang="ru-RU" sz="2000" b="1" smtClean="0">
                <a:solidFill>
                  <a:srgbClr val="000066"/>
                </a:solidFill>
              </a:rPr>
              <a:t>Пристрастие к виртуальному общению и виртуальным знакомствам — большие объёмы переписки, постоянное участие в </a:t>
            </a:r>
            <a:r>
              <a:rPr lang="ru-RU" sz="2000" b="1" smtClean="0">
                <a:solidFill>
                  <a:srgbClr val="000066"/>
                </a:solidFill>
                <a:hlinkClick r:id="rId4" tooltip="Чат"/>
              </a:rPr>
              <a:t>чатах</a:t>
            </a:r>
            <a:r>
              <a:rPr lang="ru-RU" sz="2000" b="1" smtClean="0">
                <a:solidFill>
                  <a:srgbClr val="000066"/>
                </a:solidFill>
              </a:rPr>
              <a:t>, </a:t>
            </a:r>
            <a:r>
              <a:rPr lang="ru-RU" sz="2000" b="1" smtClean="0">
                <a:solidFill>
                  <a:srgbClr val="000066"/>
                </a:solidFill>
                <a:hlinkClick r:id="rId5" tooltip="Веб-форум"/>
              </a:rPr>
              <a:t>веб-форумах</a:t>
            </a:r>
            <a:r>
              <a:rPr lang="ru-RU" sz="2000" b="1" smtClean="0">
                <a:solidFill>
                  <a:srgbClr val="000066"/>
                </a:solidFill>
              </a:rPr>
              <a:t>, избыточность знакомых и друзей в Сети.</a:t>
            </a:r>
            <a:endParaRPr lang="ru-RU" sz="2000" b="1" smtClean="0">
              <a:solidFill>
                <a:srgbClr val="000066"/>
              </a:solidFill>
              <a:hlinkClick r:id="rId6" tooltip="Игровая зависимость"/>
            </a:endParaRPr>
          </a:p>
          <a:p>
            <a:pPr marL="609600" indent="-609600" eaLnBrk="1" hangingPunct="1">
              <a:lnSpc>
                <a:spcPct val="80000"/>
              </a:lnSpc>
            </a:pPr>
            <a:r>
              <a:rPr lang="ru-RU" sz="2000" b="1" smtClean="0">
                <a:solidFill>
                  <a:srgbClr val="000066"/>
                </a:solidFill>
                <a:hlinkClick r:id="rId6" tooltip="Игровая зависимость"/>
              </a:rPr>
              <a:t>Игровая зависимость</a:t>
            </a:r>
            <a:r>
              <a:rPr lang="ru-RU" sz="2000" b="1" smtClean="0">
                <a:solidFill>
                  <a:srgbClr val="000066"/>
                </a:solidFill>
              </a:rPr>
              <a:t> — навязчивое увлечение </a:t>
            </a:r>
            <a:r>
              <a:rPr lang="ru-RU" sz="2000" b="1" smtClean="0">
                <a:solidFill>
                  <a:srgbClr val="000066"/>
                </a:solidFill>
                <a:hlinkClick r:id="rId7" tooltip="MMOG"/>
              </a:rPr>
              <a:t>компьютерными играми по сети</a:t>
            </a:r>
            <a:r>
              <a:rPr lang="ru-RU" sz="2000" b="1" smtClean="0">
                <a:solidFill>
                  <a:srgbClr val="000066"/>
                </a:solidFill>
              </a:rPr>
              <a:t>.</a:t>
            </a:r>
          </a:p>
          <a:p>
            <a:pPr marL="609600" indent="-609600" eaLnBrk="1" hangingPunct="1">
              <a:lnSpc>
                <a:spcPct val="80000"/>
              </a:lnSpc>
            </a:pPr>
            <a:r>
              <a:rPr lang="ru-RU" sz="2000" b="1" smtClean="0">
                <a:solidFill>
                  <a:srgbClr val="000066"/>
                </a:solidFill>
              </a:rPr>
              <a:t>Навязчивая финансовая потребность — игра по сети в </a:t>
            </a:r>
            <a:r>
              <a:rPr lang="ru-RU" sz="2000" b="1" smtClean="0">
                <a:solidFill>
                  <a:srgbClr val="000066"/>
                </a:solidFill>
                <a:hlinkClick r:id="rId8" tooltip="Азартные игры"/>
              </a:rPr>
              <a:t>азартные игры</a:t>
            </a:r>
            <a:r>
              <a:rPr lang="ru-RU" sz="2000" b="1" smtClean="0">
                <a:solidFill>
                  <a:srgbClr val="000066"/>
                </a:solidFill>
              </a:rPr>
              <a:t>, ненужные покупки в </a:t>
            </a:r>
            <a:r>
              <a:rPr lang="ru-RU" sz="2000" b="1" smtClean="0">
                <a:solidFill>
                  <a:srgbClr val="000066"/>
                </a:solidFill>
                <a:hlinkClick r:id="rId9" tooltip="Интернет-магазин"/>
              </a:rPr>
              <a:t>интернет-магазинах</a:t>
            </a:r>
            <a:r>
              <a:rPr lang="ru-RU" sz="2000" b="1" smtClean="0">
                <a:solidFill>
                  <a:srgbClr val="000066"/>
                </a:solidFill>
              </a:rPr>
              <a:t> или постоянные участия в </a:t>
            </a:r>
            <a:r>
              <a:rPr lang="ru-RU" sz="2000" b="1" smtClean="0">
                <a:solidFill>
                  <a:srgbClr val="000066"/>
                </a:solidFill>
                <a:hlinkClick r:id="rId10" tooltip="Интернет-аукцион"/>
              </a:rPr>
              <a:t>интернет-аукционах</a:t>
            </a:r>
            <a:r>
              <a:rPr lang="ru-RU" sz="2000" b="1" smtClean="0">
                <a:solidFill>
                  <a:srgbClr val="000066"/>
                </a:solidFill>
              </a:rPr>
              <a:t>.</a:t>
            </a:r>
          </a:p>
          <a:p>
            <a:pPr marL="609600" indent="-609600" eaLnBrk="1" hangingPunct="1">
              <a:lnSpc>
                <a:spcPct val="80000"/>
              </a:lnSpc>
            </a:pPr>
            <a:r>
              <a:rPr lang="ru-RU" sz="2000" b="1" smtClean="0">
                <a:solidFill>
                  <a:srgbClr val="000066"/>
                </a:solidFill>
              </a:rPr>
              <a:t>Пристрастие к просмотру фильмов через интернет, когда больной может провести перед экраном весь день не отрываясь из-за того, что в сети можно посмотреть практически любой фильм или передачу.</a:t>
            </a:r>
          </a:p>
          <a:p>
            <a:pPr marL="609600" indent="-609600" eaLnBrk="1" hangingPunct="1">
              <a:lnSpc>
                <a:spcPct val="80000"/>
              </a:lnSpc>
            </a:pPr>
            <a:r>
              <a:rPr lang="ru-RU" sz="2000" b="1" smtClean="0">
                <a:solidFill>
                  <a:srgbClr val="000066"/>
                </a:solidFill>
              </a:rPr>
              <a:t>Киберсексуальная зависимость — навязчивое влечение к посещению порносайтов и занятию </a:t>
            </a:r>
            <a:r>
              <a:rPr lang="ru-RU" sz="2000" b="1" smtClean="0">
                <a:solidFill>
                  <a:srgbClr val="000066"/>
                </a:solidFill>
                <a:hlinkClick r:id="rId11" tooltip="Киберсекс"/>
              </a:rPr>
              <a:t>киберсексом</a:t>
            </a:r>
            <a:r>
              <a:rPr lang="ru-RU" sz="2000" b="1" smtClean="0">
                <a:solidFill>
                  <a:srgbClr val="000066"/>
                </a:solidFill>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468313" y="0"/>
            <a:ext cx="8229600" cy="777875"/>
          </a:xfrm>
        </p:spPr>
        <p:txBody>
          <a:bodyPr/>
          <a:lstStyle/>
          <a:p>
            <a:pPr eaLnBrk="1" hangingPunct="1"/>
            <a:r>
              <a:rPr lang="ru-RU" sz="3200" b="1" smtClean="0">
                <a:solidFill>
                  <a:schemeClr val="bg1"/>
                </a:solidFill>
              </a:rPr>
              <a:t>Признаки Интернет-зависимости:</a:t>
            </a:r>
            <a:r>
              <a:rPr lang="ru-RU" sz="4000" smtClean="0"/>
              <a:t> </a:t>
            </a:r>
          </a:p>
        </p:txBody>
      </p:sp>
      <p:sp>
        <p:nvSpPr>
          <p:cNvPr id="26626" name="Rectangle 3"/>
          <p:cNvSpPr>
            <a:spLocks noGrp="1" noChangeArrowheads="1"/>
          </p:cNvSpPr>
          <p:nvPr>
            <p:ph type="body" idx="1"/>
          </p:nvPr>
        </p:nvSpPr>
        <p:spPr>
          <a:xfrm>
            <a:off x="250825" y="981075"/>
            <a:ext cx="6049963" cy="5183188"/>
          </a:xfrm>
        </p:spPr>
        <p:txBody>
          <a:bodyPr/>
          <a:lstStyle/>
          <a:p>
            <a:pPr eaLnBrk="1" hangingPunct="1">
              <a:lnSpc>
                <a:spcPct val="80000"/>
              </a:lnSpc>
            </a:pPr>
            <a:r>
              <a:rPr lang="ru-RU" sz="2400" b="1" smtClean="0">
                <a:solidFill>
                  <a:srgbClr val="000066"/>
                </a:solidFill>
              </a:rPr>
              <a:t>чрезмерное, немотивированное злоупотребление длительностью работы в сети, не обусловленное профессиональной, учебной или иной созидательной деятельностью; </a:t>
            </a:r>
          </a:p>
          <a:p>
            <a:pPr eaLnBrk="1" hangingPunct="1">
              <a:lnSpc>
                <a:spcPct val="80000"/>
              </a:lnSpc>
            </a:pPr>
            <a:r>
              <a:rPr lang="ru-RU" sz="2400" b="1" smtClean="0">
                <a:solidFill>
                  <a:srgbClr val="000066"/>
                </a:solidFill>
              </a:rPr>
              <a:t>использование Интернета как преобладающего средства коммуникации; </a:t>
            </a:r>
          </a:p>
          <a:p>
            <a:pPr eaLnBrk="1" hangingPunct="1">
              <a:lnSpc>
                <a:spcPct val="80000"/>
              </a:lnSpc>
            </a:pPr>
            <a:r>
              <a:rPr lang="ru-RU" sz="2400" b="1" smtClean="0">
                <a:solidFill>
                  <a:srgbClr val="000066"/>
                </a:solidFill>
              </a:rPr>
              <a:t> создание и эксплуатация виртуальных образов, крайне далеких от реальных;</a:t>
            </a:r>
          </a:p>
          <a:p>
            <a:pPr eaLnBrk="1" hangingPunct="1">
              <a:lnSpc>
                <a:spcPct val="80000"/>
              </a:lnSpc>
            </a:pPr>
            <a:r>
              <a:rPr lang="ru-RU" sz="2400" b="1" smtClean="0">
                <a:solidFill>
                  <a:srgbClr val="000066"/>
                </a:solidFill>
              </a:rPr>
              <a:t> влечение к Интернет-играм и(или) созданию вредоносных программ (без какой-либо цели); </a:t>
            </a:r>
          </a:p>
          <a:p>
            <a:pPr eaLnBrk="1" hangingPunct="1">
              <a:lnSpc>
                <a:spcPct val="80000"/>
              </a:lnSpc>
            </a:pPr>
            <a:r>
              <a:rPr lang="ru-RU" sz="2400" b="1" smtClean="0">
                <a:solidFill>
                  <a:srgbClr val="000066"/>
                </a:solidFill>
              </a:rPr>
              <a:t> субъективно воспринимаемая невозможность обходиться без работы в сети </a:t>
            </a:r>
          </a:p>
        </p:txBody>
      </p:sp>
      <p:pic>
        <p:nvPicPr>
          <p:cNvPr id="26627" name="Picture 4" descr="инет6"/>
          <p:cNvPicPr>
            <a:picLocks noChangeAspect="1" noChangeArrowheads="1"/>
          </p:cNvPicPr>
          <p:nvPr/>
        </p:nvPicPr>
        <p:blipFill>
          <a:blip r:embed="rId2"/>
          <a:srcRect/>
          <a:stretch>
            <a:fillRect/>
          </a:stretch>
        </p:blipFill>
        <p:spPr bwMode="auto">
          <a:xfrm>
            <a:off x="6156325" y="1196975"/>
            <a:ext cx="2987675" cy="1681163"/>
          </a:xfrm>
          <a:prstGeom prst="rect">
            <a:avLst/>
          </a:prstGeom>
          <a:noFill/>
          <a:ln w="9525">
            <a:noFill/>
            <a:miter lim="800000"/>
            <a:headEnd/>
            <a:tailEnd/>
          </a:ln>
        </p:spPr>
      </p:pic>
      <p:pic>
        <p:nvPicPr>
          <p:cNvPr id="26628" name="Picture 5" descr="инет13"/>
          <p:cNvPicPr>
            <a:picLocks noChangeAspect="1" noChangeArrowheads="1"/>
          </p:cNvPicPr>
          <p:nvPr/>
        </p:nvPicPr>
        <p:blipFill>
          <a:blip r:embed="rId3"/>
          <a:srcRect/>
          <a:stretch>
            <a:fillRect/>
          </a:stretch>
        </p:blipFill>
        <p:spPr bwMode="auto">
          <a:xfrm>
            <a:off x="6372225" y="3716338"/>
            <a:ext cx="2592388" cy="194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468313" y="0"/>
            <a:ext cx="8229600" cy="908050"/>
          </a:xfrm>
        </p:spPr>
        <p:txBody>
          <a:bodyPr/>
          <a:lstStyle/>
          <a:p>
            <a:pPr eaLnBrk="1" hangingPunct="1"/>
            <a:r>
              <a:rPr lang="ru-RU" sz="4000" b="1" smtClean="0">
                <a:solidFill>
                  <a:schemeClr val="bg1"/>
                </a:solidFill>
              </a:rPr>
              <a:t>Это важно знать!</a:t>
            </a:r>
          </a:p>
        </p:txBody>
      </p:sp>
      <p:sp>
        <p:nvSpPr>
          <p:cNvPr id="27650" name="Rectangle 3"/>
          <p:cNvSpPr>
            <a:spLocks noGrp="1" noChangeArrowheads="1"/>
          </p:cNvSpPr>
          <p:nvPr>
            <p:ph type="body" idx="1"/>
          </p:nvPr>
        </p:nvSpPr>
        <p:spPr>
          <a:xfrm>
            <a:off x="250825" y="1125538"/>
            <a:ext cx="6049963" cy="5327650"/>
          </a:xfrm>
        </p:spPr>
        <p:txBody>
          <a:bodyPr/>
          <a:lstStyle/>
          <a:p>
            <a:pPr eaLnBrk="1" hangingPunct="1">
              <a:lnSpc>
                <a:spcPct val="90000"/>
              </a:lnSpc>
            </a:pPr>
            <a:r>
              <a:rPr lang="ru-RU" sz="2400" smtClean="0">
                <a:solidFill>
                  <a:srgbClr val="000066"/>
                </a:solidFill>
              </a:rPr>
              <a:t>Когда ты регистрируешься на сайтах, не указывай личную информацию (номер мобильного телефона, адрес места жительства и другие данные). </a:t>
            </a:r>
          </a:p>
          <a:p>
            <a:pPr eaLnBrk="1" hangingPunct="1">
              <a:lnSpc>
                <a:spcPct val="90000"/>
              </a:lnSpc>
            </a:pPr>
            <a:r>
              <a:rPr lang="ru-RU" sz="2400" smtClean="0">
                <a:solidFill>
                  <a:srgbClr val="000066"/>
                </a:solidFill>
              </a:rPr>
              <a:t>Используй  веб-камеру  только при общении с друзьями. Проследи, чтобы посторонние люди не имели возможности видеть ваш разговор. Научись самостоятельно включать и выключать веб-камеру. </a:t>
            </a:r>
          </a:p>
          <a:p>
            <a:pPr eaLnBrk="1" hangingPunct="1">
              <a:lnSpc>
                <a:spcPct val="90000"/>
              </a:lnSpc>
            </a:pPr>
            <a:r>
              <a:rPr lang="ru-RU" sz="2400" smtClean="0">
                <a:solidFill>
                  <a:srgbClr val="000066"/>
                </a:solidFill>
              </a:rPr>
              <a:t>Ты должен знать, что если ты публикуешь фото или видео в интернете — каждый может посмотреть их. </a:t>
            </a:r>
          </a:p>
        </p:txBody>
      </p:sp>
      <p:pic>
        <p:nvPicPr>
          <p:cNvPr id="27651" name="Picture 4" descr="инет10"/>
          <p:cNvPicPr>
            <a:picLocks noChangeAspect="1" noChangeArrowheads="1"/>
          </p:cNvPicPr>
          <p:nvPr/>
        </p:nvPicPr>
        <p:blipFill>
          <a:blip r:embed="rId2"/>
          <a:srcRect/>
          <a:stretch>
            <a:fillRect/>
          </a:stretch>
        </p:blipFill>
        <p:spPr bwMode="auto">
          <a:xfrm>
            <a:off x="6084888" y="1065213"/>
            <a:ext cx="2735262" cy="1930400"/>
          </a:xfrm>
          <a:prstGeom prst="rect">
            <a:avLst/>
          </a:prstGeom>
          <a:noFill/>
          <a:ln w="9525">
            <a:noFill/>
            <a:miter lim="800000"/>
            <a:headEnd/>
            <a:tailEnd/>
          </a:ln>
        </p:spPr>
      </p:pic>
      <p:pic>
        <p:nvPicPr>
          <p:cNvPr id="27652" name="Picture 6" descr="инет7"/>
          <p:cNvPicPr>
            <a:picLocks noChangeAspect="1" noChangeArrowheads="1"/>
          </p:cNvPicPr>
          <p:nvPr/>
        </p:nvPicPr>
        <p:blipFill>
          <a:blip r:embed="rId3"/>
          <a:srcRect/>
          <a:stretch>
            <a:fillRect/>
          </a:stretch>
        </p:blipFill>
        <p:spPr bwMode="auto">
          <a:xfrm>
            <a:off x="6011863" y="3429000"/>
            <a:ext cx="3132137" cy="2344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457200" y="0"/>
            <a:ext cx="8229600" cy="908050"/>
          </a:xfrm>
        </p:spPr>
        <p:txBody>
          <a:bodyPr/>
          <a:lstStyle/>
          <a:p>
            <a:pPr eaLnBrk="1" hangingPunct="1"/>
            <a:r>
              <a:rPr lang="ru-RU" sz="4000" b="1" smtClean="0">
                <a:solidFill>
                  <a:schemeClr val="bg1"/>
                </a:solidFill>
              </a:rPr>
              <a:t>Это важно знать!</a:t>
            </a:r>
          </a:p>
        </p:txBody>
      </p:sp>
      <p:sp>
        <p:nvSpPr>
          <p:cNvPr id="28674" name="Rectangle 3"/>
          <p:cNvSpPr>
            <a:spLocks noGrp="1" noChangeArrowheads="1"/>
          </p:cNvSpPr>
          <p:nvPr>
            <p:ph type="body" idx="1"/>
          </p:nvPr>
        </p:nvSpPr>
        <p:spPr>
          <a:xfrm>
            <a:off x="179388" y="1125538"/>
            <a:ext cx="6337300" cy="5000625"/>
          </a:xfrm>
        </p:spPr>
        <p:txBody>
          <a:bodyPr/>
          <a:lstStyle/>
          <a:p>
            <a:pPr eaLnBrk="1" hangingPunct="1">
              <a:lnSpc>
                <a:spcPct val="80000"/>
              </a:lnSpc>
            </a:pPr>
            <a:r>
              <a:rPr lang="ru-RU" sz="2400" b="1" smtClean="0">
                <a:solidFill>
                  <a:srgbClr val="000066"/>
                </a:solidFill>
              </a:rPr>
              <a:t>Не публикуй фотографии, на которых изображены другие люди. Делай это только с их согласия. </a:t>
            </a:r>
          </a:p>
          <a:p>
            <a:pPr eaLnBrk="1" hangingPunct="1">
              <a:lnSpc>
                <a:spcPct val="80000"/>
              </a:lnSpc>
            </a:pPr>
            <a:r>
              <a:rPr lang="ru-RU" sz="2400" b="1" smtClean="0">
                <a:solidFill>
                  <a:srgbClr val="000066"/>
                </a:solidFill>
              </a:rPr>
              <a:t>Публикуй только такую информацию, о публикации которой не  пожалеешь. </a:t>
            </a:r>
          </a:p>
          <a:p>
            <a:pPr eaLnBrk="1" hangingPunct="1">
              <a:lnSpc>
                <a:spcPct val="80000"/>
              </a:lnSpc>
            </a:pPr>
            <a:r>
              <a:rPr lang="ru-RU" sz="2400" b="1" smtClean="0">
                <a:solidFill>
                  <a:srgbClr val="000066"/>
                </a:solidFill>
              </a:rPr>
              <a:t>Нежелательные письма от незнакомых людей называются «Спам». Если ты получил такое письмо, не отвечай на него. Если ты ответишь на подобное письмо, отправитель будет знать, что ты пользуешься своим электронным почтовым ящиком, и будет продолжать посылать тебе спам. </a:t>
            </a:r>
          </a:p>
        </p:txBody>
      </p:sp>
      <p:pic>
        <p:nvPicPr>
          <p:cNvPr id="28675" name="Picture 4" descr="инет18"/>
          <p:cNvPicPr>
            <a:picLocks noChangeAspect="1" noChangeArrowheads="1"/>
          </p:cNvPicPr>
          <p:nvPr/>
        </p:nvPicPr>
        <p:blipFill>
          <a:blip r:embed="rId2"/>
          <a:srcRect/>
          <a:stretch>
            <a:fillRect/>
          </a:stretch>
        </p:blipFill>
        <p:spPr bwMode="auto">
          <a:xfrm>
            <a:off x="6227763" y="2492375"/>
            <a:ext cx="2771775" cy="2081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468313" y="0"/>
            <a:ext cx="8229600" cy="908050"/>
          </a:xfrm>
        </p:spPr>
        <p:txBody>
          <a:bodyPr/>
          <a:lstStyle/>
          <a:p>
            <a:pPr eaLnBrk="1" hangingPunct="1"/>
            <a:r>
              <a:rPr lang="ru-RU" sz="4000" b="1" smtClean="0">
                <a:solidFill>
                  <a:schemeClr val="bg1"/>
                </a:solidFill>
              </a:rPr>
              <a:t>Это важно знать!</a:t>
            </a:r>
          </a:p>
        </p:txBody>
      </p:sp>
      <p:sp>
        <p:nvSpPr>
          <p:cNvPr id="29698" name="Rectangle 3"/>
          <p:cNvSpPr>
            <a:spLocks noGrp="1" noChangeArrowheads="1"/>
          </p:cNvSpPr>
          <p:nvPr>
            <p:ph type="body" idx="1"/>
          </p:nvPr>
        </p:nvSpPr>
        <p:spPr>
          <a:xfrm>
            <a:off x="179388" y="1052513"/>
            <a:ext cx="6769100" cy="5329237"/>
          </a:xfrm>
        </p:spPr>
        <p:txBody>
          <a:bodyPr/>
          <a:lstStyle/>
          <a:p>
            <a:pPr eaLnBrk="1" hangingPunct="1">
              <a:lnSpc>
                <a:spcPct val="80000"/>
              </a:lnSpc>
            </a:pPr>
            <a:r>
              <a:rPr lang="ru-RU" sz="2000" b="1" smtClean="0">
                <a:solidFill>
                  <a:srgbClr val="000066"/>
                </a:solidFill>
              </a:rPr>
              <a:t>Если тебе пришло сообщение с незнакомого адреса, его лучше не  открывать. Подобные письма могут содержать вирусы. </a:t>
            </a:r>
          </a:p>
          <a:p>
            <a:pPr eaLnBrk="1" hangingPunct="1">
              <a:lnSpc>
                <a:spcPct val="80000"/>
              </a:lnSpc>
            </a:pPr>
            <a:r>
              <a:rPr lang="ru-RU" sz="2000" b="1" smtClean="0">
                <a:solidFill>
                  <a:srgbClr val="000066"/>
                </a:solidFill>
              </a:rPr>
              <a:t>Не добавляй незнакомых людей в свой  контакт-лист  в ICQ. </a:t>
            </a:r>
          </a:p>
          <a:p>
            <a:pPr eaLnBrk="1" hangingPunct="1">
              <a:lnSpc>
                <a:spcPct val="80000"/>
              </a:lnSpc>
            </a:pPr>
            <a:r>
              <a:rPr lang="ru-RU" sz="2000" b="1" smtClean="0">
                <a:solidFill>
                  <a:srgbClr val="000066"/>
                </a:solidFill>
              </a:rPr>
              <a:t>Если тебе приходят письма с неприятным или оскорбляющим тебя содержанием, если  кто-то  ведет себя в твоем отношении неподобающим образом, сообщи об этом взрослым. </a:t>
            </a:r>
          </a:p>
          <a:p>
            <a:pPr eaLnBrk="1" hangingPunct="1">
              <a:lnSpc>
                <a:spcPct val="80000"/>
              </a:lnSpc>
            </a:pPr>
            <a:r>
              <a:rPr lang="ru-RU" sz="2000" b="1" smtClean="0">
                <a:solidFill>
                  <a:srgbClr val="000066"/>
                </a:solidFill>
              </a:rPr>
              <a:t>Если человек, с которым ты познакомился в интернете, предлагает тебе встретиться в реальной жизни, то предупреди его, что придешь навстречу со взрослым. Если твой виртуальный друг действительно тот, за кого он  себя выдает, он нормально отнесется к твоей заботе о  собственной безопасности. </a:t>
            </a:r>
          </a:p>
        </p:txBody>
      </p:sp>
      <p:pic>
        <p:nvPicPr>
          <p:cNvPr id="29699" name="Picture 4" descr="комп 3"/>
          <p:cNvPicPr>
            <a:picLocks noChangeAspect="1" noChangeArrowheads="1" noCrop="1"/>
          </p:cNvPicPr>
          <p:nvPr/>
        </p:nvPicPr>
        <p:blipFill>
          <a:blip r:embed="rId2"/>
          <a:srcRect/>
          <a:stretch>
            <a:fillRect/>
          </a:stretch>
        </p:blipFill>
        <p:spPr bwMode="auto">
          <a:xfrm>
            <a:off x="6732588" y="2205038"/>
            <a:ext cx="2411412" cy="234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468313" y="0"/>
            <a:ext cx="8229600" cy="836613"/>
          </a:xfrm>
        </p:spPr>
        <p:txBody>
          <a:bodyPr/>
          <a:lstStyle/>
          <a:p>
            <a:pPr eaLnBrk="1" hangingPunct="1"/>
            <a:r>
              <a:rPr lang="ru-RU" b="1" smtClean="0">
                <a:solidFill>
                  <a:schemeClr val="bg1"/>
                </a:solidFill>
              </a:rPr>
              <a:t>Это важно знать!</a:t>
            </a:r>
          </a:p>
        </p:txBody>
      </p:sp>
      <p:sp>
        <p:nvSpPr>
          <p:cNvPr id="30722" name="Rectangle 3"/>
          <p:cNvSpPr>
            <a:spLocks noGrp="1" noChangeArrowheads="1"/>
          </p:cNvSpPr>
          <p:nvPr>
            <p:ph type="body" idx="1"/>
          </p:nvPr>
        </p:nvSpPr>
        <p:spPr>
          <a:xfrm>
            <a:off x="179388" y="1052513"/>
            <a:ext cx="5616575" cy="5329237"/>
          </a:xfrm>
        </p:spPr>
        <p:txBody>
          <a:bodyPr/>
          <a:lstStyle/>
          <a:p>
            <a:pPr eaLnBrk="1" hangingPunct="1">
              <a:lnSpc>
                <a:spcPct val="80000"/>
              </a:lnSpc>
              <a:buFont typeface="Symbol" pitchFamily="18" charset="2"/>
              <a:buChar char=""/>
            </a:pPr>
            <a:r>
              <a:rPr lang="ru-RU" sz="2400" b="1" smtClean="0">
                <a:solidFill>
                  <a:srgbClr val="000066"/>
                </a:solidFill>
              </a:rPr>
              <a:t>Если у тебя возникли вопросы или проблемы при работе в   онлайн-среде, </a:t>
            </a:r>
          </a:p>
          <a:p>
            <a:pPr eaLnBrk="1" hangingPunct="1">
              <a:lnSpc>
                <a:spcPct val="80000"/>
              </a:lnSpc>
              <a:buFont typeface="Symbol" pitchFamily="18" charset="2"/>
              <a:buChar char=""/>
            </a:pPr>
            <a:r>
              <a:rPr lang="ru-RU" sz="2400" b="1" smtClean="0">
                <a:solidFill>
                  <a:srgbClr val="000066"/>
                </a:solidFill>
              </a:rPr>
              <a:t>обязательно  расскажи об этом  кому-нибудь,  кому ты доверяешь. Твои родители или другие взрослые могут помочь или дать хороший совет о том, что тебе делать. Любую проблему можно решить! Ты можешь обратиться на линию помощи «Дети онлайн» по телефону: 88002500015 (по России звонок бесплатный) или  по </a:t>
            </a:r>
          </a:p>
          <a:p>
            <a:pPr eaLnBrk="1" hangingPunct="1">
              <a:lnSpc>
                <a:spcPct val="80000"/>
              </a:lnSpc>
              <a:buFont typeface="Symbol" pitchFamily="18" charset="2"/>
              <a:buChar char=""/>
            </a:pPr>
            <a:r>
              <a:rPr lang="ru-RU" sz="2400" b="1" smtClean="0">
                <a:solidFill>
                  <a:srgbClr val="000066"/>
                </a:solidFill>
              </a:rPr>
              <a:t>e-mail:  </a:t>
            </a:r>
            <a:r>
              <a:rPr lang="ru-RU" sz="2400" b="1" smtClean="0">
                <a:solidFill>
                  <a:srgbClr val="000066"/>
                </a:solidFill>
                <a:hlinkClick r:id="rId2"/>
              </a:rPr>
              <a:t> helpline@detionline.org</a:t>
            </a:r>
            <a:r>
              <a:rPr lang="ru-RU" sz="2400" b="1" smtClean="0">
                <a:solidFill>
                  <a:srgbClr val="000066"/>
                </a:solidFill>
              </a:rPr>
              <a:t>. </a:t>
            </a:r>
          </a:p>
          <a:p>
            <a:pPr eaLnBrk="1" hangingPunct="1">
              <a:lnSpc>
                <a:spcPct val="80000"/>
              </a:lnSpc>
              <a:buFont typeface="Symbol" pitchFamily="18" charset="2"/>
              <a:buChar char=""/>
            </a:pPr>
            <a:r>
              <a:rPr lang="ru-RU" sz="2400" b="1" smtClean="0">
                <a:solidFill>
                  <a:srgbClr val="000066"/>
                </a:solidFill>
              </a:rPr>
              <a:t>Специалисты посоветуют тебе, как поступить. </a:t>
            </a:r>
          </a:p>
          <a:p>
            <a:pPr eaLnBrk="1" hangingPunct="1">
              <a:lnSpc>
                <a:spcPct val="80000"/>
              </a:lnSpc>
            </a:pPr>
            <a:endParaRPr lang="ru-RU" sz="2400" b="1" smtClean="0">
              <a:solidFill>
                <a:srgbClr val="000066"/>
              </a:solidFill>
            </a:endParaRPr>
          </a:p>
        </p:txBody>
      </p:sp>
      <p:pic>
        <p:nvPicPr>
          <p:cNvPr id="30723" name="Picture 4" descr="общние"/>
          <p:cNvPicPr>
            <a:picLocks noChangeAspect="1" noChangeArrowheads="1"/>
          </p:cNvPicPr>
          <p:nvPr/>
        </p:nvPicPr>
        <p:blipFill>
          <a:blip r:embed="rId3"/>
          <a:srcRect/>
          <a:stretch>
            <a:fillRect/>
          </a:stretch>
        </p:blipFill>
        <p:spPr bwMode="auto">
          <a:xfrm>
            <a:off x="6156325" y="1557338"/>
            <a:ext cx="2500313" cy="3743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 descr="инет 15"/>
          <p:cNvPicPr>
            <a:picLocks noChangeAspect="1" noChangeArrowheads="1"/>
          </p:cNvPicPr>
          <p:nvPr/>
        </p:nvPicPr>
        <p:blipFill>
          <a:blip r:embed="rId2"/>
          <a:srcRect/>
          <a:stretch>
            <a:fillRect/>
          </a:stretch>
        </p:blipFill>
        <p:spPr bwMode="auto">
          <a:xfrm>
            <a:off x="5743575" y="1484313"/>
            <a:ext cx="3154363" cy="4465637"/>
          </a:xfrm>
          <a:prstGeom prst="rect">
            <a:avLst/>
          </a:prstGeom>
          <a:noFill/>
          <a:ln w="9525">
            <a:noFill/>
            <a:miter lim="800000"/>
            <a:headEnd/>
            <a:tailEnd/>
          </a:ln>
        </p:spPr>
      </p:pic>
      <p:sp>
        <p:nvSpPr>
          <p:cNvPr id="31746" name="Rectangle 2"/>
          <p:cNvSpPr>
            <a:spLocks noGrp="1" noChangeArrowheads="1"/>
          </p:cNvSpPr>
          <p:nvPr>
            <p:ph type="title"/>
          </p:nvPr>
        </p:nvSpPr>
        <p:spPr>
          <a:xfrm>
            <a:off x="457200" y="274638"/>
            <a:ext cx="8229600" cy="633412"/>
          </a:xfrm>
        </p:spPr>
        <p:txBody>
          <a:bodyPr/>
          <a:lstStyle/>
          <a:p>
            <a:pPr eaLnBrk="1" hangingPunct="1"/>
            <a:r>
              <a:rPr lang="ru-RU" sz="4000" b="1" smtClean="0">
                <a:solidFill>
                  <a:schemeClr val="bg1"/>
                </a:solidFill>
              </a:rPr>
              <a:t>Интернет-этикет</a:t>
            </a:r>
            <a:r>
              <a:rPr lang="ru-RU" sz="4000" smtClean="0">
                <a:solidFill>
                  <a:srgbClr val="990000"/>
                </a:solidFill>
              </a:rPr>
              <a:t> </a:t>
            </a:r>
          </a:p>
        </p:txBody>
      </p:sp>
      <p:sp>
        <p:nvSpPr>
          <p:cNvPr id="31747" name="Rectangle 3"/>
          <p:cNvSpPr>
            <a:spLocks noGrp="1" noChangeArrowheads="1"/>
          </p:cNvSpPr>
          <p:nvPr>
            <p:ph type="body" idx="1"/>
          </p:nvPr>
        </p:nvSpPr>
        <p:spPr>
          <a:xfrm>
            <a:off x="0" y="908050"/>
            <a:ext cx="6156325" cy="5732463"/>
          </a:xfrm>
        </p:spPr>
        <p:txBody>
          <a:bodyPr/>
          <a:lstStyle/>
          <a:p>
            <a:pPr eaLnBrk="1" hangingPunct="1">
              <a:lnSpc>
                <a:spcPct val="80000"/>
              </a:lnSpc>
            </a:pPr>
            <a:r>
              <a:rPr lang="ru-RU" sz="2400" b="1" smtClean="0">
                <a:solidFill>
                  <a:srgbClr val="000066"/>
                </a:solidFill>
              </a:rPr>
              <a:t>Когда общаешься в онлайне, относись к другим людям так, как ты хотел бы, чтобы относились к тебе. Избегай сквернословия и не говори вещей, которые заставят  кого-то  плохо себя чувствовать. </a:t>
            </a:r>
          </a:p>
          <a:p>
            <a:pPr eaLnBrk="1" hangingPunct="1">
              <a:lnSpc>
                <a:spcPct val="80000"/>
              </a:lnSpc>
            </a:pPr>
            <a:r>
              <a:rPr lang="ru-RU" sz="2400" b="1" smtClean="0">
                <a:solidFill>
                  <a:srgbClr val="000066"/>
                </a:solidFill>
              </a:rPr>
              <a:t>Научись ''сетевому этикету'', когда находишься в онлайне. Что считается делать и говорить хорошо, а что нет? Например, если ты печатаешь сообщение ЗАГЛАВНЫМИ БУКВАМИ, твой собеседник может подумать, что ты кричишь на  него. </a:t>
            </a:r>
          </a:p>
          <a:p>
            <a:pPr eaLnBrk="1" hangingPunct="1">
              <a:lnSpc>
                <a:spcPct val="80000"/>
              </a:lnSpc>
            </a:pPr>
            <a:r>
              <a:rPr lang="ru-RU" sz="2400" b="1" smtClean="0">
                <a:solidFill>
                  <a:srgbClr val="000066"/>
                </a:solidFill>
              </a:rPr>
              <a:t>Если  кто-то  говорит  что-то  грубое или  что-то неприятное  - не отвечай. Уйди из чата или форума </a:t>
            </a:r>
            <a:r>
              <a:rPr lang="ru-RU" sz="2400" b="1" smtClean="0">
                <a:solidFill>
                  <a:srgbClr val="990000"/>
                </a:solidFill>
              </a:rPr>
              <a:t>незамедлительно.</a:t>
            </a:r>
            <a:r>
              <a:rPr lang="ru-RU" sz="2400" b="1" smtClean="0">
                <a:solidFill>
                  <a:srgbClr val="000066"/>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68313" y="0"/>
            <a:ext cx="8229600" cy="908050"/>
          </a:xfrm>
        </p:spPr>
        <p:txBody>
          <a:bodyPr/>
          <a:lstStyle/>
          <a:p>
            <a:pPr eaLnBrk="1" hangingPunct="1"/>
            <a:r>
              <a:rPr lang="ru-RU" sz="4000" b="1" smtClean="0">
                <a:solidFill>
                  <a:schemeClr val="bg1"/>
                </a:solidFill>
              </a:rPr>
              <a:t>Будь начеку!</a:t>
            </a:r>
            <a:r>
              <a:rPr lang="ru-RU" smtClean="0"/>
              <a:t> </a:t>
            </a:r>
          </a:p>
        </p:txBody>
      </p:sp>
      <p:sp>
        <p:nvSpPr>
          <p:cNvPr id="32770" name="Rectangle 3"/>
          <p:cNvSpPr>
            <a:spLocks noGrp="1" noChangeArrowheads="1"/>
          </p:cNvSpPr>
          <p:nvPr>
            <p:ph type="body" idx="1"/>
          </p:nvPr>
        </p:nvSpPr>
        <p:spPr>
          <a:xfrm>
            <a:off x="250825" y="981075"/>
            <a:ext cx="8712200" cy="5876925"/>
          </a:xfrm>
        </p:spPr>
        <p:txBody>
          <a:bodyPr/>
          <a:lstStyle/>
          <a:p>
            <a:pPr eaLnBrk="1" hangingPunct="1">
              <a:lnSpc>
                <a:spcPct val="80000"/>
              </a:lnSpc>
            </a:pPr>
            <a:r>
              <a:rPr lang="ru-RU" sz="2000" b="1" smtClean="0">
                <a:solidFill>
                  <a:srgbClr val="000066"/>
                </a:solidFill>
              </a:rPr>
              <a:t>Если ты видишь или знаешь, что твоего друга запугивают в  онлайне, поддержи его и сообщи об этом взрослым. Ведь ты бы захотел, чтобы он  сделал то же самое для тебя. </a:t>
            </a:r>
          </a:p>
          <a:p>
            <a:pPr eaLnBrk="1" hangingPunct="1">
              <a:lnSpc>
                <a:spcPct val="80000"/>
              </a:lnSpc>
            </a:pPr>
            <a:r>
              <a:rPr lang="ru-RU" sz="2000" b="1" smtClean="0">
                <a:solidFill>
                  <a:srgbClr val="000066"/>
                </a:solidFill>
              </a:rPr>
              <a:t>Не посылай сообщения или изображения, которые могут повредить или огорчить  кого-нибудь.  Даже если не ты это начал, тебя будут считать участником круга запугивания. </a:t>
            </a:r>
          </a:p>
          <a:p>
            <a:pPr eaLnBrk="1" hangingPunct="1">
              <a:lnSpc>
                <a:spcPct val="80000"/>
              </a:lnSpc>
            </a:pPr>
            <a:r>
              <a:rPr lang="ru-RU" sz="2000" b="1" smtClean="0">
                <a:solidFill>
                  <a:srgbClr val="000066"/>
                </a:solidFill>
              </a:rPr>
              <a:t>Всегда будь начеку, если  кто-то,  особенно незнакомец, хочет поговорить с тобой о взрослых отношениях. Помни, что в сети никогда нельзя быть уверенным в истинной сущности человека и его намерениях. Обращение к ребенку или подростку с сексуальными намерениями всегда является серьезным поводом для беспокойства. Ты должен рассказать об  этом взрослому, которому доверяешь, для того чтобы вы могли сообщить о неприятной ситуации в правоохранительные органы. </a:t>
            </a:r>
          </a:p>
          <a:p>
            <a:pPr eaLnBrk="1" hangingPunct="1">
              <a:lnSpc>
                <a:spcPct val="80000"/>
              </a:lnSpc>
            </a:pPr>
            <a:r>
              <a:rPr lang="ru-RU" sz="2000" b="1" smtClean="0">
                <a:solidFill>
                  <a:srgbClr val="000066"/>
                </a:solidFill>
              </a:rPr>
              <a:t>Если тебя заманили или привлекали обманом к совершению действий сексуального характера или к передаче сексуальных изображений с тобой, ты обязательно должен рассказать об этом взрослому, которому доверяешь, для того чтобы получить совет или помощь. Ни один взрослый не имеет права требовать подобного от ребенка или подростка –  ответственность всегда лежит на  взрослом.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Медиаграмотность</a:t>
            </a:r>
          </a:p>
        </p:txBody>
      </p:sp>
      <p:sp>
        <p:nvSpPr>
          <p:cNvPr id="15362" name="Rectangle 3"/>
          <p:cNvSpPr>
            <a:spLocks noGrp="1" noChangeArrowheads="1"/>
          </p:cNvSpPr>
          <p:nvPr>
            <p:ph type="body" idx="1"/>
          </p:nvPr>
        </p:nvSpPr>
        <p:spPr>
          <a:xfrm>
            <a:off x="179388" y="1196975"/>
            <a:ext cx="6130925" cy="5073650"/>
          </a:xfrm>
        </p:spPr>
        <p:txBody>
          <a:bodyPr/>
          <a:lstStyle/>
          <a:p>
            <a:pPr eaLnBrk="1" hangingPunct="1">
              <a:lnSpc>
                <a:spcPct val="80000"/>
              </a:lnSpc>
            </a:pPr>
            <a:r>
              <a:rPr lang="ru-RU" sz="2400" b="1" smtClean="0">
                <a:solidFill>
                  <a:srgbClr val="000066"/>
                </a:solidFill>
              </a:rPr>
              <a:t>грамотное использование детьми и их преподавателями инструментов, обеспечивающих доступ к информации,</a:t>
            </a:r>
          </a:p>
          <a:p>
            <a:pPr eaLnBrk="1" hangingPunct="1">
              <a:lnSpc>
                <a:spcPct val="80000"/>
              </a:lnSpc>
            </a:pPr>
            <a:r>
              <a:rPr lang="ru-RU" sz="2400" b="1" smtClean="0">
                <a:solidFill>
                  <a:srgbClr val="000066"/>
                </a:solidFill>
              </a:rPr>
              <a:t> развитие критического анализа содержания информации и привития коммуникативных навыков, </a:t>
            </a:r>
          </a:p>
          <a:p>
            <a:pPr eaLnBrk="1" hangingPunct="1">
              <a:lnSpc>
                <a:spcPct val="80000"/>
              </a:lnSpc>
            </a:pPr>
            <a:r>
              <a:rPr lang="ru-RU" sz="2400" b="1" smtClean="0">
                <a:solidFill>
                  <a:srgbClr val="000066"/>
                </a:solidFill>
              </a:rPr>
              <a:t>содействие профессиональной подготовке детей и их педагогов в целях позитивного и ответственного использования ими информационных и коммуникационных технологий и услуг.</a:t>
            </a:r>
          </a:p>
        </p:txBody>
      </p:sp>
      <p:pic>
        <p:nvPicPr>
          <p:cNvPr id="15363" name="Picture 4" descr="инет11"/>
          <p:cNvPicPr>
            <a:picLocks noChangeAspect="1" noChangeArrowheads="1"/>
          </p:cNvPicPr>
          <p:nvPr/>
        </p:nvPicPr>
        <p:blipFill>
          <a:blip r:embed="rId2"/>
          <a:srcRect/>
          <a:stretch>
            <a:fillRect/>
          </a:stretch>
        </p:blipFill>
        <p:spPr bwMode="auto">
          <a:xfrm>
            <a:off x="6227763" y="1557338"/>
            <a:ext cx="2757487" cy="3979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457200" y="0"/>
            <a:ext cx="8229600" cy="981075"/>
          </a:xfrm>
        </p:spPr>
        <p:txBody>
          <a:bodyPr/>
          <a:lstStyle/>
          <a:p>
            <a:pPr eaLnBrk="1" hangingPunct="1"/>
            <a:r>
              <a:rPr lang="ru-RU" sz="4000" b="1" smtClean="0">
                <a:solidFill>
                  <a:schemeClr val="bg1"/>
                </a:solidFill>
              </a:rPr>
              <a:t>Установи свои рамки</a:t>
            </a:r>
            <a:r>
              <a:rPr lang="ru-RU" smtClean="0"/>
              <a:t> </a:t>
            </a:r>
          </a:p>
        </p:txBody>
      </p:sp>
      <p:sp>
        <p:nvSpPr>
          <p:cNvPr id="33794" name="Rectangle 3"/>
          <p:cNvSpPr>
            <a:spLocks noGrp="1" noChangeArrowheads="1"/>
          </p:cNvSpPr>
          <p:nvPr>
            <p:ph type="body" idx="1"/>
          </p:nvPr>
        </p:nvSpPr>
        <p:spPr>
          <a:xfrm>
            <a:off x="250825" y="1052513"/>
            <a:ext cx="6121400" cy="5472112"/>
          </a:xfrm>
        </p:spPr>
        <p:txBody>
          <a:bodyPr/>
          <a:lstStyle/>
          <a:p>
            <a:pPr eaLnBrk="1" hangingPunct="1">
              <a:lnSpc>
                <a:spcPct val="80000"/>
              </a:lnSpc>
            </a:pPr>
            <a:r>
              <a:rPr lang="ru-RU" sz="2400" b="1" smtClean="0">
                <a:solidFill>
                  <a:srgbClr val="000066"/>
                </a:solidFill>
              </a:rPr>
              <a:t>Используя социальные сети, либо любые другие  онлайн-сервисы,  позаботься о своей конфиденциальности и конфиденциальности твоей семьи и  друзей. </a:t>
            </a:r>
          </a:p>
          <a:p>
            <a:pPr eaLnBrk="1" hangingPunct="1">
              <a:lnSpc>
                <a:spcPct val="80000"/>
              </a:lnSpc>
            </a:pPr>
            <a:r>
              <a:rPr lang="ru-RU" sz="2400" b="1" smtClean="0">
                <a:solidFill>
                  <a:srgbClr val="000066"/>
                </a:solidFill>
              </a:rPr>
              <a:t>Если ты зарегистрировался на сайте социальной сети, используй настройки конфиденциальности, для того чтобы защитить твой  онлайн-профиль  таким образом, чтобы только твои друзья могли его просматривать. Попроси своих родителей помочь с настройками, если сам затрудняешься. Это правило очень важно.</a:t>
            </a:r>
            <a:r>
              <a:rPr lang="ru-RU" sz="2400" b="1" smtClean="0"/>
              <a:t> </a:t>
            </a:r>
          </a:p>
        </p:txBody>
      </p:sp>
      <p:pic>
        <p:nvPicPr>
          <p:cNvPr id="33795" name="Picture 4" descr="инет12"/>
          <p:cNvPicPr>
            <a:picLocks noChangeAspect="1" noChangeArrowheads="1"/>
          </p:cNvPicPr>
          <p:nvPr/>
        </p:nvPicPr>
        <p:blipFill>
          <a:blip r:embed="rId2"/>
          <a:srcRect/>
          <a:stretch>
            <a:fillRect/>
          </a:stretch>
        </p:blipFill>
        <p:spPr bwMode="auto">
          <a:xfrm>
            <a:off x="6300788" y="1844675"/>
            <a:ext cx="2843212" cy="2843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468313" y="0"/>
            <a:ext cx="8229600" cy="836613"/>
          </a:xfrm>
        </p:spPr>
        <p:txBody>
          <a:bodyPr/>
          <a:lstStyle/>
          <a:p>
            <a:pPr eaLnBrk="1" hangingPunct="1"/>
            <a:r>
              <a:rPr lang="ru-RU" sz="4000" b="1" smtClean="0">
                <a:solidFill>
                  <a:schemeClr val="bg1"/>
                </a:solidFill>
              </a:rPr>
              <a:t>Установи свои рамки</a:t>
            </a:r>
          </a:p>
        </p:txBody>
      </p:sp>
      <p:sp>
        <p:nvSpPr>
          <p:cNvPr id="34818" name="Rectangle 3"/>
          <p:cNvSpPr>
            <a:spLocks noGrp="1" noChangeArrowheads="1"/>
          </p:cNvSpPr>
          <p:nvPr>
            <p:ph type="body" idx="1"/>
          </p:nvPr>
        </p:nvSpPr>
        <p:spPr>
          <a:xfrm>
            <a:off x="250825" y="1125538"/>
            <a:ext cx="8424863" cy="5000625"/>
          </a:xfrm>
        </p:spPr>
        <p:txBody>
          <a:bodyPr/>
          <a:lstStyle/>
          <a:p>
            <a:pPr eaLnBrk="1" hangingPunct="1">
              <a:lnSpc>
                <a:spcPct val="80000"/>
              </a:lnSpc>
            </a:pPr>
            <a:r>
              <a:rPr lang="ru-RU" sz="1800" b="1" smtClean="0">
                <a:solidFill>
                  <a:srgbClr val="000066"/>
                </a:solidFill>
              </a:rPr>
              <a:t>Храни свои персональные данные в тайне, особенно при общении во взрослых социальных сетях. Используй ник вместо своего настоящего имени на любом  онлайн-сервисе,  где много незнакомых людей может прочитать твою информацию. Спроси своих родителей прежде, чем сообщать  кому-либо  в интернете свое имя, адрес, номер телефона или любую другую персональную информацию. </a:t>
            </a:r>
          </a:p>
          <a:p>
            <a:pPr eaLnBrk="1" hangingPunct="1">
              <a:lnSpc>
                <a:spcPct val="80000"/>
              </a:lnSpc>
            </a:pPr>
            <a:r>
              <a:rPr lang="ru-RU" sz="1800" b="1" smtClean="0">
                <a:solidFill>
                  <a:srgbClr val="000066"/>
                </a:solidFill>
              </a:rPr>
              <a:t>Дважды подумай прежде, чем разместить или рассказать о   чем-нибудь  в онлайн-среде.  Готов ли ты рассказать об этом всем, кто находится в  онлайне: твоим близким друзьям, а также посторонним людям? Помни, что, разместив информацию, фотографии или любой другой материал в сети, ты  уже никогда не сможешь удалить его из интернета или помешать другим людям использовать его. </a:t>
            </a:r>
          </a:p>
          <a:p>
            <a:pPr eaLnBrk="1" hangingPunct="1">
              <a:lnSpc>
                <a:spcPct val="80000"/>
              </a:lnSpc>
            </a:pPr>
            <a:r>
              <a:rPr lang="ru-RU" sz="1800" b="1" smtClean="0">
                <a:solidFill>
                  <a:srgbClr val="000066"/>
                </a:solidFill>
              </a:rPr>
              <a:t>Прежде чем ввести любую информацию о себе  на каком-либо  сайте, узнай, как может быть использована эта информация. Может ли быть опубликована вся информация или ее часть и, если «да», то где? Если ты испытываешь дискомфорт от объема запрашиваемой информации, если ты не доверяешь сайту, не давай информацию. Поищи другой похожий сервис, для работы с которым требуется меньше информации, или его администрация обещает более бережно обращаться с твоими данными. </a:t>
            </a:r>
          </a:p>
          <a:p>
            <a:pPr eaLnBrk="1" hangingPunct="1">
              <a:lnSpc>
                <a:spcPct val="80000"/>
              </a:lnSpc>
            </a:pPr>
            <a:endParaRPr lang="ru-RU" sz="1800" b="1" smtClean="0">
              <a:solidFill>
                <a:srgbClr val="000066"/>
              </a:solidFill>
            </a:endParaRPr>
          </a:p>
          <a:p>
            <a:pPr eaLnBrk="1" hangingPunct="1">
              <a:lnSpc>
                <a:spcPct val="80000"/>
              </a:lnSpc>
            </a:pPr>
            <a:endParaRPr lang="ru-RU" sz="1800" b="1" smtClean="0">
              <a:solidFill>
                <a:srgbClr val="000066"/>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468313" y="0"/>
            <a:ext cx="8229600" cy="777875"/>
          </a:xfrm>
        </p:spPr>
        <p:txBody>
          <a:bodyPr/>
          <a:lstStyle/>
          <a:p>
            <a:pPr eaLnBrk="1" hangingPunct="1"/>
            <a:r>
              <a:rPr lang="ru-RU" sz="4000" b="1" smtClean="0">
                <a:solidFill>
                  <a:schemeClr val="bg1"/>
                </a:solidFill>
              </a:rPr>
              <a:t>Это важно!</a:t>
            </a:r>
            <a:r>
              <a:rPr lang="ru-RU" smtClean="0"/>
              <a:t> </a:t>
            </a:r>
          </a:p>
        </p:txBody>
      </p:sp>
      <p:sp>
        <p:nvSpPr>
          <p:cNvPr id="35842" name="Rectangle 3"/>
          <p:cNvSpPr>
            <a:spLocks noGrp="1" noChangeArrowheads="1"/>
          </p:cNvSpPr>
          <p:nvPr>
            <p:ph type="body" idx="1"/>
          </p:nvPr>
        </p:nvSpPr>
        <p:spPr>
          <a:xfrm>
            <a:off x="250825" y="1052513"/>
            <a:ext cx="8893175" cy="5545137"/>
          </a:xfrm>
        </p:spPr>
        <p:txBody>
          <a:bodyPr/>
          <a:lstStyle/>
          <a:p>
            <a:pPr eaLnBrk="1" hangingPunct="1">
              <a:lnSpc>
                <a:spcPct val="80000"/>
              </a:lnSpc>
              <a:buFontTx/>
              <a:buNone/>
            </a:pPr>
            <a:r>
              <a:rPr lang="ru-RU" sz="2000" b="1" smtClean="0">
                <a:solidFill>
                  <a:srgbClr val="000066"/>
                </a:solidFill>
              </a:rPr>
              <a:t>1.</a:t>
            </a:r>
            <a:r>
              <a:rPr lang="ru-RU" sz="2000" b="1" smtClean="0"/>
              <a:t>   </a:t>
            </a:r>
            <a:r>
              <a:rPr lang="ru-RU" sz="2000" b="1" smtClean="0">
                <a:solidFill>
                  <a:srgbClr val="000066"/>
                </a:solidFill>
              </a:rPr>
              <a:t>  Игнорируй плохое поведение других пользователей, уйди от  неприятных разговоров или с сайтов с некорректным содержанием. Как и в реальной жизни, существуют люди, которые по разным причинам ведут себя агрессивно, оскорбительно или провокационно по отношению к другим или хотят распространить вредоносный контент. Обычно лучше всего игнорировать и затем заблокировать таких пользователей. </a:t>
            </a:r>
          </a:p>
          <a:p>
            <a:pPr eaLnBrk="1" hangingPunct="1">
              <a:lnSpc>
                <a:spcPct val="80000"/>
              </a:lnSpc>
              <a:buFontTx/>
              <a:buNone/>
            </a:pPr>
            <a:r>
              <a:rPr lang="ru-RU" sz="2000" b="1" smtClean="0">
                <a:solidFill>
                  <a:srgbClr val="000066"/>
                </a:solidFill>
              </a:rPr>
              <a:t>2.     Не размещай ничего такого, о чем ты бы не хотел, чтобы узнали другие, чего ты бы никогда не сказал им лично. </a:t>
            </a:r>
          </a:p>
          <a:p>
            <a:pPr eaLnBrk="1" hangingPunct="1">
              <a:lnSpc>
                <a:spcPct val="80000"/>
              </a:lnSpc>
              <a:buFontTx/>
              <a:buNone/>
            </a:pPr>
            <a:r>
              <a:rPr lang="ru-RU" sz="2000" b="1" smtClean="0">
                <a:solidFill>
                  <a:srgbClr val="000066"/>
                </a:solidFill>
              </a:rPr>
              <a:t>3.     Уважай контент других людей, который ты размещаешь или которым делишься. Например, фотография, которую тебе дал друг, является его собственностью, а не твоей. Ты можешь размещать  ее в онлайн-среде  только, если у тебя есть на это его разрешение, и ты должен указать, откуда ты ее взял. </a:t>
            </a:r>
          </a:p>
          <a:p>
            <a:pPr eaLnBrk="1" hangingPunct="1">
              <a:lnSpc>
                <a:spcPct val="80000"/>
              </a:lnSpc>
              <a:buFontTx/>
              <a:buNone/>
            </a:pPr>
            <a:r>
              <a:rPr lang="ru-RU" sz="2000" b="1" smtClean="0">
                <a:solidFill>
                  <a:srgbClr val="000066"/>
                </a:solidFill>
              </a:rPr>
              <a:t>4.     Важно воздерживаться от ответа на провокационные сообщения, получаемые при помощи сообщений SMS, MMS, программ мгновенного обмена сообщениями, в электронных письмах, в чатах или во время общения  в онлайн-средес другими пользователями. Вместо этого тебе нужно предпринять шаги, которые помогут исключить или ограничить попытки спровоцировать тебя</a:t>
            </a:r>
            <a:r>
              <a:rPr lang="ru-RU" sz="2000" b="1" smtClean="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0" y="0"/>
            <a:ext cx="9144000" cy="777875"/>
          </a:xfrm>
        </p:spPr>
        <p:txBody>
          <a:bodyPr/>
          <a:lstStyle/>
          <a:p>
            <a:pPr eaLnBrk="1" hangingPunct="1"/>
            <a:r>
              <a:rPr lang="ru-RU" sz="3600" b="1" smtClean="0">
                <a:solidFill>
                  <a:schemeClr val="bg1"/>
                </a:solidFill>
              </a:rPr>
              <a:t>Если тебя запугивают в онлайновой среде:</a:t>
            </a:r>
            <a:r>
              <a:rPr lang="ru-RU" sz="4000" smtClean="0"/>
              <a:t> </a:t>
            </a:r>
          </a:p>
        </p:txBody>
      </p:sp>
      <p:sp>
        <p:nvSpPr>
          <p:cNvPr id="36866" name="Rectangle 3"/>
          <p:cNvSpPr>
            <a:spLocks noGrp="1" noChangeArrowheads="1"/>
          </p:cNvSpPr>
          <p:nvPr>
            <p:ph type="body" idx="1"/>
          </p:nvPr>
        </p:nvSpPr>
        <p:spPr>
          <a:xfrm>
            <a:off x="0" y="1052513"/>
            <a:ext cx="6372225" cy="5073650"/>
          </a:xfrm>
        </p:spPr>
        <p:txBody>
          <a:bodyPr/>
          <a:lstStyle/>
          <a:p>
            <a:pPr eaLnBrk="1" hangingPunct="1">
              <a:lnSpc>
                <a:spcPct val="80000"/>
              </a:lnSpc>
            </a:pPr>
            <a:r>
              <a:rPr lang="ru-RU" sz="2400" smtClean="0">
                <a:solidFill>
                  <a:srgbClr val="000066"/>
                </a:solidFill>
              </a:rPr>
              <a:t>Игнорируй. Не отвечай обидчику. Если он не получает ответа, ему может это наскучить и он уйдёт. </a:t>
            </a:r>
          </a:p>
          <a:p>
            <a:pPr eaLnBrk="1" hangingPunct="1">
              <a:lnSpc>
                <a:spcPct val="80000"/>
              </a:lnSpc>
            </a:pPr>
            <a:r>
              <a:rPr lang="ru-RU" sz="2400" smtClean="0">
                <a:solidFill>
                  <a:srgbClr val="000066"/>
                </a:solidFill>
              </a:rPr>
              <a:t>Заблокируй этого человека. Это защитит тебя от просмотра сообщений конкретного пользователя. </a:t>
            </a:r>
          </a:p>
          <a:p>
            <a:pPr eaLnBrk="1" hangingPunct="1">
              <a:lnSpc>
                <a:spcPct val="80000"/>
              </a:lnSpc>
            </a:pPr>
            <a:r>
              <a:rPr lang="ru-RU" sz="2400" smtClean="0">
                <a:solidFill>
                  <a:srgbClr val="000066"/>
                </a:solidFill>
              </a:rPr>
              <a:t>Расскажи  кому-нибудь.  Расскажи своей маме или папе, или другому взрослому, которому доверяешь. </a:t>
            </a:r>
          </a:p>
          <a:p>
            <a:pPr eaLnBrk="1" hangingPunct="1">
              <a:lnSpc>
                <a:spcPct val="80000"/>
              </a:lnSpc>
            </a:pPr>
            <a:r>
              <a:rPr lang="ru-RU" sz="2400" smtClean="0">
                <a:solidFill>
                  <a:srgbClr val="000066"/>
                </a:solidFill>
              </a:rPr>
              <a:t>Сохрани доказательства. Это может быть полезным для поиска того, кто пытался тебя запугать. Сохрани в качестве доказательств тексты, электронные письма,  онлайн-разговоры  или голосовую почту. </a:t>
            </a:r>
          </a:p>
          <a:p>
            <a:pPr eaLnBrk="1" hangingPunct="1">
              <a:lnSpc>
                <a:spcPct val="80000"/>
              </a:lnSpc>
            </a:pPr>
            <a:endParaRPr lang="ru-RU" sz="2400" smtClean="0">
              <a:solidFill>
                <a:srgbClr val="000066"/>
              </a:solidFill>
            </a:endParaRPr>
          </a:p>
        </p:txBody>
      </p:sp>
      <p:pic>
        <p:nvPicPr>
          <p:cNvPr id="36867" name="Picture 6" descr="момент"/>
          <p:cNvPicPr>
            <a:picLocks noChangeAspect="1" noChangeArrowheads="1"/>
          </p:cNvPicPr>
          <p:nvPr/>
        </p:nvPicPr>
        <p:blipFill>
          <a:blip r:embed="rId2"/>
          <a:srcRect/>
          <a:stretch>
            <a:fillRect/>
          </a:stretch>
        </p:blipFill>
        <p:spPr bwMode="auto">
          <a:xfrm>
            <a:off x="6300788" y="2205038"/>
            <a:ext cx="2646362" cy="2646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611188" y="0"/>
            <a:ext cx="8229600" cy="1143000"/>
          </a:xfrm>
        </p:spPr>
        <p:txBody>
          <a:bodyPr/>
          <a:lstStyle/>
          <a:p>
            <a:pPr eaLnBrk="1" hangingPunct="1"/>
            <a:r>
              <a:rPr lang="ru-RU" smtClean="0"/>
              <a:t> </a:t>
            </a:r>
            <a:r>
              <a:rPr lang="ru-RU" sz="4000" b="1" smtClean="0">
                <a:solidFill>
                  <a:schemeClr val="bg1"/>
                </a:solidFill>
              </a:rPr>
              <a:t>Сообщи об  этом:</a:t>
            </a:r>
            <a:r>
              <a:rPr lang="ru-RU" smtClean="0"/>
              <a:t> </a:t>
            </a:r>
          </a:p>
        </p:txBody>
      </p:sp>
      <p:sp>
        <p:nvSpPr>
          <p:cNvPr id="37890" name="Rectangle 3"/>
          <p:cNvSpPr>
            <a:spLocks noGrp="1" noChangeArrowheads="1"/>
          </p:cNvSpPr>
          <p:nvPr>
            <p:ph type="body" idx="1"/>
          </p:nvPr>
        </p:nvSpPr>
        <p:spPr>
          <a:xfrm>
            <a:off x="468313" y="1125538"/>
            <a:ext cx="6480175" cy="5000625"/>
          </a:xfrm>
        </p:spPr>
        <p:txBody>
          <a:bodyPr/>
          <a:lstStyle/>
          <a:p>
            <a:pPr eaLnBrk="1" hangingPunct="1">
              <a:lnSpc>
                <a:spcPct val="80000"/>
              </a:lnSpc>
            </a:pPr>
            <a:r>
              <a:rPr lang="ru-RU" sz="2000" b="1" smtClean="0">
                <a:solidFill>
                  <a:srgbClr val="000066"/>
                </a:solidFill>
              </a:rPr>
              <a:t>Руководству твоей школы. Образовательное учреждение должно иметь свою политику для ситуации с запугиванием. </a:t>
            </a:r>
          </a:p>
          <a:p>
            <a:pPr eaLnBrk="1" hangingPunct="1">
              <a:lnSpc>
                <a:spcPct val="80000"/>
              </a:lnSpc>
            </a:pPr>
            <a:r>
              <a:rPr lang="ru-RU" sz="2000" b="1" smtClean="0">
                <a:solidFill>
                  <a:srgbClr val="000066"/>
                </a:solidFill>
              </a:rPr>
              <a:t>Твоему интернет-провайдеру,  оператору мобильной связи или администратору  веб-сайта.  Они могут предпринять шаги, для того чтобы помочь тебе. </a:t>
            </a:r>
          </a:p>
          <a:p>
            <a:pPr eaLnBrk="1" hangingPunct="1">
              <a:lnSpc>
                <a:spcPct val="80000"/>
              </a:lnSpc>
            </a:pPr>
            <a:r>
              <a:rPr lang="ru-RU" sz="2000" b="1" smtClean="0">
                <a:solidFill>
                  <a:srgbClr val="000066"/>
                </a:solidFill>
              </a:rPr>
              <a:t>В милицию. Если ты считаешь, что существует угроза для твоей безопасности,  токто-нибудь  из взрослых, либо ты сам должен обратиться в  правоохранительные органы. </a:t>
            </a:r>
          </a:p>
          <a:p>
            <a:pPr eaLnBrk="1" hangingPunct="1">
              <a:lnSpc>
                <a:spcPct val="80000"/>
              </a:lnSpc>
            </a:pPr>
            <a:r>
              <a:rPr lang="ru-RU" sz="2000" b="1" smtClean="0">
                <a:solidFill>
                  <a:srgbClr val="000066"/>
                </a:solidFill>
              </a:rPr>
              <a:t>На линию помощи «Дети онлайн» по телефону: 88002500015 (по России звонок бесплатный) или  по e-mail:</a:t>
            </a:r>
            <a:r>
              <a:rPr lang="ru-RU" sz="2000" b="1" smtClean="0">
                <a:solidFill>
                  <a:srgbClr val="000066"/>
                </a:solidFill>
                <a:hlinkClick r:id="rId2"/>
              </a:rPr>
              <a:t> helpline@online.org</a:t>
            </a:r>
            <a:r>
              <a:rPr lang="ru-RU" sz="2000" b="1" smtClean="0">
                <a:solidFill>
                  <a:srgbClr val="000066"/>
                </a:solidFill>
              </a:rPr>
              <a:t>. Специалисты подскажут тебе, как лучше поступить </a:t>
            </a:r>
          </a:p>
        </p:txBody>
      </p:sp>
      <p:pic>
        <p:nvPicPr>
          <p:cNvPr id="37891" name="Picture 4" descr="тел"/>
          <p:cNvPicPr>
            <a:picLocks noChangeAspect="1" noChangeArrowheads="1"/>
          </p:cNvPicPr>
          <p:nvPr/>
        </p:nvPicPr>
        <p:blipFill>
          <a:blip r:embed="rId3"/>
          <a:srcRect/>
          <a:stretch>
            <a:fillRect/>
          </a:stretch>
        </p:blipFill>
        <p:spPr bwMode="auto">
          <a:xfrm>
            <a:off x="6804025" y="1916113"/>
            <a:ext cx="2047875" cy="281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457200" y="274638"/>
            <a:ext cx="8686800" cy="1143000"/>
          </a:xfrm>
        </p:spPr>
        <p:txBody>
          <a:bodyPr/>
          <a:lstStyle/>
          <a:p>
            <a:pPr eaLnBrk="1" hangingPunct="1"/>
            <a:r>
              <a:rPr lang="ru-RU" sz="4000" b="1" smtClean="0">
                <a:solidFill>
                  <a:schemeClr val="bg1"/>
                </a:solidFill>
              </a:rPr>
              <a:t>Твои права в онлайновой среде</a:t>
            </a:r>
            <a:r>
              <a:rPr lang="ru-RU" sz="4000" smtClean="0">
                <a:solidFill>
                  <a:schemeClr val="bg1"/>
                </a:solidFill>
              </a:rPr>
              <a:t> </a:t>
            </a:r>
            <a:br>
              <a:rPr lang="ru-RU" sz="4000" smtClean="0">
                <a:solidFill>
                  <a:schemeClr val="bg1"/>
                </a:solidFill>
              </a:rPr>
            </a:br>
            <a:endParaRPr lang="ru-RU" sz="4000" smtClean="0">
              <a:solidFill>
                <a:schemeClr val="bg1"/>
              </a:solidFill>
            </a:endParaRPr>
          </a:p>
        </p:txBody>
      </p:sp>
      <p:sp>
        <p:nvSpPr>
          <p:cNvPr id="38914" name="Rectangle 3"/>
          <p:cNvSpPr>
            <a:spLocks noGrp="1" noChangeArrowheads="1"/>
          </p:cNvSpPr>
          <p:nvPr>
            <p:ph type="body" idx="1"/>
          </p:nvPr>
        </p:nvSpPr>
        <p:spPr>
          <a:xfrm>
            <a:off x="323850" y="1125538"/>
            <a:ext cx="8820150" cy="5399087"/>
          </a:xfrm>
        </p:spPr>
        <p:txBody>
          <a:bodyPr/>
          <a:lstStyle/>
          <a:p>
            <a:pPr eaLnBrk="1" hangingPunct="1"/>
            <a:r>
              <a:rPr lang="ru-RU" sz="2800" b="1" smtClean="0">
                <a:solidFill>
                  <a:srgbClr val="000066"/>
                </a:solidFill>
              </a:rPr>
              <a:t>Ты имеешь права – и другие люди должны уважать их. Ты никогда не должен терпеть преследования или запугивания со стороны других людей. Законы реальной жизни также действуют и в онлайн-среде. </a:t>
            </a:r>
          </a:p>
          <a:p>
            <a:pPr eaLnBrk="1" hangingPunct="1"/>
            <a:r>
              <a:rPr lang="ru-RU" sz="2800" b="1" smtClean="0">
                <a:solidFill>
                  <a:srgbClr val="000066"/>
                </a:solidFill>
              </a:rPr>
              <a:t>Ты имеешь право использовать современные технологии для развития своей индивидуальности и расширения твоих возможностей. </a:t>
            </a:r>
          </a:p>
          <a:p>
            <a:pPr eaLnBrk="1" hangingPunct="1"/>
            <a:r>
              <a:rPr lang="ru-RU" sz="2800" b="1" smtClean="0">
                <a:solidFill>
                  <a:srgbClr val="000066"/>
                </a:solidFill>
              </a:rPr>
              <a:t>Ты имеешь право защитить свою персональную информацию.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250825" y="0"/>
            <a:ext cx="8697913" cy="908050"/>
          </a:xfrm>
        </p:spPr>
        <p:txBody>
          <a:bodyPr/>
          <a:lstStyle/>
          <a:p>
            <a:pPr eaLnBrk="1" hangingPunct="1"/>
            <a:r>
              <a:rPr lang="ru-RU" sz="4000" b="1" smtClean="0">
                <a:solidFill>
                  <a:schemeClr val="bg1"/>
                </a:solidFill>
              </a:rPr>
              <a:t>Твои права в онлайновой среде</a:t>
            </a:r>
          </a:p>
        </p:txBody>
      </p:sp>
      <p:sp>
        <p:nvSpPr>
          <p:cNvPr id="39938" name="Rectangle 3"/>
          <p:cNvSpPr>
            <a:spLocks noGrp="1" noChangeArrowheads="1"/>
          </p:cNvSpPr>
          <p:nvPr>
            <p:ph type="body" idx="1"/>
          </p:nvPr>
        </p:nvSpPr>
        <p:spPr>
          <a:xfrm>
            <a:off x="179388" y="981075"/>
            <a:ext cx="6624637" cy="5073650"/>
          </a:xfrm>
        </p:spPr>
        <p:txBody>
          <a:bodyPr/>
          <a:lstStyle/>
          <a:p>
            <a:pPr eaLnBrk="1" hangingPunct="1">
              <a:lnSpc>
                <a:spcPct val="80000"/>
              </a:lnSpc>
            </a:pPr>
            <a:r>
              <a:rPr lang="ru-RU" sz="2400" b="1" smtClean="0">
                <a:solidFill>
                  <a:srgbClr val="000066"/>
                </a:solidFill>
              </a:rPr>
              <a:t>Ты имеешь право на доступ к информации и сервисам, соответствующим твоему возрасту и личным желаниям. </a:t>
            </a:r>
          </a:p>
          <a:p>
            <a:pPr eaLnBrk="1" hangingPunct="1">
              <a:lnSpc>
                <a:spcPct val="80000"/>
              </a:lnSpc>
            </a:pPr>
            <a:r>
              <a:rPr lang="ru-RU" sz="2400" b="1" smtClean="0">
                <a:solidFill>
                  <a:srgbClr val="000066"/>
                </a:solidFill>
              </a:rPr>
              <a:t>Ты имеешь право свободно выражать себя и право на уважение к  себе, и, в то же время, должен всегда уважать других. </a:t>
            </a:r>
          </a:p>
          <a:p>
            <a:pPr eaLnBrk="1" hangingPunct="1">
              <a:lnSpc>
                <a:spcPct val="80000"/>
              </a:lnSpc>
            </a:pPr>
            <a:r>
              <a:rPr lang="ru-RU" sz="2400" b="1" smtClean="0">
                <a:solidFill>
                  <a:srgbClr val="000066"/>
                </a:solidFill>
              </a:rPr>
              <a:t>Ты можешь свободно обсуждать и критиковать все, что опубликовано или доступно в сети. </a:t>
            </a:r>
          </a:p>
          <a:p>
            <a:pPr eaLnBrk="1" hangingPunct="1">
              <a:lnSpc>
                <a:spcPct val="80000"/>
              </a:lnSpc>
            </a:pPr>
            <a:r>
              <a:rPr lang="ru-RU" sz="2400" b="1" smtClean="0">
                <a:solidFill>
                  <a:srgbClr val="000066"/>
                </a:solidFill>
              </a:rPr>
              <a:t>Ты имеешь право сказать </a:t>
            </a:r>
            <a:r>
              <a:rPr lang="ru-RU" sz="2400" b="1" smtClean="0">
                <a:solidFill>
                  <a:srgbClr val="990000"/>
                </a:solidFill>
              </a:rPr>
              <a:t>НЕТ,</a:t>
            </a:r>
            <a:r>
              <a:rPr lang="ru-RU" sz="2400" b="1" smtClean="0">
                <a:solidFill>
                  <a:srgbClr val="000066"/>
                </a:solidFill>
              </a:rPr>
              <a:t> тому, кто  в онлайн-среде  просит тебя  о чем-то,  что заставляет тебя чувствовать дискомфорт. </a:t>
            </a:r>
          </a:p>
          <a:p>
            <a:pPr eaLnBrk="1" hangingPunct="1">
              <a:lnSpc>
                <a:spcPct val="80000"/>
              </a:lnSpc>
            </a:pPr>
            <a:endParaRPr lang="ru-RU" sz="2400" b="1" smtClean="0">
              <a:solidFill>
                <a:srgbClr val="000066"/>
              </a:solidFill>
            </a:endParaRPr>
          </a:p>
          <a:p>
            <a:pPr eaLnBrk="1" hangingPunct="1">
              <a:lnSpc>
                <a:spcPct val="80000"/>
              </a:lnSpc>
            </a:pPr>
            <a:endParaRPr lang="ru-RU" sz="2400" smtClean="0">
              <a:solidFill>
                <a:srgbClr val="000066"/>
              </a:solidFill>
            </a:endParaRPr>
          </a:p>
        </p:txBody>
      </p:sp>
      <p:pic>
        <p:nvPicPr>
          <p:cNvPr id="39939" name="Picture 5" descr="инет4"/>
          <p:cNvPicPr>
            <a:picLocks noChangeAspect="1" noChangeArrowheads="1"/>
          </p:cNvPicPr>
          <p:nvPr/>
        </p:nvPicPr>
        <p:blipFill>
          <a:blip r:embed="rId2"/>
          <a:srcRect/>
          <a:stretch>
            <a:fillRect/>
          </a:stretch>
        </p:blipFill>
        <p:spPr bwMode="auto">
          <a:xfrm>
            <a:off x="6524625" y="981075"/>
            <a:ext cx="2619375" cy="1743075"/>
          </a:xfrm>
          <a:prstGeom prst="rect">
            <a:avLst/>
          </a:prstGeom>
          <a:noFill/>
          <a:ln w="9525">
            <a:noFill/>
            <a:miter lim="800000"/>
            <a:headEnd/>
            <a:tailEnd/>
          </a:ln>
        </p:spPr>
      </p:pic>
      <p:pic>
        <p:nvPicPr>
          <p:cNvPr id="39940" name="Picture 6" descr="инет5"/>
          <p:cNvPicPr>
            <a:picLocks noChangeAspect="1" noChangeArrowheads="1"/>
          </p:cNvPicPr>
          <p:nvPr/>
        </p:nvPicPr>
        <p:blipFill>
          <a:blip r:embed="rId3"/>
          <a:srcRect/>
          <a:stretch>
            <a:fillRect/>
          </a:stretch>
        </p:blipFill>
        <p:spPr bwMode="auto">
          <a:xfrm>
            <a:off x="6227763" y="4194175"/>
            <a:ext cx="2916237" cy="175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539750" y="0"/>
            <a:ext cx="8229600" cy="836613"/>
          </a:xfrm>
        </p:spPr>
        <p:txBody>
          <a:bodyPr/>
          <a:lstStyle/>
          <a:p>
            <a:pPr eaLnBrk="1" hangingPunct="1"/>
            <a:r>
              <a:rPr lang="ru-RU" sz="3600" b="1" smtClean="0"/>
              <a:t/>
            </a:r>
            <a:br>
              <a:rPr lang="ru-RU" sz="3600" b="1" smtClean="0"/>
            </a:br>
            <a:r>
              <a:rPr lang="ru-RU" sz="3600" b="1" smtClean="0">
                <a:solidFill>
                  <a:schemeClr val="bg1"/>
                </a:solidFill>
              </a:rPr>
              <a:t> Безопасное использование своего компьютер</a:t>
            </a:r>
            <a:r>
              <a:rPr lang="ru-RU" sz="3600" smtClean="0">
                <a:solidFill>
                  <a:schemeClr val="bg1"/>
                </a:solidFill>
              </a:rPr>
              <a:t>а</a:t>
            </a:r>
            <a:r>
              <a:rPr lang="ru-RU" sz="3600" smtClean="0"/>
              <a:t/>
            </a:r>
            <a:br>
              <a:rPr lang="ru-RU" sz="3600" smtClean="0"/>
            </a:br>
            <a:endParaRPr lang="ru-RU" sz="3600" smtClean="0"/>
          </a:p>
        </p:txBody>
      </p:sp>
      <p:sp>
        <p:nvSpPr>
          <p:cNvPr id="40962" name="Rectangle 3"/>
          <p:cNvSpPr>
            <a:spLocks noGrp="1" noChangeArrowheads="1"/>
          </p:cNvSpPr>
          <p:nvPr>
            <p:ph type="body" idx="1"/>
          </p:nvPr>
        </p:nvSpPr>
        <p:spPr>
          <a:xfrm>
            <a:off x="250825" y="1052513"/>
            <a:ext cx="8435975" cy="5073650"/>
          </a:xfrm>
        </p:spPr>
        <p:txBody>
          <a:bodyPr/>
          <a:lstStyle/>
          <a:p>
            <a:pPr eaLnBrk="1" hangingPunct="1">
              <a:lnSpc>
                <a:spcPct val="80000"/>
              </a:lnSpc>
            </a:pPr>
            <a:r>
              <a:rPr lang="ru-RU" sz="2000" b="1" smtClean="0">
                <a:solidFill>
                  <a:srgbClr val="000066"/>
                </a:solidFill>
              </a:rPr>
              <a:t>Убедись, что на твоем компьютере установлены брандмауэр и  антивирусное программное обеспечение. Научись их правильно использовать. Помни о том, что эти программы должны своевременно обновляться. </a:t>
            </a:r>
          </a:p>
          <a:p>
            <a:pPr eaLnBrk="1" hangingPunct="1">
              <a:lnSpc>
                <a:spcPct val="80000"/>
              </a:lnSpc>
            </a:pPr>
            <a:r>
              <a:rPr lang="ru-RU" sz="2000" b="1" smtClean="0">
                <a:solidFill>
                  <a:srgbClr val="000066"/>
                </a:solidFill>
              </a:rPr>
              <a:t>Хорошо изучи операционную систему своего компьютера (Windows, Linux и т. д.). Знай как исправлять ошибки и делать обновления. </a:t>
            </a:r>
          </a:p>
          <a:p>
            <a:pPr eaLnBrk="1" hangingPunct="1">
              <a:lnSpc>
                <a:spcPct val="80000"/>
              </a:lnSpc>
            </a:pPr>
            <a:r>
              <a:rPr lang="ru-RU" sz="2000" b="1" smtClean="0">
                <a:solidFill>
                  <a:srgbClr val="000066"/>
                </a:solidFill>
              </a:rPr>
              <a:t>Если на компьютере установлена программа родительского контроля, поговори со своими родителями и договорись о настройках этой программы, чтобы они соответствовали твоему возрасту и потребностям. Не пытайся взломать или обойти такую программу! </a:t>
            </a:r>
          </a:p>
          <a:p>
            <a:pPr eaLnBrk="1" hangingPunct="1">
              <a:lnSpc>
                <a:spcPct val="80000"/>
              </a:lnSpc>
            </a:pPr>
            <a:r>
              <a:rPr lang="ru-RU" sz="2000" b="1" smtClean="0">
                <a:solidFill>
                  <a:srgbClr val="000066"/>
                </a:solidFill>
              </a:rPr>
              <a:t>Если ты получил файл, в котором ты не уверен или не знаешь, кто его отправил, НЕ открывай его. Именно так трояны и вирусы заражают твой компьютер. </a:t>
            </a:r>
          </a:p>
          <a:p>
            <a:pPr eaLnBrk="1" hangingPunct="1">
              <a:lnSpc>
                <a:spcPct val="80000"/>
              </a:lnSpc>
            </a:pPr>
            <a:r>
              <a:rPr lang="ru-RU" sz="2000" b="1" smtClean="0">
                <a:solidFill>
                  <a:srgbClr val="000066"/>
                </a:solidFill>
              </a:rPr>
              <a:t>  </a:t>
            </a:r>
          </a:p>
          <a:p>
            <a:pPr eaLnBrk="1" hangingPunct="1">
              <a:lnSpc>
                <a:spcPct val="80000"/>
              </a:lnSpc>
            </a:pPr>
            <a:r>
              <a:rPr lang="ru-RU" sz="2000" b="1" smtClean="0">
                <a:solidFill>
                  <a:srgbClr val="000066"/>
                </a:solidFill>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468313" y="0"/>
            <a:ext cx="8229600" cy="908050"/>
          </a:xfrm>
        </p:spPr>
        <p:txBody>
          <a:bodyPr/>
          <a:lstStyle/>
          <a:p>
            <a:pPr eaLnBrk="1" hangingPunct="1"/>
            <a:r>
              <a:rPr lang="ru-RU" sz="3600" smtClean="0">
                <a:solidFill>
                  <a:schemeClr val="bg1"/>
                </a:solidFill>
              </a:rPr>
              <a:t>Не ходите ночью дети в интернет</a:t>
            </a:r>
          </a:p>
        </p:txBody>
      </p:sp>
      <p:sp>
        <p:nvSpPr>
          <p:cNvPr id="41986" name="Rectangle 5"/>
          <p:cNvSpPr>
            <a:spLocks noChangeArrowheads="1"/>
          </p:cNvSpPr>
          <p:nvPr/>
        </p:nvSpPr>
        <p:spPr bwMode="auto">
          <a:xfrm>
            <a:off x="2411413" y="-10021888"/>
            <a:ext cx="6121400" cy="366713"/>
          </a:xfrm>
          <a:prstGeom prst="rect">
            <a:avLst/>
          </a:prstGeom>
          <a:noFill/>
          <a:ln w="9525">
            <a:noFill/>
            <a:miter lim="800000"/>
            <a:headEnd/>
            <a:tailEnd/>
          </a:ln>
        </p:spPr>
        <p:txBody>
          <a:bodyPr anchor="ctr">
            <a:spAutoFit/>
          </a:bodyPr>
          <a:lstStyle/>
          <a:p>
            <a:pPr algn="ctr"/>
            <a:endParaRPr lang="ru-RU"/>
          </a:p>
        </p:txBody>
      </p:sp>
      <p:sp>
        <p:nvSpPr>
          <p:cNvPr id="41987" name="Rectangle 6"/>
          <p:cNvSpPr>
            <a:spLocks noChangeArrowheads="1"/>
          </p:cNvSpPr>
          <p:nvPr/>
        </p:nvSpPr>
        <p:spPr bwMode="auto">
          <a:xfrm>
            <a:off x="0" y="908050"/>
            <a:ext cx="9144000" cy="5959475"/>
          </a:xfrm>
          <a:prstGeom prst="rect">
            <a:avLst/>
          </a:prstGeom>
          <a:noFill/>
          <a:ln w="9525">
            <a:noFill/>
            <a:miter lim="800000"/>
            <a:headEnd/>
            <a:tailEnd/>
          </a:ln>
        </p:spPr>
        <p:txBody>
          <a:bodyPr>
            <a:spAutoFit/>
          </a:bodyPr>
          <a:lstStyle/>
          <a:p>
            <a:r>
              <a:rPr lang="ru-RU" sz="1600" b="1">
                <a:solidFill>
                  <a:srgbClr val="000066"/>
                </a:solidFill>
              </a:rPr>
              <a:t>Не ходите ночью, дети, в Интернет. </a:t>
            </a:r>
          </a:p>
          <a:p>
            <a:r>
              <a:rPr lang="ru-RU" sz="1600" b="1">
                <a:solidFill>
                  <a:srgbClr val="000066"/>
                </a:solidFill>
              </a:rPr>
              <a:t>Ничего хорошего в Интернете нет. </a:t>
            </a:r>
          </a:p>
          <a:p>
            <a:r>
              <a:rPr lang="ru-RU" sz="1600" b="1">
                <a:solidFill>
                  <a:srgbClr val="000066"/>
                </a:solidFill>
              </a:rPr>
              <a:t>Там увидеть можно тетю голышом. </a:t>
            </a:r>
          </a:p>
          <a:p>
            <a:r>
              <a:rPr lang="ru-RU" sz="1600" b="1">
                <a:solidFill>
                  <a:srgbClr val="000066"/>
                </a:solidFill>
              </a:rPr>
              <a:t>Что потом твориться будет с малышом!? </a:t>
            </a:r>
          </a:p>
          <a:p>
            <a:r>
              <a:rPr lang="ru-RU" sz="1600" b="1">
                <a:solidFill>
                  <a:srgbClr val="000066"/>
                </a:solidFill>
              </a:rPr>
              <a:t>Там по всюду бегают монстры с автоматом </a:t>
            </a:r>
          </a:p>
          <a:p>
            <a:r>
              <a:rPr lang="ru-RU" sz="1600" b="1">
                <a:solidFill>
                  <a:srgbClr val="000066"/>
                </a:solidFill>
              </a:rPr>
              <a:t>И со страшной силой стреляют по ребятам. </a:t>
            </a:r>
          </a:p>
          <a:p>
            <a:r>
              <a:rPr lang="ru-RU" sz="1600" b="1">
                <a:solidFill>
                  <a:srgbClr val="000066"/>
                </a:solidFill>
              </a:rPr>
              <a:t>Страшные чудовища обитают там </a:t>
            </a:r>
          </a:p>
          <a:p>
            <a:r>
              <a:rPr lang="ru-RU" sz="1600" b="1">
                <a:solidFill>
                  <a:srgbClr val="000066"/>
                </a:solidFill>
              </a:rPr>
              <a:t>И за малолетками мчаться по пятам. </a:t>
            </a:r>
          </a:p>
          <a:p>
            <a:r>
              <a:rPr lang="ru-RU" sz="1600" b="1">
                <a:solidFill>
                  <a:srgbClr val="000066"/>
                </a:solidFill>
              </a:rPr>
              <a:t>Там на дня открылась Черная дыра. </a:t>
            </a:r>
          </a:p>
          <a:p>
            <a:r>
              <a:rPr lang="ru-RU" sz="1600" b="1">
                <a:solidFill>
                  <a:srgbClr val="000066"/>
                </a:solidFill>
              </a:rPr>
              <a:t>И четыре школьника сгинули вчера. </a:t>
            </a:r>
          </a:p>
          <a:p>
            <a:r>
              <a:rPr lang="ru-RU" sz="1600" b="1">
                <a:solidFill>
                  <a:srgbClr val="000066"/>
                </a:solidFill>
              </a:rPr>
              <a:t>Не ходите, дети, ночью в Интернет: </a:t>
            </a:r>
          </a:p>
          <a:p>
            <a:r>
              <a:rPr lang="ru-RU" sz="1600" b="1">
                <a:solidFill>
                  <a:srgbClr val="000066"/>
                </a:solidFill>
              </a:rPr>
              <a:t>Вдруг на вас с экрана выскочит скелет! </a:t>
            </a:r>
          </a:p>
          <a:p>
            <a:r>
              <a:rPr lang="ru-RU" sz="1600" b="1">
                <a:solidFill>
                  <a:srgbClr val="000066"/>
                </a:solidFill>
              </a:rPr>
              <a:t>Он ужасный, он не струсит, он вам что-нибудь откусит. </a:t>
            </a:r>
          </a:p>
          <a:p>
            <a:r>
              <a:rPr lang="ru-RU" sz="1600" b="1">
                <a:solidFill>
                  <a:srgbClr val="000066"/>
                </a:solidFill>
              </a:rPr>
              <a:t>И, копаясь в челюстях, на своих пойдет костях. </a:t>
            </a:r>
          </a:p>
          <a:p>
            <a:r>
              <a:rPr lang="ru-RU" sz="1600" b="1">
                <a:solidFill>
                  <a:srgbClr val="000066"/>
                </a:solidFill>
              </a:rPr>
              <a:t>Там увидеть можно злого паука- </a:t>
            </a:r>
          </a:p>
          <a:p>
            <a:r>
              <a:rPr lang="ru-RU" sz="1600" b="1">
                <a:solidFill>
                  <a:srgbClr val="000066"/>
                </a:solidFill>
              </a:rPr>
              <a:t>ОН тогда ребенка съест наверняка. </a:t>
            </a:r>
          </a:p>
          <a:p>
            <a:r>
              <a:rPr lang="ru-RU" sz="1600" b="1">
                <a:solidFill>
                  <a:srgbClr val="000066"/>
                </a:solidFill>
              </a:rPr>
              <a:t>Он огромными когтями вас запутает сетями. </a:t>
            </a:r>
          </a:p>
          <a:p>
            <a:r>
              <a:rPr lang="ru-RU" sz="1600" b="1">
                <a:solidFill>
                  <a:srgbClr val="000066"/>
                </a:solidFill>
              </a:rPr>
              <a:t>Будут косточки хрустеть, но придется потерпеть. </a:t>
            </a:r>
          </a:p>
          <a:p>
            <a:r>
              <a:rPr lang="ru-RU" sz="1600" b="1">
                <a:solidFill>
                  <a:srgbClr val="000066"/>
                </a:solidFill>
              </a:rPr>
              <a:t>И повиснут в паутинке лишь трусишки да ботинки. </a:t>
            </a:r>
          </a:p>
          <a:p>
            <a:r>
              <a:rPr lang="ru-RU" sz="1600" b="1">
                <a:solidFill>
                  <a:srgbClr val="000066"/>
                </a:solidFill>
              </a:rPr>
              <a:t>И имейте в виду, проказники, есть опасный сайт `Одноклассники`- </a:t>
            </a:r>
          </a:p>
          <a:p>
            <a:r>
              <a:rPr lang="ru-RU" sz="1600" b="1">
                <a:solidFill>
                  <a:srgbClr val="000066"/>
                </a:solidFill>
              </a:rPr>
              <a:t>Все, кто туда попадают на несколько лет пропадают. </a:t>
            </a:r>
          </a:p>
          <a:p>
            <a:r>
              <a:rPr lang="ru-RU" sz="1600" b="1">
                <a:solidFill>
                  <a:srgbClr val="000066"/>
                </a:solidFill>
              </a:rPr>
              <a:t>Пусть мои нотации вам надоедают- </a:t>
            </a:r>
          </a:p>
          <a:p>
            <a:r>
              <a:rPr lang="ru-RU" sz="1600" b="1">
                <a:solidFill>
                  <a:srgbClr val="000066"/>
                </a:solidFill>
              </a:rPr>
              <a:t>Но дети в Интернете часто пропадают. </a:t>
            </a:r>
          </a:p>
          <a:p>
            <a:r>
              <a:rPr lang="ru-RU" sz="1600" b="1">
                <a:solidFill>
                  <a:srgbClr val="000066"/>
                </a:solidFill>
              </a:rPr>
              <a:t>Многие дети пропали в интернете.                                          (Э Успенский)</a:t>
            </a:r>
          </a:p>
        </p:txBody>
      </p:sp>
      <p:pic>
        <p:nvPicPr>
          <p:cNvPr id="41988" name="Picture 4" descr="инет3"/>
          <p:cNvPicPr>
            <a:picLocks noChangeAspect="1" noChangeArrowheads="1"/>
          </p:cNvPicPr>
          <p:nvPr>
            <p:ph type="body" idx="1"/>
          </p:nvPr>
        </p:nvPicPr>
        <p:blipFill>
          <a:blip r:embed="rId2"/>
          <a:srcRect/>
          <a:stretch>
            <a:fillRect/>
          </a:stretch>
        </p:blipFill>
        <p:spPr>
          <a:xfrm>
            <a:off x="5580063" y="1052513"/>
            <a:ext cx="3276600" cy="2625725"/>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p:cNvSpPr>
            <a:spLocks noGrp="1" noChangeArrowheads="1"/>
          </p:cNvSpPr>
          <p:nvPr>
            <p:ph type="body" sz="half" idx="1"/>
          </p:nvPr>
        </p:nvSpPr>
        <p:spPr>
          <a:xfrm>
            <a:off x="323850" y="981075"/>
            <a:ext cx="4171950" cy="5145088"/>
          </a:xfrm>
        </p:spPr>
        <p:txBody>
          <a:bodyPr/>
          <a:lstStyle/>
          <a:p>
            <a:pPr eaLnBrk="1" hangingPunct="1">
              <a:lnSpc>
                <a:spcPct val="80000"/>
              </a:lnSpc>
              <a:buFontTx/>
              <a:buNone/>
            </a:pPr>
            <a:r>
              <a:rPr lang="ru-RU" sz="1800" b="1" smtClean="0">
                <a:solidFill>
                  <a:srgbClr val="000066"/>
                </a:solidFill>
              </a:rPr>
              <a:t>Девочке Маше, компьютер купили</a:t>
            </a:r>
          </a:p>
          <a:p>
            <a:pPr eaLnBrk="1" hangingPunct="1">
              <a:lnSpc>
                <a:spcPct val="80000"/>
              </a:lnSpc>
              <a:buFontTx/>
              <a:buNone/>
            </a:pPr>
            <a:r>
              <a:rPr lang="ru-RU" sz="1800" b="1" smtClean="0">
                <a:solidFill>
                  <a:srgbClr val="000066"/>
                </a:solidFill>
              </a:rPr>
              <a:t>И в интернет заходить научили,</a:t>
            </a:r>
          </a:p>
          <a:p>
            <a:pPr eaLnBrk="1" hangingPunct="1">
              <a:lnSpc>
                <a:spcPct val="80000"/>
              </a:lnSpc>
              <a:buFontTx/>
              <a:buNone/>
            </a:pPr>
            <a:r>
              <a:rPr lang="ru-RU" sz="1800" b="1" smtClean="0">
                <a:solidFill>
                  <a:srgbClr val="000066"/>
                </a:solidFill>
              </a:rPr>
              <a:t>Маша не кушает, Маша не спит,</a:t>
            </a:r>
          </a:p>
          <a:p>
            <a:pPr eaLnBrk="1" hangingPunct="1">
              <a:lnSpc>
                <a:spcPct val="80000"/>
              </a:lnSpc>
              <a:buFontTx/>
              <a:buNone/>
            </a:pPr>
            <a:r>
              <a:rPr lang="ru-RU" sz="1800" b="1" smtClean="0">
                <a:solidFill>
                  <a:srgbClr val="000066"/>
                </a:solidFill>
              </a:rPr>
              <a:t>Всеми ночами в Инете сидит.</a:t>
            </a:r>
          </a:p>
          <a:p>
            <a:pPr eaLnBrk="1" hangingPunct="1">
              <a:lnSpc>
                <a:spcPct val="80000"/>
              </a:lnSpc>
              <a:buFontTx/>
              <a:buNone/>
            </a:pPr>
            <a:r>
              <a:rPr lang="ru-RU" sz="1800" b="1" smtClean="0">
                <a:solidFill>
                  <a:srgbClr val="000066"/>
                </a:solidFill>
              </a:rPr>
              <a:t>Круто сменился и Машеньки вид:</a:t>
            </a:r>
          </a:p>
          <a:p>
            <a:pPr eaLnBrk="1" hangingPunct="1">
              <a:lnSpc>
                <a:spcPct val="80000"/>
              </a:lnSpc>
              <a:buFontTx/>
              <a:buNone/>
            </a:pPr>
            <a:r>
              <a:rPr lang="ru-RU" sz="1800" b="1" smtClean="0">
                <a:solidFill>
                  <a:srgbClr val="000066"/>
                </a:solidFill>
              </a:rPr>
              <a:t>Давно уж не красятся пухлые губы,</a:t>
            </a:r>
          </a:p>
          <a:p>
            <a:pPr eaLnBrk="1" hangingPunct="1">
              <a:lnSpc>
                <a:spcPct val="80000"/>
              </a:lnSpc>
              <a:buFontTx/>
              <a:buNone/>
            </a:pPr>
            <a:r>
              <a:rPr lang="ru-RU" sz="1800" b="1" smtClean="0">
                <a:solidFill>
                  <a:srgbClr val="000066"/>
                </a:solidFill>
              </a:rPr>
              <a:t>Мешки под глазами и желтые зубы.</a:t>
            </a:r>
          </a:p>
          <a:p>
            <a:pPr eaLnBrk="1" hangingPunct="1">
              <a:lnSpc>
                <a:spcPct val="80000"/>
              </a:lnSpc>
              <a:buFontTx/>
              <a:buNone/>
            </a:pPr>
            <a:r>
              <a:rPr lang="ru-RU" sz="1800" b="1" smtClean="0">
                <a:solidFill>
                  <a:srgbClr val="000066"/>
                </a:solidFill>
              </a:rPr>
              <a:t>Осанка, ни к черту, курить начала,</a:t>
            </a:r>
          </a:p>
          <a:p>
            <a:pPr eaLnBrk="1" hangingPunct="1">
              <a:lnSpc>
                <a:spcPct val="80000"/>
              </a:lnSpc>
              <a:buFontTx/>
              <a:buNone/>
            </a:pPr>
            <a:r>
              <a:rPr lang="ru-RU" sz="1800" b="1" smtClean="0">
                <a:solidFill>
                  <a:srgbClr val="000066"/>
                </a:solidFill>
              </a:rPr>
              <a:t>Денег на пиво, с трудом набрала.</a:t>
            </a:r>
          </a:p>
          <a:p>
            <a:pPr eaLnBrk="1" hangingPunct="1">
              <a:lnSpc>
                <a:spcPct val="80000"/>
              </a:lnSpc>
              <a:buFontTx/>
              <a:buNone/>
            </a:pPr>
            <a:r>
              <a:rPr lang="ru-RU" sz="1800" b="1" smtClean="0">
                <a:solidFill>
                  <a:srgbClr val="000066"/>
                </a:solidFill>
              </a:rPr>
              <a:t>Давно не причесана, перхоть в плечах,</a:t>
            </a:r>
          </a:p>
          <a:p>
            <a:pPr eaLnBrk="1" hangingPunct="1">
              <a:lnSpc>
                <a:spcPct val="80000"/>
              </a:lnSpc>
              <a:buFontTx/>
              <a:buNone/>
            </a:pPr>
            <a:r>
              <a:rPr lang="ru-RU" sz="1800" b="1" smtClean="0">
                <a:solidFill>
                  <a:srgbClr val="000066"/>
                </a:solidFill>
              </a:rPr>
              <a:t>Когти пол-метра  на руках и ногах....</a:t>
            </a:r>
          </a:p>
          <a:p>
            <a:pPr eaLnBrk="1" hangingPunct="1">
              <a:lnSpc>
                <a:spcPct val="80000"/>
              </a:lnSpc>
              <a:buFontTx/>
              <a:buNone/>
            </a:pPr>
            <a:r>
              <a:rPr lang="ru-RU" sz="1800" b="1" smtClean="0">
                <a:solidFill>
                  <a:srgbClr val="000066"/>
                </a:solidFill>
              </a:rPr>
              <a:t>Но в чатах у Маши дела, все о кей,</a:t>
            </a:r>
          </a:p>
          <a:p>
            <a:pPr eaLnBrk="1" hangingPunct="1">
              <a:lnSpc>
                <a:spcPct val="80000"/>
              </a:lnSpc>
              <a:buFontTx/>
              <a:buNone/>
            </a:pPr>
            <a:r>
              <a:rPr lang="ru-RU" sz="1800" b="1" smtClean="0">
                <a:solidFill>
                  <a:srgbClr val="000066"/>
                </a:solidFill>
              </a:rPr>
              <a:t>Мальчишки ходят, толпою за ней,</a:t>
            </a:r>
          </a:p>
          <a:p>
            <a:pPr eaLnBrk="1" hangingPunct="1">
              <a:lnSpc>
                <a:spcPct val="80000"/>
              </a:lnSpc>
              <a:buFontTx/>
              <a:buNone/>
            </a:pPr>
            <a:r>
              <a:rPr lang="ru-RU" sz="1800" b="1" smtClean="0">
                <a:solidFill>
                  <a:srgbClr val="000066"/>
                </a:solidFill>
              </a:rPr>
              <a:t>Пишут ей письма, открытки ей шлют,</a:t>
            </a:r>
          </a:p>
          <a:p>
            <a:pPr eaLnBrk="1" hangingPunct="1">
              <a:lnSpc>
                <a:spcPct val="80000"/>
              </a:lnSpc>
              <a:buFontTx/>
              <a:buNone/>
            </a:pPr>
            <a:r>
              <a:rPr lang="ru-RU" sz="1800" b="1" smtClean="0">
                <a:solidFill>
                  <a:srgbClr val="000066"/>
                </a:solidFill>
              </a:rPr>
              <a:t>Стихи сочиняют и песни поют.</a:t>
            </a:r>
          </a:p>
        </p:txBody>
      </p:sp>
      <p:sp>
        <p:nvSpPr>
          <p:cNvPr id="43010" name="Rectangle 6"/>
          <p:cNvSpPr>
            <a:spLocks noGrp="1" noChangeArrowheads="1"/>
          </p:cNvSpPr>
          <p:nvPr>
            <p:ph type="body" sz="half" idx="2"/>
          </p:nvPr>
        </p:nvSpPr>
        <p:spPr>
          <a:xfrm>
            <a:off x="4572000" y="981075"/>
            <a:ext cx="4572000" cy="5145088"/>
          </a:xfrm>
        </p:spPr>
        <p:txBody>
          <a:bodyPr/>
          <a:lstStyle/>
          <a:p>
            <a:pPr eaLnBrk="1" hangingPunct="1">
              <a:lnSpc>
                <a:spcPct val="80000"/>
              </a:lnSpc>
              <a:buFontTx/>
              <a:buNone/>
            </a:pPr>
            <a:r>
              <a:rPr lang="ru-RU" sz="1800" b="1" smtClean="0">
                <a:solidFill>
                  <a:srgbClr val="000066"/>
                </a:solidFill>
              </a:rPr>
              <a:t>Маша-красавица, все говорят,</a:t>
            </a:r>
          </a:p>
          <a:p>
            <a:pPr eaLnBrk="1" hangingPunct="1">
              <a:lnSpc>
                <a:spcPct val="80000"/>
              </a:lnSpc>
              <a:buFontTx/>
              <a:buNone/>
            </a:pPr>
            <a:r>
              <a:rPr lang="ru-RU" sz="1800" b="1" smtClean="0">
                <a:solidFill>
                  <a:srgbClr val="000066"/>
                </a:solidFill>
              </a:rPr>
              <a:t>Чмоки, приветы, любовью парят,</a:t>
            </a:r>
          </a:p>
          <a:p>
            <a:pPr eaLnBrk="1" hangingPunct="1">
              <a:lnSpc>
                <a:spcPct val="80000"/>
              </a:lnSpc>
              <a:buFontTx/>
              <a:buNone/>
            </a:pPr>
            <a:r>
              <a:rPr lang="ru-RU" sz="1800" b="1" smtClean="0">
                <a:solidFill>
                  <a:srgbClr val="000066"/>
                </a:solidFill>
              </a:rPr>
              <a:t>Секс-виртуальный, дружбы оплот,</a:t>
            </a:r>
          </a:p>
          <a:p>
            <a:pPr eaLnBrk="1" hangingPunct="1">
              <a:lnSpc>
                <a:spcPct val="80000"/>
              </a:lnSpc>
              <a:buFontTx/>
              <a:buNone/>
            </a:pPr>
            <a:r>
              <a:rPr lang="ru-RU" sz="1800" b="1" smtClean="0">
                <a:solidFill>
                  <a:srgbClr val="000066"/>
                </a:solidFill>
              </a:rPr>
              <a:t>Властвует Маша, без всяких хлопот.</a:t>
            </a:r>
          </a:p>
          <a:p>
            <a:pPr eaLnBrk="1" hangingPunct="1">
              <a:lnSpc>
                <a:spcPct val="80000"/>
              </a:lnSpc>
              <a:buFontTx/>
              <a:buNone/>
            </a:pPr>
            <a:r>
              <a:rPr lang="ru-RU" sz="1800" b="1" smtClean="0">
                <a:solidFill>
                  <a:srgbClr val="000066"/>
                </a:solidFill>
              </a:rPr>
              <a:t>Что-же случилось, с мужчинами в чатах,</a:t>
            </a:r>
          </a:p>
          <a:p>
            <a:pPr eaLnBrk="1" hangingPunct="1">
              <a:lnSpc>
                <a:spcPct val="80000"/>
              </a:lnSpc>
              <a:buFontTx/>
              <a:buNone/>
            </a:pPr>
            <a:r>
              <a:rPr lang="ru-RU" sz="1800" b="1" smtClean="0">
                <a:solidFill>
                  <a:srgbClr val="000066"/>
                </a:solidFill>
              </a:rPr>
              <a:t>Что виртуальная Маша вся в златах,</a:t>
            </a:r>
          </a:p>
          <a:p>
            <a:pPr eaLnBrk="1" hangingPunct="1">
              <a:lnSpc>
                <a:spcPct val="80000"/>
              </a:lnSpc>
              <a:buFontTx/>
              <a:buNone/>
            </a:pPr>
            <a:r>
              <a:rPr lang="ru-RU" sz="1800" b="1" smtClean="0">
                <a:solidFill>
                  <a:srgbClr val="000066"/>
                </a:solidFill>
              </a:rPr>
              <a:t>А скромная девушка, без Интернета,</a:t>
            </a:r>
          </a:p>
          <a:p>
            <a:pPr eaLnBrk="1" hangingPunct="1">
              <a:lnSpc>
                <a:spcPct val="80000"/>
              </a:lnSpc>
              <a:buFontTx/>
              <a:buNone/>
            </a:pPr>
            <a:r>
              <a:rPr lang="ru-RU" sz="1800" b="1" smtClean="0">
                <a:solidFill>
                  <a:srgbClr val="000066"/>
                </a:solidFill>
              </a:rPr>
              <a:t>Слезу выпускает, зеркального цвета?</a:t>
            </a:r>
          </a:p>
          <a:p>
            <a:pPr eaLnBrk="1" hangingPunct="1">
              <a:lnSpc>
                <a:spcPct val="80000"/>
              </a:lnSpc>
              <a:buFontTx/>
              <a:buNone/>
            </a:pPr>
            <a:r>
              <a:rPr lang="ru-RU" sz="1800" b="1" smtClean="0">
                <a:solidFill>
                  <a:srgbClr val="000066"/>
                </a:solidFill>
              </a:rPr>
              <a:t>А то, что повешено Машино фото,</a:t>
            </a:r>
          </a:p>
          <a:p>
            <a:pPr eaLnBrk="1" hangingPunct="1">
              <a:lnSpc>
                <a:spcPct val="80000"/>
              </a:lnSpc>
              <a:buFontTx/>
              <a:buNone/>
            </a:pPr>
            <a:r>
              <a:rPr lang="ru-RU" sz="1800" b="1" smtClean="0">
                <a:solidFill>
                  <a:srgbClr val="000066"/>
                </a:solidFill>
              </a:rPr>
              <a:t>На сайте известном, дающим ей льготы,</a:t>
            </a:r>
          </a:p>
          <a:p>
            <a:pPr eaLnBrk="1" hangingPunct="1">
              <a:lnSpc>
                <a:spcPct val="80000"/>
              </a:lnSpc>
              <a:buFontTx/>
              <a:buNone/>
            </a:pPr>
            <a:r>
              <a:rPr lang="ru-RU" sz="1800" b="1" smtClean="0">
                <a:solidFill>
                  <a:srgbClr val="000066"/>
                </a:solidFill>
              </a:rPr>
              <a:t>А то, что лет десять, уж фотке давно,</a:t>
            </a:r>
          </a:p>
          <a:p>
            <a:pPr eaLnBrk="1" hangingPunct="1">
              <a:lnSpc>
                <a:spcPct val="80000"/>
              </a:lnSpc>
              <a:buFontTx/>
              <a:buNone/>
            </a:pPr>
            <a:r>
              <a:rPr lang="ru-RU" sz="1800" b="1" smtClean="0">
                <a:solidFill>
                  <a:srgbClr val="000066"/>
                </a:solidFill>
              </a:rPr>
              <a:t>Всем почему-то, плевать глубоко....</a:t>
            </a:r>
          </a:p>
          <a:p>
            <a:pPr eaLnBrk="1" hangingPunct="1">
              <a:lnSpc>
                <a:spcPct val="80000"/>
              </a:lnSpc>
              <a:buFontTx/>
              <a:buNone/>
            </a:pPr>
            <a:r>
              <a:rPr lang="ru-RU" sz="1800" b="1" smtClean="0">
                <a:solidFill>
                  <a:srgbClr val="000066"/>
                </a:solidFill>
              </a:rPr>
              <a:t>Смысл сего небольшого труда,</a:t>
            </a:r>
          </a:p>
          <a:p>
            <a:pPr eaLnBrk="1" hangingPunct="1">
              <a:lnSpc>
                <a:spcPct val="80000"/>
              </a:lnSpc>
              <a:buFontTx/>
              <a:buNone/>
            </a:pPr>
            <a:r>
              <a:rPr lang="ru-RU" sz="1800" b="1" smtClean="0">
                <a:solidFill>
                  <a:srgbClr val="000066"/>
                </a:solidFill>
              </a:rPr>
              <a:t>Помнить бы надо всем иногда:</a:t>
            </a:r>
          </a:p>
          <a:p>
            <a:pPr eaLnBrk="1" hangingPunct="1">
              <a:lnSpc>
                <a:spcPct val="80000"/>
              </a:lnSpc>
              <a:buFontTx/>
              <a:buNone/>
            </a:pPr>
            <a:r>
              <a:rPr lang="ru-RU" sz="1800" b="1" smtClean="0">
                <a:solidFill>
                  <a:srgbClr val="000066"/>
                </a:solidFill>
              </a:rPr>
              <a:t>С вами, не только сеть-Интернет…</a:t>
            </a:r>
          </a:p>
          <a:p>
            <a:pPr eaLnBrk="1" hangingPunct="1">
              <a:lnSpc>
                <a:spcPct val="80000"/>
              </a:lnSpc>
              <a:buFontTx/>
              <a:buNone/>
            </a:pPr>
            <a:r>
              <a:rPr lang="ru-RU" sz="1800" b="1" smtClean="0">
                <a:solidFill>
                  <a:srgbClr val="000066"/>
                </a:solidFill>
              </a:rPr>
              <a:t>Дома бордак, голодные дети</a:t>
            </a:r>
          </a:p>
          <a:p>
            <a:pPr eaLnBrk="1" hangingPunct="1">
              <a:lnSpc>
                <a:spcPct val="80000"/>
              </a:lnSpc>
              <a:buFontTx/>
              <a:buNone/>
            </a:pPr>
            <a:r>
              <a:rPr lang="ru-RU" sz="1800" b="1" smtClean="0">
                <a:solidFill>
                  <a:srgbClr val="000066"/>
                </a:solidFill>
              </a:rPr>
              <a:t>Мама весь день сидит в интернете</a:t>
            </a:r>
            <a:r>
              <a:rPr lang="ru-RU" sz="1800" b="1" smtClean="0"/>
              <a:t>..</a:t>
            </a:r>
          </a:p>
          <a:p>
            <a:pPr eaLnBrk="1" hangingPunct="1">
              <a:lnSpc>
                <a:spcPct val="80000"/>
              </a:lnSpc>
            </a:pPr>
            <a:endParaRPr lang="ru-RU" sz="1800"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Нормативная база</a:t>
            </a:r>
          </a:p>
        </p:txBody>
      </p:sp>
      <p:sp>
        <p:nvSpPr>
          <p:cNvPr id="16386" name="Rectangle 3"/>
          <p:cNvSpPr>
            <a:spLocks noGrp="1" noChangeArrowheads="1"/>
          </p:cNvSpPr>
          <p:nvPr>
            <p:ph type="body" idx="1"/>
          </p:nvPr>
        </p:nvSpPr>
        <p:spPr>
          <a:xfrm>
            <a:off x="457200" y="1052513"/>
            <a:ext cx="5770563" cy="5073650"/>
          </a:xfrm>
        </p:spPr>
        <p:txBody>
          <a:bodyPr/>
          <a:lstStyle/>
          <a:p>
            <a:pPr eaLnBrk="1" hangingPunct="1">
              <a:lnSpc>
                <a:spcPct val="80000"/>
              </a:lnSpc>
              <a:buFontTx/>
              <a:buNone/>
            </a:pPr>
            <a:r>
              <a:rPr lang="ru-RU" sz="2400" b="1" i="1" smtClean="0">
                <a:solidFill>
                  <a:srgbClr val="990000"/>
                </a:solidFill>
              </a:rPr>
              <a:t>Федеральный закон № 436-ФЗ «О защите детей от информации, причиняющей вред их здоровью и развитию»</a:t>
            </a:r>
            <a:r>
              <a:rPr lang="ru-RU" sz="2400" smtClean="0"/>
              <a:t> </a:t>
            </a:r>
          </a:p>
          <a:p>
            <a:pPr eaLnBrk="1" hangingPunct="1">
              <a:lnSpc>
                <a:spcPct val="80000"/>
              </a:lnSpc>
              <a:buFontTx/>
              <a:buNone/>
            </a:pPr>
            <a:r>
              <a:rPr lang="ru-RU" sz="2400" smtClean="0"/>
              <a:t>	</a:t>
            </a:r>
            <a:r>
              <a:rPr lang="ru-RU" sz="2400" b="1" smtClean="0">
                <a:solidFill>
                  <a:srgbClr val="000066"/>
                </a:solidFill>
              </a:rPr>
              <a:t>Устанавливает правила медиабезопасности детей при обороте на территории России продукции средств массовой информации, печатной, аудиовизуальной продукции на любых видах носителей, программ для ЭВМ и баз данных, а также информации, размещаемой в информационно-телекоммуникационных сетях и сетях подвижной радиотелефонной связи. </a:t>
            </a:r>
          </a:p>
        </p:txBody>
      </p:sp>
      <p:pic>
        <p:nvPicPr>
          <p:cNvPr id="16387" name="Picture 4" descr="101106438025443802"/>
          <p:cNvPicPr>
            <a:picLocks noChangeAspect="1" noChangeArrowheads="1"/>
          </p:cNvPicPr>
          <p:nvPr/>
        </p:nvPicPr>
        <p:blipFill>
          <a:blip r:embed="rId2"/>
          <a:srcRect/>
          <a:stretch>
            <a:fillRect/>
          </a:stretch>
        </p:blipFill>
        <p:spPr bwMode="auto">
          <a:xfrm>
            <a:off x="6011863" y="1268413"/>
            <a:ext cx="2860675" cy="2146300"/>
          </a:xfrm>
          <a:prstGeom prst="rect">
            <a:avLst/>
          </a:prstGeom>
          <a:noFill/>
          <a:ln w="9525">
            <a:noFill/>
            <a:miter lim="800000"/>
            <a:headEnd/>
            <a:tailEnd/>
          </a:ln>
        </p:spPr>
      </p:pic>
      <p:pic>
        <p:nvPicPr>
          <p:cNvPr id="16388" name="Picture 5" descr="P1060876"/>
          <p:cNvPicPr>
            <a:picLocks noChangeAspect="1" noChangeArrowheads="1"/>
          </p:cNvPicPr>
          <p:nvPr/>
        </p:nvPicPr>
        <p:blipFill>
          <a:blip r:embed="rId3"/>
          <a:srcRect/>
          <a:stretch>
            <a:fillRect/>
          </a:stretch>
        </p:blipFill>
        <p:spPr bwMode="auto">
          <a:xfrm>
            <a:off x="6011863" y="3716338"/>
            <a:ext cx="2843212" cy="2132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468313" y="981075"/>
            <a:ext cx="8229600" cy="4525963"/>
          </a:xfrm>
        </p:spPr>
        <p:txBody>
          <a:bodyPr/>
          <a:lstStyle/>
          <a:p>
            <a:pPr eaLnBrk="1" hangingPunct="1">
              <a:buFontTx/>
              <a:buNone/>
            </a:pPr>
            <a:r>
              <a:rPr lang="ru-RU" sz="3600" b="1" i="1" smtClean="0">
                <a:solidFill>
                  <a:srgbClr val="990000"/>
                </a:solidFill>
              </a:rPr>
              <a:t>Использование Интернета – это радость. </a:t>
            </a:r>
          </a:p>
          <a:p>
            <a:pPr eaLnBrk="1" hangingPunct="1">
              <a:buFontTx/>
              <a:buNone/>
            </a:pPr>
            <a:r>
              <a:rPr lang="ru-RU" sz="3600" b="1" i="1" smtClean="0">
                <a:solidFill>
                  <a:srgbClr val="990000"/>
                </a:solidFill>
              </a:rPr>
              <a:t>Получай максимум удовольствия, оставаясь в безопасности.</a:t>
            </a:r>
          </a:p>
        </p:txBody>
      </p:sp>
      <p:pic>
        <p:nvPicPr>
          <p:cNvPr id="44035" name="Picture 4" descr="инет8"/>
          <p:cNvPicPr>
            <a:picLocks noChangeAspect="1" noChangeArrowheads="1"/>
          </p:cNvPicPr>
          <p:nvPr/>
        </p:nvPicPr>
        <p:blipFill>
          <a:blip r:embed="rId2"/>
          <a:srcRect/>
          <a:stretch>
            <a:fillRect/>
          </a:stretch>
        </p:blipFill>
        <p:spPr bwMode="auto">
          <a:xfrm>
            <a:off x="2051050" y="3357563"/>
            <a:ext cx="4321175" cy="3236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pPr eaLnBrk="1" hangingPunct="1"/>
            <a:endParaRPr lang="ru-RU" smtClean="0"/>
          </a:p>
        </p:txBody>
      </p:sp>
      <p:sp>
        <p:nvSpPr>
          <p:cNvPr id="45058" name="Rectangle 3"/>
          <p:cNvSpPr>
            <a:spLocks noGrp="1" noChangeArrowheads="1"/>
          </p:cNvSpPr>
          <p:nvPr>
            <p:ph type="body" idx="1"/>
          </p:nvPr>
        </p:nvSpPr>
        <p:spPr/>
        <p:txBody>
          <a:bodyPr/>
          <a:lstStyle/>
          <a:p>
            <a:pPr algn="ctr" eaLnBrk="1" hangingPunct="1">
              <a:buFontTx/>
              <a:buNone/>
            </a:pPr>
            <a:endParaRPr lang="ru-RU" b="1" i="1" smtClean="0"/>
          </a:p>
          <a:p>
            <a:pPr algn="ctr" eaLnBrk="1" hangingPunct="1">
              <a:buFontTx/>
              <a:buNone/>
            </a:pPr>
            <a:endParaRPr lang="ru-RU" b="1" i="1" smtClean="0"/>
          </a:p>
          <a:p>
            <a:pPr algn="ctr" eaLnBrk="1" hangingPunct="1">
              <a:buFontTx/>
              <a:buNone/>
            </a:pPr>
            <a:r>
              <a:rPr lang="ru-RU" b="1" i="1" smtClean="0">
                <a:solidFill>
                  <a:srgbClr val="000066"/>
                </a:solidFill>
              </a:rPr>
              <a:t>СПАСИБО ЗА ВНИМАНИЕ!</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468313" y="188913"/>
            <a:ext cx="8229600" cy="647700"/>
          </a:xfrm>
        </p:spPr>
        <p:txBody>
          <a:bodyPr/>
          <a:lstStyle/>
          <a:p>
            <a:pPr eaLnBrk="1" hangingPunct="1"/>
            <a:r>
              <a:rPr lang="ru-RU" sz="3600" b="1" smtClean="0">
                <a:solidFill>
                  <a:schemeClr val="bg1"/>
                </a:solidFill>
              </a:rPr>
              <a:t>Информационная безопасность детей</a:t>
            </a:r>
          </a:p>
        </p:txBody>
      </p:sp>
      <p:sp>
        <p:nvSpPr>
          <p:cNvPr id="17410" name="Rectangle 3"/>
          <p:cNvSpPr>
            <a:spLocks noGrp="1" noChangeArrowheads="1"/>
          </p:cNvSpPr>
          <p:nvPr>
            <p:ph type="body" idx="1"/>
          </p:nvPr>
        </p:nvSpPr>
        <p:spPr>
          <a:xfrm>
            <a:off x="0" y="1125538"/>
            <a:ext cx="5616575" cy="5073650"/>
          </a:xfrm>
        </p:spPr>
        <p:txBody>
          <a:bodyPr/>
          <a:lstStyle/>
          <a:p>
            <a:pPr eaLnBrk="1" hangingPunct="1">
              <a:lnSpc>
                <a:spcPct val="80000"/>
              </a:lnSpc>
              <a:buFontTx/>
              <a:buNone/>
            </a:pPr>
            <a:r>
              <a:rPr lang="ru-RU" sz="2000" smtClean="0"/>
              <a:t> </a:t>
            </a:r>
            <a:r>
              <a:rPr lang="ru-RU" sz="2400" b="1" smtClean="0">
                <a:solidFill>
                  <a:srgbClr val="000066"/>
                </a:solidFill>
              </a:rPr>
              <a:t>это состояние защищенности</a:t>
            </a:r>
          </a:p>
          <a:p>
            <a:pPr eaLnBrk="1" hangingPunct="1">
              <a:lnSpc>
                <a:spcPct val="80000"/>
              </a:lnSpc>
              <a:buFontTx/>
              <a:buNone/>
            </a:pPr>
            <a:r>
              <a:rPr lang="ru-RU" sz="2400" b="1" smtClean="0">
                <a:solidFill>
                  <a:srgbClr val="000066"/>
                </a:solidFill>
              </a:rPr>
              <a:t>детей, при котором отсутствует</a:t>
            </a:r>
          </a:p>
          <a:p>
            <a:pPr eaLnBrk="1" hangingPunct="1">
              <a:lnSpc>
                <a:spcPct val="80000"/>
              </a:lnSpc>
              <a:buFontTx/>
              <a:buNone/>
            </a:pPr>
            <a:r>
              <a:rPr lang="ru-RU" sz="2400" b="1" smtClean="0">
                <a:solidFill>
                  <a:srgbClr val="000066"/>
                </a:solidFill>
              </a:rPr>
              <a:t>риск, связанный с причинением</a:t>
            </a:r>
          </a:p>
          <a:p>
            <a:pPr eaLnBrk="1" hangingPunct="1">
              <a:lnSpc>
                <a:spcPct val="80000"/>
              </a:lnSpc>
              <a:buFontTx/>
              <a:buNone/>
            </a:pPr>
            <a:r>
              <a:rPr lang="ru-RU" sz="2400" b="1" smtClean="0">
                <a:solidFill>
                  <a:srgbClr val="000066"/>
                </a:solidFill>
              </a:rPr>
              <a:t>информацией, в том числе </a:t>
            </a:r>
          </a:p>
          <a:p>
            <a:pPr eaLnBrk="1" hangingPunct="1">
              <a:lnSpc>
                <a:spcPct val="80000"/>
              </a:lnSpc>
              <a:buFontTx/>
              <a:buNone/>
            </a:pPr>
            <a:r>
              <a:rPr lang="ru-RU" sz="2400" b="1" smtClean="0">
                <a:solidFill>
                  <a:srgbClr val="000066"/>
                </a:solidFill>
              </a:rPr>
              <a:t>распространяемой в сети </a:t>
            </a:r>
          </a:p>
          <a:p>
            <a:pPr eaLnBrk="1" hangingPunct="1">
              <a:lnSpc>
                <a:spcPct val="80000"/>
              </a:lnSpc>
              <a:buFontTx/>
              <a:buNone/>
            </a:pPr>
            <a:r>
              <a:rPr lang="ru-RU" sz="2400" b="1" smtClean="0">
                <a:solidFill>
                  <a:srgbClr val="000066"/>
                </a:solidFill>
              </a:rPr>
              <a:t>Интернет, вреда их здоровью, </a:t>
            </a:r>
          </a:p>
          <a:p>
            <a:pPr eaLnBrk="1" hangingPunct="1">
              <a:lnSpc>
                <a:spcPct val="80000"/>
              </a:lnSpc>
              <a:buFontTx/>
              <a:buNone/>
            </a:pPr>
            <a:r>
              <a:rPr lang="ru-RU" sz="2400" b="1" smtClean="0">
                <a:solidFill>
                  <a:srgbClr val="000066"/>
                </a:solidFill>
              </a:rPr>
              <a:t>физическому, психическому, </a:t>
            </a:r>
          </a:p>
          <a:p>
            <a:pPr eaLnBrk="1" hangingPunct="1">
              <a:lnSpc>
                <a:spcPct val="80000"/>
              </a:lnSpc>
              <a:buFontTx/>
              <a:buNone/>
            </a:pPr>
            <a:r>
              <a:rPr lang="ru-RU" sz="2400" b="1" smtClean="0">
                <a:solidFill>
                  <a:srgbClr val="000066"/>
                </a:solidFill>
              </a:rPr>
              <a:t>духовному и нравственному </a:t>
            </a:r>
          </a:p>
          <a:p>
            <a:pPr eaLnBrk="1" hangingPunct="1">
              <a:lnSpc>
                <a:spcPct val="80000"/>
              </a:lnSpc>
              <a:buFontTx/>
              <a:buNone/>
            </a:pPr>
            <a:r>
              <a:rPr lang="ru-RU" sz="2400" b="1" smtClean="0">
                <a:solidFill>
                  <a:srgbClr val="000066"/>
                </a:solidFill>
              </a:rPr>
              <a:t>развитию</a:t>
            </a:r>
            <a:r>
              <a:rPr lang="ru-RU" sz="2400" smtClean="0">
                <a:solidFill>
                  <a:srgbClr val="000066"/>
                </a:solidFill>
              </a:rPr>
              <a:t> </a:t>
            </a:r>
          </a:p>
          <a:p>
            <a:pPr eaLnBrk="1" hangingPunct="1">
              <a:lnSpc>
                <a:spcPct val="80000"/>
              </a:lnSpc>
              <a:buFontTx/>
              <a:buNone/>
            </a:pPr>
            <a:r>
              <a:rPr lang="ru-RU" sz="2400" smtClean="0">
                <a:solidFill>
                  <a:srgbClr val="000066"/>
                </a:solidFill>
              </a:rPr>
              <a:t>(Федеральный закон от 29.12.2010 №</a:t>
            </a:r>
          </a:p>
          <a:p>
            <a:pPr eaLnBrk="1" hangingPunct="1">
              <a:lnSpc>
                <a:spcPct val="80000"/>
              </a:lnSpc>
              <a:buFontTx/>
              <a:buNone/>
            </a:pPr>
            <a:r>
              <a:rPr lang="ru-RU" sz="2400" smtClean="0">
                <a:solidFill>
                  <a:srgbClr val="000066"/>
                </a:solidFill>
              </a:rPr>
              <a:t>436-ФЗ "О защите детей от</a:t>
            </a:r>
          </a:p>
          <a:p>
            <a:pPr eaLnBrk="1" hangingPunct="1">
              <a:lnSpc>
                <a:spcPct val="80000"/>
              </a:lnSpc>
              <a:buFontTx/>
              <a:buNone/>
            </a:pPr>
            <a:r>
              <a:rPr lang="ru-RU" sz="2400" smtClean="0">
                <a:solidFill>
                  <a:srgbClr val="000066"/>
                </a:solidFill>
              </a:rPr>
              <a:t>информации, причиняющей вред их</a:t>
            </a:r>
          </a:p>
          <a:p>
            <a:pPr eaLnBrk="1" hangingPunct="1">
              <a:lnSpc>
                <a:spcPct val="80000"/>
              </a:lnSpc>
              <a:buFontTx/>
              <a:buNone/>
            </a:pPr>
            <a:r>
              <a:rPr lang="ru-RU" sz="2400" smtClean="0">
                <a:solidFill>
                  <a:srgbClr val="000066"/>
                </a:solidFill>
              </a:rPr>
              <a:t>здоровью и развитию"). </a:t>
            </a:r>
          </a:p>
        </p:txBody>
      </p:sp>
      <p:pic>
        <p:nvPicPr>
          <p:cNvPr id="17411" name="Picture 5" descr="теле2"/>
          <p:cNvPicPr>
            <a:picLocks noChangeAspect="1" noChangeArrowheads="1"/>
          </p:cNvPicPr>
          <p:nvPr/>
        </p:nvPicPr>
        <p:blipFill>
          <a:blip r:embed="rId2"/>
          <a:srcRect/>
          <a:stretch>
            <a:fillRect/>
          </a:stretch>
        </p:blipFill>
        <p:spPr bwMode="auto">
          <a:xfrm>
            <a:off x="5795963" y="1341438"/>
            <a:ext cx="2971800" cy="222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Статистика</a:t>
            </a:r>
          </a:p>
        </p:txBody>
      </p:sp>
      <p:sp>
        <p:nvSpPr>
          <p:cNvPr id="18434" name="Rectangle 3"/>
          <p:cNvSpPr>
            <a:spLocks noGrp="1" noChangeArrowheads="1"/>
          </p:cNvSpPr>
          <p:nvPr>
            <p:ph type="body" idx="1"/>
          </p:nvPr>
        </p:nvSpPr>
        <p:spPr>
          <a:xfrm>
            <a:off x="457200" y="1052513"/>
            <a:ext cx="8229600" cy="5073650"/>
          </a:xfrm>
        </p:spPr>
        <p:txBody>
          <a:bodyPr/>
          <a:lstStyle/>
          <a:p>
            <a:pPr eaLnBrk="1" hangingPunct="1">
              <a:buFontTx/>
              <a:buNone/>
            </a:pPr>
            <a:r>
              <a:rPr lang="ru-RU" smtClean="0"/>
              <a:t> </a:t>
            </a:r>
            <a:r>
              <a:rPr lang="ru-RU" b="1" smtClean="0">
                <a:solidFill>
                  <a:srgbClr val="000066"/>
                </a:solidFill>
              </a:rPr>
              <a:t>10 миллионов детей в возрасте до 14 лет активно пользуется Интернетом, что составляет 18% интернет-аудитории нашей страны.</a:t>
            </a:r>
          </a:p>
          <a:p>
            <a:pPr eaLnBrk="1" hangingPunct="1">
              <a:buFontTx/>
              <a:buNone/>
            </a:pPr>
            <a:endParaRPr lang="ru-RU" b="1" smtClean="0"/>
          </a:p>
        </p:txBody>
      </p:sp>
      <p:sp>
        <p:nvSpPr>
          <p:cNvPr id="18435" name="Rectangle 4"/>
          <p:cNvSpPr>
            <a:spLocks noChangeArrowheads="1"/>
          </p:cNvSpPr>
          <p:nvPr/>
        </p:nvSpPr>
        <p:spPr bwMode="auto">
          <a:xfrm>
            <a:off x="2916238" y="3141663"/>
            <a:ext cx="5962650" cy="366712"/>
          </a:xfrm>
          <a:prstGeom prst="rect">
            <a:avLst/>
          </a:prstGeom>
          <a:noFill/>
          <a:ln w="9525">
            <a:noFill/>
            <a:miter lim="800000"/>
            <a:headEnd/>
            <a:tailEnd/>
          </a:ln>
        </p:spPr>
        <p:txBody>
          <a:bodyPr wrap="none">
            <a:spAutoFit/>
          </a:bodyPr>
          <a:lstStyle/>
          <a:p>
            <a:r>
              <a:rPr lang="ru-RU" b="1">
                <a:solidFill>
                  <a:srgbClr val="990000"/>
                </a:solidFill>
              </a:rPr>
              <a:t>(Данные Центра Безопасного Интернета в России)</a:t>
            </a:r>
          </a:p>
        </p:txBody>
      </p:sp>
      <p:pic>
        <p:nvPicPr>
          <p:cNvPr id="18436" name="Picture 5" descr="ПК"/>
          <p:cNvPicPr>
            <a:picLocks noChangeAspect="1" noChangeArrowheads="1"/>
          </p:cNvPicPr>
          <p:nvPr/>
        </p:nvPicPr>
        <p:blipFill>
          <a:blip r:embed="rId2"/>
          <a:srcRect/>
          <a:stretch>
            <a:fillRect/>
          </a:stretch>
        </p:blipFill>
        <p:spPr bwMode="auto">
          <a:xfrm>
            <a:off x="5003800" y="3500438"/>
            <a:ext cx="3673475" cy="2811462"/>
          </a:xfrm>
          <a:prstGeom prst="rect">
            <a:avLst/>
          </a:prstGeom>
          <a:noFill/>
          <a:ln w="9525">
            <a:noFill/>
            <a:miter lim="800000"/>
            <a:headEnd/>
            <a:tailEnd/>
          </a:ln>
        </p:spPr>
      </p:pic>
      <p:pic>
        <p:nvPicPr>
          <p:cNvPr id="18437" name="Picture 6" descr="инет2"/>
          <p:cNvPicPr>
            <a:picLocks noChangeAspect="1" noChangeArrowheads="1"/>
          </p:cNvPicPr>
          <p:nvPr/>
        </p:nvPicPr>
        <p:blipFill>
          <a:blip r:embed="rId3"/>
          <a:srcRect/>
          <a:stretch>
            <a:fillRect/>
          </a:stretch>
        </p:blipFill>
        <p:spPr bwMode="auto">
          <a:xfrm>
            <a:off x="539750" y="3573463"/>
            <a:ext cx="2717800" cy="2808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6" descr="ТЕЛЕФОН (1)"/>
          <p:cNvPicPr>
            <a:picLocks noChangeAspect="1" noChangeArrowheads="1"/>
          </p:cNvPicPr>
          <p:nvPr/>
        </p:nvPicPr>
        <p:blipFill>
          <a:blip r:embed="rId2"/>
          <a:srcRect/>
          <a:stretch>
            <a:fillRect/>
          </a:stretch>
        </p:blipFill>
        <p:spPr bwMode="auto">
          <a:xfrm>
            <a:off x="5724525" y="4149725"/>
            <a:ext cx="3163888" cy="2125663"/>
          </a:xfrm>
          <a:prstGeom prst="rect">
            <a:avLst/>
          </a:prstGeom>
          <a:noFill/>
          <a:ln w="9525">
            <a:noFill/>
            <a:miter lim="800000"/>
            <a:headEnd/>
            <a:tailEnd/>
          </a:ln>
        </p:spPr>
      </p:pic>
      <p:sp>
        <p:nvSpPr>
          <p:cNvPr id="19458"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Статистика</a:t>
            </a:r>
          </a:p>
        </p:txBody>
      </p:sp>
      <p:sp>
        <p:nvSpPr>
          <p:cNvPr id="19459" name="Rectangle 3"/>
          <p:cNvSpPr>
            <a:spLocks noGrp="1" noChangeArrowheads="1"/>
          </p:cNvSpPr>
          <p:nvPr>
            <p:ph type="body" idx="1"/>
          </p:nvPr>
        </p:nvSpPr>
        <p:spPr>
          <a:xfrm>
            <a:off x="457200" y="1052513"/>
            <a:ext cx="5627688" cy="5073650"/>
          </a:xfrm>
        </p:spPr>
        <p:txBody>
          <a:bodyPr/>
          <a:lstStyle/>
          <a:p>
            <a:pPr eaLnBrk="1" hangingPunct="1">
              <a:lnSpc>
                <a:spcPct val="90000"/>
              </a:lnSpc>
            </a:pPr>
            <a:r>
              <a:rPr lang="ru-RU" sz="2400" b="1" smtClean="0">
                <a:solidFill>
                  <a:srgbClr val="000066"/>
                </a:solidFill>
              </a:rPr>
              <a:t>В мире мобильными телефонами пользуются 1.600.000.000 молодых юношей и девушек </a:t>
            </a:r>
          </a:p>
          <a:p>
            <a:pPr eaLnBrk="1" hangingPunct="1">
              <a:lnSpc>
                <a:spcPct val="90000"/>
              </a:lnSpc>
            </a:pPr>
            <a:r>
              <a:rPr lang="ru-RU" sz="2400" b="1" smtClean="0">
                <a:solidFill>
                  <a:srgbClr val="000066"/>
                </a:solidFill>
              </a:rPr>
              <a:t>Уже в 2003 году количество мобильных телефонов в России достигло 31,5 млн. и превысило число стационарных аппаратов </a:t>
            </a:r>
          </a:p>
          <a:p>
            <a:pPr eaLnBrk="1" hangingPunct="1">
              <a:lnSpc>
                <a:spcPct val="90000"/>
              </a:lnSpc>
            </a:pPr>
            <a:r>
              <a:rPr lang="ru-RU" sz="2400" b="1" smtClean="0">
                <a:solidFill>
                  <a:srgbClr val="000066"/>
                </a:solidFill>
              </a:rPr>
              <a:t>В конце февраля 2010 года абонентская база сотовых операторов насчитывала 210,05 млн. пользователей </a:t>
            </a:r>
          </a:p>
          <a:p>
            <a:pPr eaLnBrk="1" hangingPunct="1">
              <a:lnSpc>
                <a:spcPct val="90000"/>
              </a:lnSpc>
              <a:buFontTx/>
              <a:buNone/>
            </a:pPr>
            <a:r>
              <a:rPr lang="ru-RU" sz="2400" b="1" smtClean="0">
                <a:solidFill>
                  <a:srgbClr val="990000"/>
                </a:solidFill>
              </a:rPr>
              <a:t>		(Данные Центра Безопасного Интернета в России)</a:t>
            </a:r>
          </a:p>
        </p:txBody>
      </p:sp>
      <p:pic>
        <p:nvPicPr>
          <p:cNvPr id="19460" name="Picture 9" descr="теле3"/>
          <p:cNvPicPr>
            <a:picLocks noChangeAspect="1" noChangeArrowheads="1"/>
          </p:cNvPicPr>
          <p:nvPr/>
        </p:nvPicPr>
        <p:blipFill>
          <a:blip r:embed="rId3"/>
          <a:srcRect/>
          <a:stretch>
            <a:fillRect/>
          </a:stretch>
        </p:blipFill>
        <p:spPr bwMode="auto">
          <a:xfrm>
            <a:off x="6443663" y="1412875"/>
            <a:ext cx="24003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468313" y="188913"/>
            <a:ext cx="8229600" cy="647700"/>
          </a:xfrm>
        </p:spPr>
        <p:txBody>
          <a:bodyPr/>
          <a:lstStyle/>
          <a:p>
            <a:pPr eaLnBrk="1" hangingPunct="1"/>
            <a:r>
              <a:rPr lang="ru-RU" sz="3600" b="1" smtClean="0">
                <a:solidFill>
                  <a:schemeClr val="bg1"/>
                </a:solidFill>
              </a:rPr>
              <a:t>Данные опросов в Европе</a:t>
            </a:r>
            <a:r>
              <a:rPr lang="ru-RU" smtClean="0"/>
              <a:t> </a:t>
            </a:r>
          </a:p>
        </p:txBody>
      </p:sp>
      <p:sp>
        <p:nvSpPr>
          <p:cNvPr id="20482" name="Rectangle 3"/>
          <p:cNvSpPr>
            <a:spLocks noGrp="1" noChangeArrowheads="1"/>
          </p:cNvSpPr>
          <p:nvPr>
            <p:ph type="body" idx="1"/>
          </p:nvPr>
        </p:nvSpPr>
        <p:spPr>
          <a:xfrm>
            <a:off x="457200" y="1052513"/>
            <a:ext cx="5338763" cy="5073650"/>
          </a:xfrm>
        </p:spPr>
        <p:txBody>
          <a:bodyPr/>
          <a:lstStyle/>
          <a:p>
            <a:pPr eaLnBrk="1" hangingPunct="1"/>
            <a:r>
              <a:rPr lang="ru-RU" sz="2400" smtClean="0">
                <a:solidFill>
                  <a:srgbClr val="000066"/>
                </a:solidFill>
              </a:rPr>
              <a:t>Мобильные телефоны имеют около 90% детей в возрасте от 12 до 19 лет и около половины - в возрасте 9-12 лет,</a:t>
            </a:r>
          </a:p>
          <a:p>
            <a:pPr eaLnBrk="1" hangingPunct="1"/>
            <a:r>
              <a:rPr lang="ru-RU" sz="2400" smtClean="0">
                <a:solidFill>
                  <a:srgbClr val="000066"/>
                </a:solidFill>
              </a:rPr>
              <a:t> В некоторых странах вообще принято дарить детям «мобильники» по достижении ими восьми лет. </a:t>
            </a:r>
          </a:p>
        </p:txBody>
      </p:sp>
      <p:pic>
        <p:nvPicPr>
          <p:cNvPr id="20483" name="Picture 4" descr="телефон"/>
          <p:cNvPicPr>
            <a:picLocks noChangeAspect="1" noChangeArrowheads="1"/>
          </p:cNvPicPr>
          <p:nvPr/>
        </p:nvPicPr>
        <p:blipFill>
          <a:blip r:embed="rId2"/>
          <a:srcRect/>
          <a:stretch>
            <a:fillRect/>
          </a:stretch>
        </p:blipFill>
        <p:spPr bwMode="auto">
          <a:xfrm>
            <a:off x="6648450" y="981075"/>
            <a:ext cx="2495550" cy="3332163"/>
          </a:xfrm>
          <a:prstGeom prst="rect">
            <a:avLst/>
          </a:prstGeom>
          <a:noFill/>
          <a:ln w="9525">
            <a:noFill/>
            <a:miter lim="800000"/>
            <a:headEnd/>
            <a:tailEnd/>
          </a:ln>
        </p:spPr>
      </p:pic>
      <p:pic>
        <p:nvPicPr>
          <p:cNvPr id="20484" name="Picture 5" descr="сот связь"/>
          <p:cNvPicPr>
            <a:picLocks noChangeAspect="1" noChangeArrowheads="1"/>
          </p:cNvPicPr>
          <p:nvPr/>
        </p:nvPicPr>
        <p:blipFill>
          <a:blip r:embed="rId3"/>
          <a:srcRect/>
          <a:stretch>
            <a:fillRect/>
          </a:stretch>
        </p:blipFill>
        <p:spPr bwMode="auto">
          <a:xfrm>
            <a:off x="3348038" y="4005263"/>
            <a:ext cx="4032250" cy="252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468313" y="188913"/>
            <a:ext cx="8229600" cy="647700"/>
          </a:xfrm>
        </p:spPr>
        <p:txBody>
          <a:bodyPr/>
          <a:lstStyle/>
          <a:p>
            <a:pPr eaLnBrk="1" hangingPunct="1"/>
            <a:r>
              <a:rPr lang="ru-RU" sz="3200" b="1" smtClean="0">
                <a:solidFill>
                  <a:schemeClr val="bg1"/>
                </a:solidFill>
              </a:rPr>
              <a:t>Социологические исследования</a:t>
            </a:r>
            <a:r>
              <a:rPr lang="ru-RU" smtClean="0"/>
              <a:t> </a:t>
            </a:r>
          </a:p>
        </p:txBody>
      </p:sp>
      <p:sp>
        <p:nvSpPr>
          <p:cNvPr id="21506" name="Rectangle 3"/>
          <p:cNvSpPr>
            <a:spLocks noGrp="1" noChangeArrowheads="1"/>
          </p:cNvSpPr>
          <p:nvPr>
            <p:ph type="body" idx="1"/>
          </p:nvPr>
        </p:nvSpPr>
        <p:spPr>
          <a:xfrm>
            <a:off x="179388" y="1052513"/>
            <a:ext cx="8785225" cy="5545137"/>
          </a:xfrm>
        </p:spPr>
        <p:txBody>
          <a:bodyPr/>
          <a:lstStyle/>
          <a:p>
            <a:pPr eaLnBrk="1" hangingPunct="1">
              <a:lnSpc>
                <a:spcPct val="80000"/>
              </a:lnSpc>
            </a:pPr>
            <a:r>
              <a:rPr lang="ru-RU" sz="2400" b="1" smtClean="0">
                <a:solidFill>
                  <a:srgbClr val="000066"/>
                </a:solidFill>
              </a:rPr>
              <a:t>88% четырёхлетних детей выходят в сеть вместе с родителями. </a:t>
            </a:r>
          </a:p>
          <a:p>
            <a:pPr eaLnBrk="1" hangingPunct="1">
              <a:lnSpc>
                <a:spcPct val="80000"/>
              </a:lnSpc>
            </a:pPr>
            <a:r>
              <a:rPr lang="ru-RU" sz="2400" b="1" smtClean="0">
                <a:solidFill>
                  <a:srgbClr val="000066"/>
                </a:solidFill>
              </a:rPr>
              <a:t>В 8-9-летнем возрасте дети всё чаще выходят в сеть самостоятельно. </a:t>
            </a:r>
          </a:p>
          <a:p>
            <a:pPr eaLnBrk="1" hangingPunct="1">
              <a:lnSpc>
                <a:spcPct val="80000"/>
              </a:lnSpc>
            </a:pPr>
            <a:r>
              <a:rPr lang="ru-RU" sz="2400" b="1" smtClean="0">
                <a:solidFill>
                  <a:srgbClr val="000066"/>
                </a:solidFill>
              </a:rPr>
              <a:t>К 14 годам совместное, семейное  пользование сетью сохраняется лишь для 7% подростков. </a:t>
            </a:r>
          </a:p>
          <a:p>
            <a:pPr eaLnBrk="1" hangingPunct="1">
              <a:lnSpc>
                <a:spcPct val="80000"/>
              </a:lnSpc>
            </a:pPr>
            <a:r>
              <a:rPr lang="ru-RU" sz="2400" b="1" smtClean="0">
                <a:solidFill>
                  <a:srgbClr val="000066"/>
                </a:solidFill>
              </a:rPr>
              <a:t>Больше половины пользователей сети в возрасте до 14 лет просматривают сайты с нежелательным содержимым. </a:t>
            </a:r>
          </a:p>
          <a:p>
            <a:pPr eaLnBrk="1" hangingPunct="1">
              <a:lnSpc>
                <a:spcPct val="80000"/>
              </a:lnSpc>
            </a:pPr>
            <a:r>
              <a:rPr lang="ru-RU" sz="2400" b="1" smtClean="0">
                <a:solidFill>
                  <a:srgbClr val="000066"/>
                </a:solidFill>
              </a:rPr>
              <a:t>39% детей посещают порносайты, </a:t>
            </a:r>
          </a:p>
          <a:p>
            <a:pPr eaLnBrk="1" hangingPunct="1">
              <a:lnSpc>
                <a:spcPct val="80000"/>
              </a:lnSpc>
            </a:pPr>
            <a:r>
              <a:rPr lang="ru-RU" sz="2400" b="1" smtClean="0">
                <a:solidFill>
                  <a:srgbClr val="000066"/>
                </a:solidFill>
              </a:rPr>
              <a:t>19% наблюдают сцены насилия, </a:t>
            </a:r>
          </a:p>
          <a:p>
            <a:pPr eaLnBrk="1" hangingPunct="1">
              <a:lnSpc>
                <a:spcPct val="80000"/>
              </a:lnSpc>
            </a:pPr>
            <a:r>
              <a:rPr lang="ru-RU" sz="2400" b="1" smtClean="0">
                <a:solidFill>
                  <a:srgbClr val="000066"/>
                </a:solidFill>
              </a:rPr>
              <a:t>16% увлекаются азартными играми. </a:t>
            </a:r>
          </a:p>
          <a:p>
            <a:pPr eaLnBrk="1" hangingPunct="1">
              <a:lnSpc>
                <a:spcPct val="80000"/>
              </a:lnSpc>
            </a:pPr>
            <a:r>
              <a:rPr lang="ru-RU" sz="2400" b="1" smtClean="0">
                <a:solidFill>
                  <a:srgbClr val="000066"/>
                </a:solidFill>
              </a:rPr>
              <a:t>Наркотическими веществами и алкоголем интересуются 14% детей, </a:t>
            </a:r>
          </a:p>
          <a:p>
            <a:pPr eaLnBrk="1" hangingPunct="1">
              <a:lnSpc>
                <a:spcPct val="80000"/>
              </a:lnSpc>
            </a:pPr>
            <a:r>
              <a:rPr lang="ru-RU" sz="2400" b="1" smtClean="0">
                <a:solidFill>
                  <a:srgbClr val="000066"/>
                </a:solidFill>
              </a:rPr>
              <a:t>Экстремистские и националистические ресурсы посещают 11% несовершеннолетних пользователей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68313" y="188913"/>
            <a:ext cx="8229600" cy="647700"/>
          </a:xfrm>
        </p:spPr>
        <p:txBody>
          <a:bodyPr/>
          <a:lstStyle/>
          <a:p>
            <a:pPr eaLnBrk="1" hangingPunct="1"/>
            <a:r>
              <a:rPr lang="ru-RU" sz="4000" b="1" smtClean="0">
                <a:solidFill>
                  <a:schemeClr val="bg1"/>
                </a:solidFill>
              </a:rPr>
              <a:t>Виды он-лайн угроз</a:t>
            </a:r>
          </a:p>
        </p:txBody>
      </p:sp>
      <p:sp>
        <p:nvSpPr>
          <p:cNvPr id="22530" name="Rectangle 3"/>
          <p:cNvSpPr>
            <a:spLocks noGrp="1" noChangeArrowheads="1"/>
          </p:cNvSpPr>
          <p:nvPr>
            <p:ph type="body" idx="1"/>
          </p:nvPr>
        </p:nvSpPr>
        <p:spPr>
          <a:xfrm>
            <a:off x="179388" y="1628775"/>
            <a:ext cx="8507412" cy="4497388"/>
          </a:xfrm>
        </p:spPr>
        <p:txBody>
          <a:bodyPr/>
          <a:lstStyle/>
          <a:p>
            <a:pPr marL="609600" indent="-609600" eaLnBrk="1" hangingPunct="1">
              <a:lnSpc>
                <a:spcPct val="80000"/>
              </a:lnSpc>
            </a:pPr>
            <a:r>
              <a:rPr lang="ru-RU" sz="2400" b="1" i="1" smtClean="0">
                <a:solidFill>
                  <a:srgbClr val="990000"/>
                </a:solidFill>
              </a:rPr>
              <a:t>Откровенные материалы сексуального характера</a:t>
            </a:r>
            <a:endParaRPr lang="ru-RU" sz="2400" smtClean="0">
              <a:solidFill>
                <a:srgbClr val="990000"/>
              </a:solidFill>
            </a:endParaRPr>
          </a:p>
          <a:p>
            <a:pPr marL="609600" indent="-609600" eaLnBrk="1" hangingPunct="1">
              <a:lnSpc>
                <a:spcPct val="80000"/>
              </a:lnSpc>
            </a:pPr>
            <a:r>
              <a:rPr lang="ru-RU" sz="2400" b="1" i="1" smtClean="0">
                <a:solidFill>
                  <a:srgbClr val="990000"/>
                </a:solidFill>
              </a:rPr>
              <a:t>Виртуальные знакомые и друзья</a:t>
            </a:r>
            <a:r>
              <a:rPr lang="ru-RU" sz="2400" smtClean="0"/>
              <a:t> </a:t>
            </a:r>
          </a:p>
          <a:p>
            <a:pPr marL="609600" indent="-609600" eaLnBrk="1" hangingPunct="1">
              <a:lnSpc>
                <a:spcPct val="80000"/>
              </a:lnSpc>
            </a:pPr>
            <a:r>
              <a:rPr lang="ru-RU" sz="2400" b="1" i="1" smtClean="0">
                <a:solidFill>
                  <a:srgbClr val="990000"/>
                </a:solidFill>
              </a:rPr>
              <a:t>Кибербуллинг</a:t>
            </a:r>
            <a:r>
              <a:rPr lang="ru-RU" sz="2400" smtClean="0">
                <a:solidFill>
                  <a:srgbClr val="990000"/>
                </a:solidFill>
              </a:rPr>
              <a:t> </a:t>
            </a:r>
            <a:r>
              <a:rPr lang="ru-RU" sz="2400" smtClean="0">
                <a:solidFill>
                  <a:srgbClr val="000066"/>
                </a:solidFill>
              </a:rPr>
              <a:t>(cyberbullying) – подростковый виртуальный террор </a:t>
            </a:r>
          </a:p>
          <a:p>
            <a:pPr marL="609600" indent="-609600" eaLnBrk="1" hangingPunct="1">
              <a:lnSpc>
                <a:spcPct val="80000"/>
              </a:lnSpc>
            </a:pPr>
            <a:r>
              <a:rPr lang="ru-RU" sz="2400" b="1" i="1" smtClean="0">
                <a:solidFill>
                  <a:srgbClr val="990000"/>
                </a:solidFill>
              </a:rPr>
              <a:t>Буллицид</a:t>
            </a:r>
            <a:r>
              <a:rPr lang="ru-RU" sz="2400" smtClean="0"/>
              <a:t> – </a:t>
            </a:r>
            <a:r>
              <a:rPr lang="ru-RU" sz="2400" smtClean="0">
                <a:solidFill>
                  <a:srgbClr val="000066"/>
                </a:solidFill>
              </a:rPr>
              <a:t>доведение ребенка до самоубийства путем психологического насилия</a:t>
            </a:r>
            <a:r>
              <a:rPr lang="ru-RU" sz="2400" smtClean="0"/>
              <a:t> </a:t>
            </a:r>
          </a:p>
          <a:p>
            <a:pPr marL="609600" indent="-609600" eaLnBrk="1" hangingPunct="1">
              <a:lnSpc>
                <a:spcPct val="80000"/>
              </a:lnSpc>
            </a:pPr>
            <a:r>
              <a:rPr lang="ru-RU" sz="2400" b="1" i="1" smtClean="0">
                <a:solidFill>
                  <a:srgbClr val="990000"/>
                </a:solidFill>
              </a:rPr>
              <a:t>Электронные ресурсы, содержащие материалы  экстремистского и террористического характера.</a:t>
            </a:r>
            <a:endParaRPr lang="ru-RU" sz="2400" smtClean="0">
              <a:solidFill>
                <a:srgbClr val="990000"/>
              </a:solidFill>
            </a:endParaRPr>
          </a:p>
          <a:p>
            <a:pPr marL="609600" indent="-609600" eaLnBrk="1" hangingPunct="1">
              <a:lnSpc>
                <a:spcPct val="80000"/>
              </a:lnSpc>
            </a:pPr>
            <a:endParaRPr lang="ru-RU" sz="2400" smtClean="0">
              <a:solidFill>
                <a:srgbClr val="99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Интернет">
  <a:themeElements>
    <a:clrScheme name="Интерне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Интернет">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Интерне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Интернет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Интернет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Интернет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Интернет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Интернет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Интернет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Интернет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Интернет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Интернет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Интернет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Интернет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Интернет</Template>
  <TotalTime>624</TotalTime>
  <Words>2296</Words>
  <Application>Microsoft Office PowerPoint</Application>
  <PresentationFormat>Экран (4:3)</PresentationFormat>
  <Paragraphs>204</Paragraphs>
  <Slides>31</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vt:i4>
      </vt:variant>
      <vt:variant>
        <vt:lpstr>Заголовки слайдов</vt:lpstr>
      </vt:variant>
      <vt:variant>
        <vt:i4>31</vt:i4>
      </vt:variant>
    </vt:vector>
  </HeadingPairs>
  <TitlesOfParts>
    <vt:vector size="36" baseType="lpstr">
      <vt:lpstr>Arial</vt:lpstr>
      <vt:lpstr>Calibri</vt:lpstr>
      <vt:lpstr>Monotype Corsiva</vt:lpstr>
      <vt:lpstr>Symbol</vt:lpstr>
      <vt:lpstr>Интернет</vt:lpstr>
      <vt:lpstr>Информационная безопасность</vt:lpstr>
      <vt:lpstr>Медиаграмотность</vt:lpstr>
      <vt:lpstr>Нормативная база</vt:lpstr>
      <vt:lpstr>Информационная безопасность детей</vt:lpstr>
      <vt:lpstr>Статистика</vt:lpstr>
      <vt:lpstr>Статистика</vt:lpstr>
      <vt:lpstr>Данные опросов в Европе </vt:lpstr>
      <vt:lpstr>Социологические исследования </vt:lpstr>
      <vt:lpstr>Виды он-лайн угроз</vt:lpstr>
      <vt:lpstr>Виды он-лайн угроз</vt:lpstr>
      <vt:lpstr>PEGI логотипы</vt:lpstr>
      <vt:lpstr>Интернет-зависимость</vt:lpstr>
      <vt:lpstr>Признаки Интернет-зависимости: </vt:lpstr>
      <vt:lpstr>Это важно знать!</vt:lpstr>
      <vt:lpstr>Это важно знать!</vt:lpstr>
      <vt:lpstr>Это важно знать!</vt:lpstr>
      <vt:lpstr>Это важно знать!</vt:lpstr>
      <vt:lpstr>Интернет-этикет </vt:lpstr>
      <vt:lpstr>Будь начеку! </vt:lpstr>
      <vt:lpstr>Установи свои рамки </vt:lpstr>
      <vt:lpstr>Установи свои рамки</vt:lpstr>
      <vt:lpstr>Это важно! </vt:lpstr>
      <vt:lpstr>Если тебя запугивают в онлайновой среде: </vt:lpstr>
      <vt:lpstr> Сообщи об  этом: </vt:lpstr>
      <vt:lpstr>Твои права в онлайновой среде  </vt:lpstr>
      <vt:lpstr>Твои права в онлайновой среде</vt:lpstr>
      <vt:lpstr>  Безопасное использование своего компьютера </vt:lpstr>
      <vt:lpstr>Не ходите ночью дети в интернет</vt:lpstr>
      <vt:lpstr>Слайд 29</vt:lpstr>
      <vt:lpstr>Слайд 30</vt:lpstr>
      <vt:lpstr>Слайд 31</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Дмитрий Каленюк</cp:lastModifiedBy>
  <cp:revision>14</cp:revision>
  <dcterms:created xsi:type="dcterms:W3CDTF">2011-08-27T15:04:37Z</dcterms:created>
  <dcterms:modified xsi:type="dcterms:W3CDTF">2013-03-25T12:09:25Z</dcterms:modified>
</cp:coreProperties>
</file>