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72" r:id="rId3"/>
    <p:sldId id="271" r:id="rId4"/>
    <p:sldId id="273" r:id="rId5"/>
    <p:sldId id="274" r:id="rId6"/>
    <p:sldId id="275" r:id="rId7"/>
    <p:sldId id="276" r:id="rId8"/>
    <p:sldId id="277" r:id="rId9"/>
    <p:sldId id="278" r:id="rId10"/>
    <p:sldId id="279" r:id="rId11"/>
    <p:sldId id="280" r:id="rId12"/>
    <p:sldId id="281" r:id="rId13"/>
    <p:sldId id="282" r:id="rId14"/>
    <p:sldId id="283" r:id="rId15"/>
    <p:sldId id="284" r:id="rId16"/>
    <p:sldId id="286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CC"/>
    <a:srgbClr val="660066"/>
    <a:srgbClr val="0000CC"/>
    <a:srgbClr val="663300"/>
    <a:srgbClr val="FF00FF"/>
    <a:srgbClr val="FFFF00"/>
    <a:srgbClr val="00FF00"/>
    <a:srgbClr val="003300"/>
    <a:srgbClr val="FF3300"/>
    <a:srgbClr val="FF99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3" autoAdjust="0"/>
    <p:restoredTop sz="94660"/>
  </p:normalViewPr>
  <p:slideViewPr>
    <p:cSldViewPr>
      <p:cViewPr varScale="1">
        <p:scale>
          <a:sx n="90" d="100"/>
          <a:sy n="90" d="100"/>
        </p:scale>
        <p:origin x="-61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perspective val="30"/>
    </c:view3D>
    <c:plotArea>
      <c:layout/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Мне нравится ЛЕГО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1В</c:v>
                </c:pt>
                <c:pt idx="1">
                  <c:v>2В</c:v>
                </c:pt>
                <c:pt idx="2">
                  <c:v>4В</c:v>
                </c:pt>
                <c:pt idx="3">
                  <c:v>5Б</c:v>
                </c:pt>
                <c:pt idx="4">
                  <c:v>Д/С 28</c:v>
                </c:pt>
              </c:strCache>
            </c:strRef>
          </c:cat>
          <c:val>
            <c:numRef>
              <c:f>Лист1!$B$2:$B$6</c:f>
              <c:numCache>
                <c:formatCode>0%</c:formatCode>
                <c:ptCount val="5"/>
                <c:pt idx="0">
                  <c:v>0.7600000000000009</c:v>
                </c:pt>
                <c:pt idx="1">
                  <c:v>0.65000000000000102</c:v>
                </c:pt>
                <c:pt idx="2">
                  <c:v>0.69000000000000095</c:v>
                </c:pt>
                <c:pt idx="3">
                  <c:v>0.52</c:v>
                </c:pt>
                <c:pt idx="4">
                  <c:v>0.9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Я предпочитаю другой подарок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1В</c:v>
                </c:pt>
                <c:pt idx="1">
                  <c:v>2В</c:v>
                </c:pt>
                <c:pt idx="2">
                  <c:v>4В</c:v>
                </c:pt>
                <c:pt idx="3">
                  <c:v>5Б</c:v>
                </c:pt>
                <c:pt idx="4">
                  <c:v>Д/С 28</c:v>
                </c:pt>
              </c:strCache>
            </c:strRef>
          </c:cat>
          <c:val>
            <c:numRef>
              <c:f>Лист1!$C$2:$C$6</c:f>
              <c:numCache>
                <c:formatCode>0%</c:formatCode>
                <c:ptCount val="5"/>
                <c:pt idx="0">
                  <c:v>0.24000000000000019</c:v>
                </c:pt>
                <c:pt idx="1">
                  <c:v>0.35000000000000031</c:v>
                </c:pt>
                <c:pt idx="2">
                  <c:v>0.31000000000000039</c:v>
                </c:pt>
                <c:pt idx="3">
                  <c:v>0.48000000000000032</c:v>
                </c:pt>
                <c:pt idx="4">
                  <c:v>0.1</c:v>
                </c:pt>
              </c:numCache>
            </c:numRef>
          </c:val>
        </c:ser>
        <c:shape val="cylinder"/>
        <c:axId val="71932544"/>
        <c:axId val="71938432"/>
        <c:axId val="58340672"/>
      </c:bar3DChart>
      <c:catAx>
        <c:axId val="71932544"/>
        <c:scaling>
          <c:orientation val="minMax"/>
        </c:scaling>
        <c:axPos val="b"/>
        <c:tickLblPos val="nextTo"/>
        <c:crossAx val="71938432"/>
        <c:crosses val="autoZero"/>
        <c:auto val="1"/>
        <c:lblAlgn val="ctr"/>
        <c:lblOffset val="100"/>
      </c:catAx>
      <c:valAx>
        <c:axId val="71938432"/>
        <c:scaling>
          <c:orientation val="minMax"/>
        </c:scaling>
        <c:axPos val="l"/>
        <c:majorGridlines/>
        <c:numFmt formatCode="0%" sourceLinked="1"/>
        <c:tickLblPos val="nextTo"/>
        <c:crossAx val="71932544"/>
        <c:crosses val="autoZero"/>
        <c:crossBetween val="between"/>
      </c:valAx>
      <c:serAx>
        <c:axId val="58340672"/>
        <c:scaling>
          <c:orientation val="minMax"/>
        </c:scaling>
        <c:delete val="1"/>
        <c:axPos val="b"/>
        <c:tickLblPos val="none"/>
        <c:crossAx val="71938432"/>
        <c:crosses val="autoZero"/>
      </c:ser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perspective val="30"/>
    </c:view3D>
    <c:plotArea>
      <c:layout/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«Мои»  10 детей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Высокий уровень</c:v>
                </c:pt>
                <c:pt idx="1">
                  <c:v>Средний уровень</c:v>
                </c:pt>
                <c:pt idx="2">
                  <c:v>Низкий уровень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0.4</c:v>
                </c:pt>
                <c:pt idx="1">
                  <c:v>0.60000000000000042</c:v>
                </c:pt>
                <c:pt idx="2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10 детей из другой группы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Высокий уровень</c:v>
                </c:pt>
                <c:pt idx="1">
                  <c:v>Средний уровень</c:v>
                </c:pt>
                <c:pt idx="2">
                  <c:v>Низкий уровень</c:v>
                </c:pt>
              </c:strCache>
            </c:strRef>
          </c:cat>
          <c:val>
            <c:numRef>
              <c:f>Лист1!$C$2:$C$4</c:f>
              <c:numCache>
                <c:formatCode>0%</c:formatCode>
                <c:ptCount val="3"/>
                <c:pt idx="0">
                  <c:v>0.2</c:v>
                </c:pt>
                <c:pt idx="1">
                  <c:v>0.7000000000000004</c:v>
                </c:pt>
                <c:pt idx="2">
                  <c:v>0.1</c:v>
                </c:pt>
              </c:numCache>
            </c:numRef>
          </c:val>
        </c:ser>
        <c:shape val="cone"/>
        <c:axId val="90269568"/>
        <c:axId val="90271104"/>
        <c:axId val="79881536"/>
      </c:bar3DChart>
      <c:catAx>
        <c:axId val="90269568"/>
        <c:scaling>
          <c:orientation val="minMax"/>
        </c:scaling>
        <c:axPos val="b"/>
        <c:tickLblPos val="nextTo"/>
        <c:crossAx val="90271104"/>
        <c:crosses val="autoZero"/>
        <c:auto val="1"/>
        <c:lblAlgn val="ctr"/>
        <c:lblOffset val="100"/>
      </c:catAx>
      <c:valAx>
        <c:axId val="90271104"/>
        <c:scaling>
          <c:orientation val="minMax"/>
        </c:scaling>
        <c:axPos val="l"/>
        <c:majorGridlines/>
        <c:numFmt formatCode="0%" sourceLinked="1"/>
        <c:tickLblPos val="nextTo"/>
        <c:crossAx val="90269568"/>
        <c:crosses val="autoZero"/>
        <c:crossBetween val="between"/>
      </c:valAx>
      <c:serAx>
        <c:axId val="79881536"/>
        <c:scaling>
          <c:orientation val="minMax"/>
        </c:scaling>
        <c:delete val="1"/>
        <c:axPos val="b"/>
        <c:tickLblPos val="none"/>
        <c:crossAx val="90271104"/>
        <c:crosses val="autoZero"/>
      </c:ser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946C9-6DA0-4CCF-8D1D-25F9D7EA1620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20AFF-EC00-453E-BD63-63D99FB5D8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amond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946C9-6DA0-4CCF-8D1D-25F9D7EA1620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20AFF-EC00-453E-BD63-63D99FB5D8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946C9-6DA0-4CCF-8D1D-25F9D7EA1620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20AFF-EC00-453E-BD63-63D99FB5D8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946C9-6DA0-4CCF-8D1D-25F9D7EA1620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20AFF-EC00-453E-BD63-63D99FB5D8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946C9-6DA0-4CCF-8D1D-25F9D7EA1620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20AFF-EC00-453E-BD63-63D99FB5D8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amond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946C9-6DA0-4CCF-8D1D-25F9D7EA1620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20AFF-EC00-453E-BD63-63D99FB5D8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946C9-6DA0-4CCF-8D1D-25F9D7EA1620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20AFF-EC00-453E-BD63-63D99FB5D8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946C9-6DA0-4CCF-8D1D-25F9D7EA1620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20AFF-EC00-453E-BD63-63D99FB5D8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946C9-6DA0-4CCF-8D1D-25F9D7EA1620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20AFF-EC00-453E-BD63-63D99FB5D8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946C9-6DA0-4CCF-8D1D-25F9D7EA1620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20AFF-EC00-453E-BD63-63D99FB5D8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946C9-6DA0-4CCF-8D1D-25F9D7EA1620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6C20AFF-EC00-453E-BD63-63D99FB5D8C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amond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07946C9-6DA0-4CCF-8D1D-25F9D7EA1620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6C20AFF-EC00-453E-BD63-63D99FB5D8C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>
    <p:diamond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http://jili-bili.ru/files/lego/legozoo.jp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6" Type="http://schemas.openxmlformats.org/officeDocument/2006/relationships/image" Target="http://jili-bili.ru/files/lego/legozoo.jpg" TargetMode="External"/><Relationship Id="rId5" Type="http://schemas.openxmlformats.org/officeDocument/2006/relationships/image" Target="../media/image8.jpeg"/><Relationship Id="rId4" Type="http://schemas.openxmlformats.org/officeDocument/2006/relationships/image" Target="http://jili-bili.ru/files/lego/gonki.jpg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http://www.corrupzia.ru/plugins/content/mavikthumbnails/thumbnails/150x113-http---aif.ru-application-public-news-482-fd3d9e99a5a0e0774e5e11b4e5e9918e_big.jpg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00496" y="3228536"/>
            <a:ext cx="4572032" cy="3200860"/>
          </a:xfrm>
          <a:noFill/>
          <a:ln w="12700">
            <a:noFill/>
          </a:ln>
        </p:spPr>
        <p:txBody>
          <a:bodyPr>
            <a:normAutofit/>
          </a:bodyPr>
          <a:lstStyle/>
          <a:p>
            <a:endParaRPr lang="ru-RU" dirty="0" smtClean="0">
              <a:solidFill>
                <a:srgbClr val="C00000"/>
              </a:solidFill>
            </a:endParaRPr>
          </a:p>
          <a:p>
            <a:endParaRPr lang="ru-RU" dirty="0" smtClean="0">
              <a:solidFill>
                <a:srgbClr val="C00000"/>
              </a:solidFill>
            </a:endParaRPr>
          </a:p>
          <a:p>
            <a:pPr algn="ctr"/>
            <a:r>
              <a:rPr lang="ru-RU" dirty="0" smtClean="0">
                <a:solidFill>
                  <a:srgbClr val="FFFF00"/>
                </a:solidFill>
              </a:rPr>
              <a:t>Работу выполнил </a:t>
            </a:r>
          </a:p>
          <a:p>
            <a:pPr algn="ctr"/>
            <a:r>
              <a:rPr lang="ru-RU" dirty="0" smtClean="0">
                <a:solidFill>
                  <a:srgbClr val="FFFF00"/>
                </a:solidFill>
              </a:rPr>
              <a:t>ученик 2 «В» класса</a:t>
            </a:r>
          </a:p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Комаров Илья.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28992" y="1000108"/>
            <a:ext cx="5208442" cy="1828800"/>
          </a:xfrm>
          <a:noFill/>
          <a:ln w="12700"/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КОНСТРУКТОР ЛЕГО</a:t>
            </a:r>
            <a:endParaRPr lang="ru-RU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026" name="Picture 2" descr="H:\Documents and Settings\Женя\Мои документы\Мои рисунки\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764704"/>
            <a:ext cx="3219450" cy="515778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ut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Интересные факты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http://www.brickartist.com/gallery_thumbs/Cello10.jpg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988840"/>
            <a:ext cx="2664296" cy="432048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6" name="Рисунок 5" descr="робот Лего летит в космос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2060848"/>
            <a:ext cx="3064994" cy="4081656"/>
          </a:xfrm>
          <a:prstGeom prst="rect">
            <a:avLst/>
          </a:prstGeom>
          <a:noFill/>
          <a:ln w="38100">
            <a:solidFill>
              <a:srgbClr val="0000CC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Эксперимент №2.</a:t>
            </a:r>
            <a:r>
              <a:rPr lang="ru-RU" sz="28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8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Я решил узнать для чего используется конструктор </a:t>
            </a:r>
            <a:r>
              <a:rPr lang="en-US" sz="28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LEGO</a:t>
            </a:r>
            <a:r>
              <a:rPr lang="ru-RU" sz="28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на занятиях в детском саду.</a:t>
            </a:r>
            <a:endParaRPr lang="ru-RU" sz="2800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3250704" cy="4434840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400" b="1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Гипотеза2 . </a:t>
            </a:r>
          </a:p>
          <a:p>
            <a:pPr>
              <a:buNone/>
            </a:pPr>
            <a:endParaRPr lang="ru-RU" sz="2400" b="1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   Использование конструктора </a:t>
            </a:r>
            <a:r>
              <a:rPr lang="en-US" sz="2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LEGO </a:t>
            </a:r>
            <a:r>
              <a:rPr lang="ru-RU" sz="2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способствует творческому и интеллектуальному  развитию детей.</a:t>
            </a:r>
            <a:endParaRPr lang="ru-RU" sz="2400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C:\Documents and Settings\Лена\Рабочий стол\иссл лего\исследовательская работа Конструктор ЛЕГО\Илья фото\DSC09685.JPG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2132856"/>
            <a:ext cx="4392488" cy="373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half" idx="2"/>
          </p:nvPr>
        </p:nvGraphicFramePr>
        <p:xfrm>
          <a:off x="4648200" y="1920875"/>
          <a:ext cx="4038600" cy="44338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Содержимое 4" descr="C:\Documents and Settings\Лена\Рабочий стол\иссл лего\исследовательская работа Конструктор ЛЕГО\Илья фото\DSC09679.JPG"/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484784"/>
            <a:ext cx="3744416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Эксперимент №3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Я раздал  детям одинаковый набор деталей конструктора и каждого попросил собрать то, что он захочет.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2400" b="1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Гипотеза №3.</a:t>
            </a:r>
          </a:p>
          <a:p>
            <a:pPr algn="ctr">
              <a:buNone/>
            </a:pPr>
            <a:endParaRPr lang="ru-RU" sz="2800" b="1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8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LEGO</a:t>
            </a:r>
            <a:r>
              <a:rPr lang="ru-RU" sz="28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развивает фантазию и творчество у детей.</a:t>
            </a:r>
          </a:p>
          <a:p>
            <a:pPr>
              <a:buNone/>
            </a:pPr>
            <a:endParaRPr lang="ru-RU" sz="2400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C:\Documents and Settings\Лена\Мои документы\Мои рисунки\Фото 012012\DSC0448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4535996" y="2600908"/>
            <a:ext cx="4176464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7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В рамках совместной акции </a:t>
            </a:r>
            <a:r>
              <a:rPr lang="ru-RU" sz="2200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Lego</a:t>
            </a:r>
            <a:r>
              <a:rPr lang="ru-RU" sz="22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и Московского зоопарка «Красная книга LEGO или животные, которых мы не хотим потерять» из 59 тысяч кубиков был собран амурский тигр в натуральную величину.</a:t>
            </a:r>
            <a:endParaRPr lang="ru-RU" sz="2200" dirty="0"/>
          </a:p>
        </p:txBody>
      </p:sp>
      <p:pic>
        <p:nvPicPr>
          <p:cNvPr id="3074" name="Picture 2" descr="H:\Documents and Settings\Женя\Мои документы\Мои рисунки\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0629" y="2132856"/>
            <a:ext cx="5247271" cy="396044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301608" cy="1152128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Вывод: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конструктор </a:t>
            </a:r>
            <a:r>
              <a:rPr lang="en-US" sz="22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LEGO</a:t>
            </a:r>
            <a:r>
              <a:rPr lang="ru-RU" sz="22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200" u="sng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полезная</a:t>
            </a:r>
            <a:r>
              <a:rPr lang="ru-RU" sz="22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игрушка, и я бы посоветовал </a:t>
            </a:r>
            <a:r>
              <a:rPr lang="ru-RU" sz="2200" u="sng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всем </a:t>
            </a:r>
            <a:r>
              <a:rPr lang="ru-RU" sz="22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родителям подарить его своим детям.</a:t>
            </a:r>
            <a:endParaRPr lang="ru-RU" dirty="0">
              <a:solidFill>
                <a:srgbClr val="0000CC"/>
              </a:solidFill>
            </a:endParaRPr>
          </a:p>
        </p:txBody>
      </p:sp>
      <p:pic>
        <p:nvPicPr>
          <p:cNvPr id="4" name="Содержимое 3" descr="G:\ИЛЬЯ\Илья фото\SL272910.JPG"/>
          <p:cNvPicPr>
            <a:picLocks noGrp="1"/>
          </p:cNvPicPr>
          <p:nvPr>
            <p:ph idx="1"/>
          </p:nvPr>
        </p:nvPicPr>
        <p:blipFill>
          <a:blip r:embed="rId2" cstate="print"/>
          <a:srcRect l="10385" t="14669" r="21706"/>
          <a:stretch>
            <a:fillRect/>
          </a:stretch>
        </p:blipFill>
        <p:spPr bwMode="auto">
          <a:xfrm>
            <a:off x="323528" y="1916832"/>
            <a:ext cx="3042285" cy="3190532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098" name="Picture 2" descr="H:\Documents and Settings\Женя\Мои документы\Мои рисунки\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41084" y="1916832"/>
            <a:ext cx="2903722" cy="2952328"/>
          </a:xfrm>
          <a:prstGeom prst="rect">
            <a:avLst/>
          </a:prstGeom>
          <a:noFill/>
        </p:spPr>
      </p:pic>
      <p:pic>
        <p:nvPicPr>
          <p:cNvPr id="1026" name="Picture 2" descr="H:\Documents and Settings\Женя\Мои документы\Мои рисунки\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1800" y="3547971"/>
            <a:ext cx="3672408" cy="293701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9266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00CC"/>
                </a:solidFill>
              </a:rPr>
              <a:t>              Заключение    </a:t>
            </a:r>
            <a:endParaRPr lang="ru-RU" dirty="0">
              <a:solidFill>
                <a:srgbClr val="0000CC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68760"/>
            <a:ext cx="4038600" cy="5086165"/>
          </a:xfrm>
        </p:spPr>
        <p:txBody>
          <a:bodyPr/>
          <a:lstStyle/>
          <a:p>
            <a:pPr>
              <a:buNone/>
            </a:pPr>
            <a:r>
              <a:rPr lang="ru-RU" sz="200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Я люблю конструктор </a:t>
            </a:r>
            <a:r>
              <a:rPr lang="en-US" sz="200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LEGO</a:t>
            </a:r>
            <a:endParaRPr lang="ru-RU" sz="2000" dirty="0" smtClean="0"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Увлекательный такой!</a:t>
            </a:r>
          </a:p>
          <a:p>
            <a:pPr>
              <a:buNone/>
            </a:pPr>
            <a:r>
              <a:rPr lang="ru-RU" sz="200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Обучает человека</a:t>
            </a:r>
          </a:p>
          <a:p>
            <a:pPr>
              <a:buNone/>
            </a:pPr>
            <a:r>
              <a:rPr lang="ru-RU" sz="200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Развивающей игрой!</a:t>
            </a:r>
          </a:p>
          <a:p>
            <a:pPr>
              <a:buNone/>
            </a:pPr>
            <a:r>
              <a:rPr lang="en-US" sz="200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LEGO</a:t>
            </a:r>
            <a:r>
              <a:rPr lang="ru-RU" sz="200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 руки развивает</a:t>
            </a:r>
          </a:p>
          <a:p>
            <a:pPr>
              <a:buNone/>
            </a:pPr>
            <a:r>
              <a:rPr lang="ru-RU" sz="200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И мечтать нам помогает.</a:t>
            </a:r>
          </a:p>
          <a:p>
            <a:pPr>
              <a:buNone/>
            </a:pPr>
            <a:r>
              <a:rPr lang="ru-RU" sz="200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И скажу про </a:t>
            </a:r>
            <a:r>
              <a:rPr lang="en-US" sz="200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LEGO</a:t>
            </a:r>
            <a:r>
              <a:rPr lang="ru-RU" sz="200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 я</a:t>
            </a:r>
          </a:p>
          <a:p>
            <a:pPr>
              <a:buNone/>
            </a:pPr>
            <a:r>
              <a:rPr lang="ru-RU" sz="200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Это лучшая игра!</a:t>
            </a:r>
          </a:p>
          <a:p>
            <a:pPr>
              <a:buNone/>
            </a:pPr>
            <a:r>
              <a:rPr lang="ru-RU" sz="200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en-US" sz="200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LEGO </a:t>
            </a:r>
            <a:r>
              <a:rPr lang="ru-RU" sz="200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 очень интересно,</a:t>
            </a:r>
          </a:p>
          <a:p>
            <a:pPr>
              <a:buNone/>
            </a:pPr>
            <a:r>
              <a:rPr lang="ru-RU" sz="200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en-US" sz="200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LEGO </a:t>
            </a:r>
            <a:r>
              <a:rPr lang="ru-RU" sz="200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здорово дружить!</a:t>
            </a:r>
          </a:p>
          <a:p>
            <a:pPr>
              <a:buNone/>
            </a:pPr>
            <a:r>
              <a:rPr lang="ru-RU" sz="200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Все ребята знают точно –</a:t>
            </a:r>
          </a:p>
          <a:p>
            <a:pPr>
              <a:buNone/>
            </a:pPr>
            <a:r>
              <a:rPr lang="en-US" sz="200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LEGO </a:t>
            </a:r>
            <a:r>
              <a:rPr lang="ru-RU" sz="200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помогает жить!</a:t>
            </a:r>
          </a:p>
          <a:p>
            <a:pPr>
              <a:buNone/>
            </a:pPr>
            <a:endParaRPr lang="ru-RU" sz="2400" dirty="0" smtClean="0"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5" name="Содержимое 5" descr="http://www.brickartist.com/museum/hand3.jpg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4077072"/>
            <a:ext cx="3175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www.brickartist.com/museum/Blue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1268760"/>
            <a:ext cx="2880320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37041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Актуальность:</a:t>
            </a:r>
            <a:r>
              <a:rPr lang="ru-RU" sz="220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В настоящее время актуальна проблема выбора такой игрушки для детей, которая помогала бы детям фантазировать, раскрывать свой творческий потенциал, моторику, мышление и логику.</a:t>
            </a:r>
            <a:endParaRPr lang="ru-RU" dirty="0">
              <a:solidFill>
                <a:srgbClr val="660066"/>
              </a:solidFill>
            </a:endParaRPr>
          </a:p>
        </p:txBody>
      </p:sp>
      <p:sp>
        <p:nvSpPr>
          <p:cNvPr id="30" name="Содержимое 29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186808" cy="4434840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ru-RU" b="1" dirty="0" smtClean="0"/>
              <a:t> </a:t>
            </a:r>
            <a:r>
              <a:rPr lang="ru-RU" b="1" dirty="0" smtClean="0">
                <a:solidFill>
                  <a:srgbClr val="660066"/>
                </a:solidFill>
              </a:rPr>
              <a:t>Причины обращения к теме :</a:t>
            </a:r>
            <a:endParaRPr lang="ru-RU" dirty="0" smtClean="0">
              <a:solidFill>
                <a:srgbClr val="660066"/>
              </a:solidFill>
            </a:endParaRPr>
          </a:p>
          <a:p>
            <a:pPr algn="just">
              <a:buNone/>
            </a:pPr>
            <a:r>
              <a:rPr lang="ru-RU" dirty="0" smtClean="0">
                <a:solidFill>
                  <a:srgbClr val="660066"/>
                </a:solidFill>
              </a:rPr>
              <a:t>    Подбор игрушек  в наше время - дело серьезное и ответственное. И от  решения этой проблемы зависят настроение ребенка и прогресс в его развитии. </a:t>
            </a:r>
          </a:p>
          <a:p>
            <a:pPr algn="just">
              <a:buNone/>
            </a:pPr>
            <a:r>
              <a:rPr lang="ru-RU" dirty="0" smtClean="0">
                <a:solidFill>
                  <a:srgbClr val="660066"/>
                </a:solidFill>
              </a:rPr>
              <a:t>    Вот почему  чрезвычайно важно при выборе игрушек учитывать не только их красоту и санитарно-гигиенические свойства, но и возможный психологический эффект. </a:t>
            </a:r>
          </a:p>
          <a:p>
            <a:endParaRPr lang="ru-RU" dirty="0"/>
          </a:p>
        </p:txBody>
      </p:sp>
      <p:pic>
        <p:nvPicPr>
          <p:cNvPr id="2050" name="Picture 2" descr="H:\Documents and Settings\Женя\Мои документы\Мои рисунки\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0" y="2132857"/>
            <a:ext cx="3351886" cy="36766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40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 Определить, полезен  ли конструктор </a:t>
            </a:r>
            <a:r>
              <a:rPr lang="en-US" sz="240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LEGO</a:t>
            </a:r>
            <a:r>
              <a:rPr lang="ru-RU" sz="240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 для детей.</a:t>
            </a:r>
            <a:br>
              <a:rPr lang="ru-RU" sz="240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rgbClr val="660066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402832" cy="44348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Выяснить, нужен ли конструктор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LEGO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XXI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веке?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Уточнить, люди какого возраста увлекаются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LEGO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?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Доказать развивающие свойства конструктора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LEGO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200px-Lego-010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2060848"/>
            <a:ext cx="3024336" cy="3744416"/>
          </a:xfrm>
          <a:prstGeom prst="rect">
            <a:avLst/>
          </a:prstGeom>
          <a:ln w="57150" cap="sq">
            <a:solidFill>
              <a:srgbClr val="00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23042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Гипотеза:</a:t>
            </a:r>
            <a:r>
              <a:rPr lang="ru-RU" sz="310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Систематические, планомерные и целенаправленные занятия с конструктором </a:t>
            </a:r>
            <a:r>
              <a:rPr lang="en-US" sz="310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LEGO</a:t>
            </a:r>
            <a:r>
              <a:rPr lang="ru-RU" sz="310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  способствуют формированию творческих и интеллектуальных способностей детей.</a:t>
            </a:r>
            <a:endParaRPr lang="ru-RU" dirty="0">
              <a:solidFill>
                <a:srgbClr val="660066"/>
              </a:solidFill>
            </a:endParaRPr>
          </a:p>
        </p:txBody>
      </p:sp>
      <p:pic>
        <p:nvPicPr>
          <p:cNvPr id="2" name="Picture 2" descr="H:\Documents and Settings\Женя\Мои документы\Мои рисунки\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2636912"/>
            <a:ext cx="5256584" cy="392992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5800" y="514352"/>
            <a:ext cx="7990656" cy="1162050"/>
          </a:xfrm>
        </p:spPr>
        <p:txBody>
          <a:bodyPr/>
          <a:lstStyle/>
          <a:p>
            <a:pPr algn="ctr"/>
            <a:r>
              <a:rPr lang="ru-RU" sz="2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Эксперимент №1</a:t>
            </a:r>
            <a:r>
              <a:rPr lang="ru-RU" sz="2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Я попытался выяснить, популярен ли конструктор </a:t>
            </a:r>
            <a:r>
              <a:rPr lang="en-US" sz="2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LEGO</a:t>
            </a:r>
            <a:r>
              <a:rPr lang="ru-RU" sz="2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у современных детей?</a:t>
            </a:r>
            <a:endParaRPr lang="ru-RU" dirty="0">
              <a:solidFill>
                <a:srgbClr val="0000CC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539552" y="1700808"/>
            <a:ext cx="2887216" cy="2520280"/>
          </a:xfrm>
        </p:spPr>
        <p:txBody>
          <a:bodyPr/>
          <a:lstStyle/>
          <a:p>
            <a:r>
              <a:rPr lang="ru-RU" sz="2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Гипотеза  №1</a:t>
            </a:r>
            <a:r>
              <a:rPr lang="ru-RU" sz="2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Конструктор </a:t>
            </a:r>
            <a:r>
              <a:rPr lang="en-US" sz="2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LEGO </a:t>
            </a:r>
            <a:r>
              <a:rPr lang="ru-RU" sz="2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популярен и в современном обществе.</a:t>
            </a:r>
          </a:p>
          <a:p>
            <a:endParaRPr lang="ru-RU" dirty="0"/>
          </a:p>
        </p:txBody>
      </p:sp>
      <p:graphicFrame>
        <p:nvGraphicFramePr>
          <p:cNvPr id="9" name="Содержимое 6"/>
          <p:cNvGraphicFramePr>
            <a:graphicFrameLocks noGrp="1"/>
          </p:cNvGraphicFramePr>
          <p:nvPr>
            <p:ph sz="half" idx="1"/>
          </p:nvPr>
        </p:nvGraphicFramePr>
        <p:xfrm>
          <a:off x="3707904" y="1844824"/>
          <a:ext cx="4978896" cy="4403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1" name="Содержимое 4" descr="Q:\DCIM\101MSDCF\DSC07622.JPG"/>
          <p:cNvPicPr>
            <a:picLocks/>
          </p:cNvPicPr>
          <p:nvPr/>
        </p:nvPicPr>
        <p:blipFill>
          <a:blip r:embed="rId3" cstate="print"/>
          <a:srcRect l="20820" r="28076"/>
          <a:stretch>
            <a:fillRect/>
          </a:stretch>
        </p:blipFill>
        <p:spPr bwMode="auto">
          <a:xfrm>
            <a:off x="899592" y="3717032"/>
            <a:ext cx="1656184" cy="252028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1932 год. 1934 год.  Дания.</a:t>
            </a:r>
            <a:endParaRPr lang="ru-RU" dirty="0"/>
          </a:p>
        </p:txBody>
      </p:sp>
      <p:pic>
        <p:nvPicPr>
          <p:cNvPr id="9" name="Содержимое 8" descr="lego_1340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2564904"/>
            <a:ext cx="2659360" cy="2736304"/>
          </a:xfrm>
          <a:prstGeom prst="rect">
            <a:avLst/>
          </a:prstGeom>
          <a:ln w="38100" cap="sq">
            <a:solidFill>
              <a:srgbClr val="92D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 flipH="1">
            <a:off x="539552" y="2132856"/>
            <a:ext cx="28083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"</a:t>
            </a:r>
            <a:r>
              <a:rPr lang="ru-RU" sz="2400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leg</a:t>
            </a:r>
            <a:r>
              <a:rPr lang="ru-RU" sz="2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" и </a:t>
            </a:r>
            <a:r>
              <a:rPr lang="en-US" sz="2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2400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godt</a:t>
            </a:r>
            <a:r>
              <a:rPr lang="en-US" sz="2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ru-RU" sz="2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= </a:t>
            </a:r>
            <a:endParaRPr lang="ru-RU" sz="2400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699792" y="2132856"/>
            <a:ext cx="28803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"хорошо играю". </a:t>
            </a:r>
            <a:endParaRPr lang="ru-RU" sz="2400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67544" y="3068960"/>
            <a:ext cx="580472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LEGO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   =  "я учусь" 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148064" y="5373217"/>
            <a:ext cx="35283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Оле </a:t>
            </a:r>
            <a:r>
              <a:rPr lang="ru-RU" sz="2400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Кирк</a:t>
            </a:r>
            <a:r>
              <a:rPr lang="ru-RU" sz="2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Кристиансен</a:t>
            </a:r>
            <a:r>
              <a:rPr lang="ru-RU" sz="2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 descr="http://jili-bili.ru/files/lego/legozoo.jpg"/>
          <p:cNvPicPr/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827584" y="3933056"/>
            <a:ext cx="3384376" cy="2376264"/>
          </a:xfrm>
          <a:prstGeom prst="rect">
            <a:avLst/>
          </a:prstGeom>
          <a:noFill/>
          <a:ln w="38100">
            <a:solidFill>
              <a:srgbClr val="7030A0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Основные элементы</a:t>
            </a:r>
            <a:endParaRPr lang="ru-RU" dirty="0"/>
          </a:p>
        </p:txBody>
      </p:sp>
      <p:pic>
        <p:nvPicPr>
          <p:cNvPr id="5" name="Содержимое 4" descr="http://jili-bili.ru/files/lego/125618_1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3925" y="2394744"/>
            <a:ext cx="3105150" cy="3486150"/>
          </a:xfrm>
          <a:prstGeom prst="rect">
            <a:avLst/>
          </a:prstGeom>
          <a:noFill/>
          <a:ln w="38100">
            <a:solidFill>
              <a:srgbClr val="00B0F0"/>
            </a:solidFill>
            <a:miter lim="800000"/>
            <a:headEnd/>
            <a:tailEnd/>
          </a:ln>
        </p:spPr>
      </p:pic>
      <p:pic>
        <p:nvPicPr>
          <p:cNvPr id="8" name="Содержимое 7" descr="Lego-8805-Minifiguren-Serie-5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2492896"/>
            <a:ext cx="3960440" cy="3312368"/>
          </a:xfrm>
          <a:prstGeom prst="rect">
            <a:avLst/>
          </a:prstGeom>
          <a:noFill/>
          <a:ln w="38100">
            <a:solidFill>
              <a:srgbClr val="00FF00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Разнообразие конструктора </a:t>
            </a:r>
            <a:r>
              <a:rPr lang="en-US" sz="32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LEGO</a:t>
            </a:r>
            <a:r>
              <a:rPr lang="ru-RU" sz="32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rgbClr val="0000CC"/>
                </a:solidFill>
              </a:rPr>
              <a:t>Продукция для дошкольников.</a:t>
            </a:r>
            <a:r>
              <a:rPr lang="ru-RU" dirty="0" smtClean="0">
                <a:solidFill>
                  <a:srgbClr val="0000CC"/>
                </a:solidFill>
              </a:rPr>
              <a:t> </a:t>
            </a:r>
          </a:p>
          <a:p>
            <a:r>
              <a:rPr lang="ru-RU" b="1" u="sng" dirty="0" smtClean="0">
                <a:solidFill>
                  <a:srgbClr val="0000CC"/>
                </a:solidFill>
              </a:rPr>
              <a:t>Строительство.</a:t>
            </a:r>
          </a:p>
          <a:p>
            <a:r>
              <a:rPr lang="ru-RU" b="1" u="sng" dirty="0" smtClean="0">
                <a:solidFill>
                  <a:srgbClr val="0000CC"/>
                </a:solidFill>
              </a:rPr>
              <a:t>Ролевые.</a:t>
            </a:r>
          </a:p>
          <a:p>
            <a:pPr algn="just"/>
            <a:r>
              <a:rPr lang="ru-RU" b="1" u="sng" dirty="0" smtClean="0">
                <a:solidFill>
                  <a:srgbClr val="0000CC"/>
                </a:solidFill>
              </a:rPr>
              <a:t>Лицензионная продукция.</a:t>
            </a:r>
          </a:p>
          <a:p>
            <a:pPr algn="just"/>
            <a:r>
              <a:rPr lang="ru-RU" b="1" u="sng" dirty="0" smtClean="0">
                <a:solidFill>
                  <a:srgbClr val="0000CC"/>
                </a:solidFill>
              </a:rPr>
              <a:t>Робототехника.</a:t>
            </a:r>
          </a:p>
          <a:p>
            <a:pPr algn="just"/>
            <a:r>
              <a:rPr lang="ru-RU" b="1" dirty="0" smtClean="0">
                <a:solidFill>
                  <a:srgbClr val="0000CC"/>
                </a:solidFill>
              </a:rPr>
              <a:t>Образование.</a:t>
            </a:r>
            <a:endParaRPr lang="ru-RU" dirty="0">
              <a:solidFill>
                <a:srgbClr val="0000CC"/>
              </a:solidFill>
            </a:endParaRPr>
          </a:p>
        </p:txBody>
      </p:sp>
      <p:pic>
        <p:nvPicPr>
          <p:cNvPr id="8" name="Содержимое 7" descr="http://jili-bili.ru/files/lego/_Lego_Mindstorms_NXT_3.jpg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628800"/>
            <a:ext cx="2952328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jili-bili.ru/files/lego/gonki.jpg"/>
          <p:cNvPicPr/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6084168" y="4149080"/>
            <a:ext cx="2592288" cy="2241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jili-bili.ru/files/lego/legozoo.jpg"/>
          <p:cNvPicPr/>
          <p:nvPr/>
        </p:nvPicPr>
        <p:blipFill>
          <a:blip r:embed="rId5" r:link="rId6" cstate="print"/>
          <a:srcRect/>
          <a:stretch>
            <a:fillRect/>
          </a:stretch>
        </p:blipFill>
        <p:spPr bwMode="auto">
          <a:xfrm>
            <a:off x="3635896" y="4221088"/>
            <a:ext cx="2160240" cy="2160240"/>
          </a:xfrm>
          <a:prstGeom prst="rect">
            <a:avLst/>
          </a:prstGeom>
          <a:noFill/>
          <a:ln w="38100">
            <a:solidFill>
              <a:srgbClr val="7030A0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Интересные факты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 smtClean="0">
                <a:solidFill>
                  <a:srgbClr val="663300"/>
                </a:solidFill>
              </a:rPr>
              <a:t>Самый большой в мире корабль из конструктора </a:t>
            </a:r>
            <a:r>
              <a:rPr lang="ru-RU" b="1" dirty="0" err="1" smtClean="0">
                <a:solidFill>
                  <a:srgbClr val="663300"/>
                </a:solidFill>
              </a:rPr>
              <a:t>Lego</a:t>
            </a:r>
            <a:r>
              <a:rPr lang="ru-RU" b="1" dirty="0" smtClean="0">
                <a:solidFill>
                  <a:srgbClr val="663300"/>
                </a:solidFill>
              </a:rPr>
              <a:t> был собран в 2009 году в Германии. Это контейнеровоз длиной 7,29 м и весом около 1,5 т, состоящий из 400 тыс. кирпичиков </a:t>
            </a:r>
            <a:r>
              <a:rPr lang="ru-RU" b="1" dirty="0" err="1" smtClean="0">
                <a:solidFill>
                  <a:srgbClr val="663300"/>
                </a:solidFill>
              </a:rPr>
              <a:t>Lego</a:t>
            </a:r>
            <a:r>
              <a:rPr lang="ru-RU" b="1" dirty="0" smtClean="0">
                <a:solidFill>
                  <a:srgbClr val="663300"/>
                </a:solidFill>
              </a:rPr>
              <a:t>. Строительство осуществлялось 700 специалистами в течение девяти дней.</a:t>
            </a:r>
          </a:p>
          <a:p>
            <a:endParaRPr lang="ru-RU" dirty="0"/>
          </a:p>
        </p:txBody>
      </p:sp>
      <p:pic>
        <p:nvPicPr>
          <p:cNvPr id="5" name="Содержимое 4" descr="http://www.corrupzia.ru/plugins/content/mavikthumbnails/thumbnails/150x113-http---aif.ru-application-public-news-482-fd3d9e99a5a0e0774e5e11b4e5e9918e_big.jpg"/>
          <p:cNvPicPr>
            <a:picLocks noGrp="1"/>
          </p:cNvPicPr>
          <p:nvPr>
            <p:ph sz="half" idx="2"/>
          </p:nvPr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4644008" y="2132856"/>
            <a:ext cx="4104456" cy="3384376"/>
          </a:xfrm>
          <a:prstGeom prst="rect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1183</TotalTime>
  <Words>283</Words>
  <Application>Microsoft Office PowerPoint</Application>
  <PresentationFormat>Экран (4:3)</PresentationFormat>
  <Paragraphs>61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КОНСТРУКТОР ЛЕГО</vt:lpstr>
      <vt:lpstr>Актуальность: В настоящее время актуальна проблема выбора такой игрушки для детей, которая помогала бы детям фантазировать, раскрывать свой творческий потенциал, моторику, мышление и логику.</vt:lpstr>
      <vt:lpstr>Цель:  Определить, полезен  ли конструктор LEGO для детей. </vt:lpstr>
      <vt:lpstr>Гипотеза:  Систематические, планомерные и целенаправленные занятия с конструктором LEGO  способствуют формированию творческих и интеллектуальных способностей детей.</vt:lpstr>
      <vt:lpstr>Эксперимент №1.  Я попытался выяснить, популярен ли конструктор LEGO у современных детей?</vt:lpstr>
      <vt:lpstr>1932 год. 1934 год.  Дания.</vt:lpstr>
      <vt:lpstr>Основные элементы</vt:lpstr>
      <vt:lpstr>Разнообразие конструктора LEGO </vt:lpstr>
      <vt:lpstr>Интересные факты</vt:lpstr>
      <vt:lpstr>Интересные факты</vt:lpstr>
      <vt:lpstr>Эксперимент №2.   Я решил узнать для чего используется конструктор LEGO на занятиях в детском саду.</vt:lpstr>
      <vt:lpstr>Слайд 12</vt:lpstr>
      <vt:lpstr>Эксперимент №3  Я раздал  детям одинаковый набор деталей конструктора и каждого попросил собрать то, что он захочет.</vt:lpstr>
      <vt:lpstr> В рамках совместной акции Lego и Московского зоопарка «Красная книга LEGO или животные, которых мы не хотим потерять» из 59 тысяч кубиков был собран амурский тигр в натуральную величину.</vt:lpstr>
      <vt:lpstr>Вывод:  конструктор LEGO – полезная игрушка, и я бы посоветовал всем родителям подарить его своим детям.</vt:lpstr>
      <vt:lpstr>              Заключение   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Женя</cp:lastModifiedBy>
  <cp:revision>127</cp:revision>
  <dcterms:created xsi:type="dcterms:W3CDTF">2011-03-28T16:38:56Z</dcterms:created>
  <dcterms:modified xsi:type="dcterms:W3CDTF">2013-03-26T17:27:58Z</dcterms:modified>
</cp:coreProperties>
</file>