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6" r:id="rId2"/>
    <p:sldId id="267" r:id="rId3"/>
    <p:sldId id="257" r:id="rId4"/>
    <p:sldId id="268" r:id="rId5"/>
    <p:sldId id="260" r:id="rId6"/>
    <p:sldId id="269" r:id="rId7"/>
    <p:sldId id="258" r:id="rId8"/>
    <p:sldId id="270" r:id="rId9"/>
    <p:sldId id="262" r:id="rId10"/>
    <p:sldId id="271" r:id="rId11"/>
    <p:sldId id="261" r:id="rId12"/>
    <p:sldId id="272" r:id="rId13"/>
    <p:sldId id="259" r:id="rId14"/>
    <p:sldId id="273" r:id="rId15"/>
    <p:sldId id="263" r:id="rId16"/>
    <p:sldId id="274" r:id="rId17"/>
    <p:sldId id="264" r:id="rId18"/>
    <p:sldId id="265" r:id="rId19"/>
    <p:sldId id="275"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72" autoAdjust="0"/>
  </p:normalViewPr>
  <p:slideViewPr>
    <p:cSldViewPr>
      <p:cViewPr varScale="1">
        <p:scale>
          <a:sx n="89" d="100"/>
          <a:sy n="89" d="100"/>
        </p:scale>
        <p:origin x="-102" y="-52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E3C96955-F617-4052-B5E3-BDF871FA309F}" type="datetimeFigureOut">
              <a:rPr lang="ru-RU"/>
              <a:pPr>
                <a:defRPr/>
              </a:pPr>
              <a:t>26.03.2013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2FD005D-3917-4C16-8A27-A00439BACAB4}"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E64F15B7-1742-4C08-AF2E-AF62EC72D7BD}" type="datetimeFigureOut">
              <a:rPr lang="ru-RU"/>
              <a:pPr>
                <a:defRPr/>
              </a:pPr>
              <a:t>26.03.2013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6F742C8-3547-4B20-92C4-52729B8B98C0}"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56CD105-42D4-4316-8843-F7CE4DDD5D90}" type="datetimeFigureOut">
              <a:rPr lang="ru-RU"/>
              <a:pPr>
                <a:defRPr/>
              </a:pPr>
              <a:t>26.03.2013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969ACA7-846E-4CEA-938A-CBACFB8036E3}"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8DF81A2-7BB8-4C73-A11A-0170BC313294}" type="datetimeFigureOut">
              <a:rPr lang="ru-RU"/>
              <a:pPr>
                <a:defRPr/>
              </a:pPr>
              <a:t>26.03.2013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6847B7C-AD70-415E-8B8C-39705A620944}"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49A8E19-2C6A-401D-88FF-98D03F166FB5}" type="datetimeFigureOut">
              <a:rPr lang="ru-RU"/>
              <a:pPr>
                <a:defRPr/>
              </a:pPr>
              <a:t>26.03.2013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13C485B-4650-4F8F-BD1F-B8B00B6E097A}"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AF7FDC0-1D14-4189-A893-D5D0142FF17B}" type="datetimeFigureOut">
              <a:rPr lang="ru-RU"/>
              <a:pPr>
                <a:defRPr/>
              </a:pPr>
              <a:t>26.03.2013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55E2EE5-96AE-4B9D-8C7A-85242F3177F9}"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2EAA1C2-69B7-4046-B273-6D282673A10E}" type="datetimeFigureOut">
              <a:rPr lang="ru-RU"/>
              <a:pPr>
                <a:defRPr/>
              </a:pPr>
              <a:t>26.03.2013</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D47C277-EB0D-4CF1-94DD-03E8981503BB}"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443BC5B-D3D1-4436-A942-30B37737B6BD}" type="datetimeFigureOut">
              <a:rPr lang="ru-RU"/>
              <a:pPr>
                <a:defRPr/>
              </a:pPr>
              <a:t>26.03.2013</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5437C324-B74D-4CDB-A58E-C5CAA7EE7E1A}"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FED6BC6-5014-482B-AC83-9AB5C72A735B}" type="datetimeFigureOut">
              <a:rPr lang="ru-RU"/>
              <a:pPr>
                <a:defRPr/>
              </a:pPr>
              <a:t>26.03.2013</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02AD31D3-D904-4BC3-AA87-7D50EECF20CA}"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47231FF0-2607-4DA5-8410-DD2761AEA4BC}" type="datetimeFigureOut">
              <a:rPr lang="ru-RU"/>
              <a:pPr>
                <a:defRPr/>
              </a:pPr>
              <a:t>26.03.2013</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2B7FDC3C-2A8B-4890-AA4F-8CF42257C01B}"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AC7B93B-BBDC-445D-AFC7-F9033C5AC4C2}" type="datetimeFigureOut">
              <a:rPr lang="ru-RU"/>
              <a:pPr>
                <a:defRPr/>
              </a:pPr>
              <a:t>26.03.2013</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EC25BA7-D30C-4610-AC06-0A1BAAC8F0FB}"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0CF28F3-C23C-4CA7-B108-09E9758B52AD}" type="datetimeFigureOut">
              <a:rPr lang="ru-RU"/>
              <a:pPr>
                <a:defRPr/>
              </a:pPr>
              <a:t>26.03.2013</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C107B68-F6F3-4CAD-8B33-470EF4B8870D}"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alphaModFix amt="60000"/>
          </a:blip>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29F3278-A059-4426-8786-1CB1A19EADAA}" type="datetimeFigureOut">
              <a:rPr lang="ru-RU"/>
              <a:pPr>
                <a:defRPr/>
              </a:pPr>
              <a:t>26.03.2013</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ED4174E-3E04-4DD1-BEA5-338D800BF0E4}"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images.yandex.ru/" TargetMode="Externa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hyperlink" Target="http://www.orangesmile.com/destinations/london/city-maps.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alphaModFix amt="60000"/>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4213" y="1844675"/>
            <a:ext cx="7772400" cy="1470025"/>
          </a:xfrm>
        </p:spPr>
        <p:txBody>
          <a:bodyPr>
            <a:normAutofit/>
          </a:bodyPr>
          <a:lstStyle/>
          <a:p>
            <a:r>
              <a:rPr lang="en-US" sz="9600" b="1" smtClean="0"/>
              <a:t>London</a:t>
            </a:r>
            <a:r>
              <a:rPr lang="ru-RU" sz="9600" b="1" smtClean="0">
                <a:solidFill>
                  <a:schemeClr val="bg1"/>
                </a:solidFill>
              </a:rPr>
              <a:t/>
            </a:r>
            <a:br>
              <a:rPr lang="ru-RU" sz="9600" b="1" smtClean="0">
                <a:solidFill>
                  <a:schemeClr val="bg1"/>
                </a:solidFill>
              </a:rPr>
            </a:br>
            <a:endParaRPr lang="ru-RU" sz="9600" b="1" smtClean="0">
              <a:solidFill>
                <a:schemeClr val="bg1"/>
              </a:solidFill>
            </a:endParaRPr>
          </a:p>
        </p:txBody>
      </p:sp>
      <p:sp>
        <p:nvSpPr>
          <p:cNvPr id="3" name="Подзаголовок 2"/>
          <p:cNvSpPr>
            <a:spLocks noGrp="1"/>
          </p:cNvSpPr>
          <p:nvPr>
            <p:ph type="subTitle" idx="1"/>
          </p:nvPr>
        </p:nvSpPr>
        <p:spPr>
          <a:xfrm>
            <a:off x="1331913" y="3500438"/>
            <a:ext cx="6400800" cy="1752600"/>
          </a:xfrm>
        </p:spPr>
        <p:txBody>
          <a:bodyPr>
            <a:normAutofit/>
          </a:bodyPr>
          <a:lstStyle/>
          <a:p>
            <a:pPr>
              <a:lnSpc>
                <a:spcPct val="80000"/>
              </a:lnSpc>
            </a:pPr>
            <a:r>
              <a:rPr lang="en-US" sz="2000" b="1" i="1" smtClean="0">
                <a:solidFill>
                  <a:schemeClr val="tx1"/>
                </a:solidFill>
              </a:rPr>
              <a:t>Hello! Today I’m your guide. I want to tell you about London. London is the capital of the UK. London is a very big and beautiful city. London has many places to visit: museums, art galleries, theatres, cinemas, stadiums, parks. </a:t>
            </a:r>
          </a:p>
          <a:p>
            <a:pPr>
              <a:lnSpc>
                <a:spcPct val="80000"/>
              </a:lnSpc>
            </a:pPr>
            <a:r>
              <a:rPr lang="en-US" sz="2000" b="1" i="1" smtClean="0">
                <a:solidFill>
                  <a:schemeClr val="tx1"/>
                </a:solidFill>
              </a:rPr>
              <a:t>Let’s begin our excursion.</a:t>
            </a:r>
            <a:endParaRPr lang="ru-RU" sz="2000" b="1" i="1" smtClean="0">
              <a:solidFill>
                <a:schemeClr val="tx1"/>
              </a:solidFill>
            </a:endParaRPr>
          </a:p>
          <a:p>
            <a:pPr>
              <a:lnSpc>
                <a:spcPct val="80000"/>
              </a:lnSpc>
            </a:pPr>
            <a:endParaRPr lang="ru-RU" b="1" i="1" smtClean="0">
              <a:solidFill>
                <a:srgbClr val="89898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C:\Users\User\Desktop\Detailed%20map%20of%20London.%20London%20map%20of%20the%20town[1].jpg"/>
          <p:cNvPicPr>
            <a:picLocks noChangeAspect="1" noChangeArrowheads="1"/>
          </p:cNvPicPr>
          <p:nvPr/>
        </p:nvPicPr>
        <p:blipFill>
          <a:blip r:embed="rId2"/>
          <a:srcRect/>
          <a:stretch>
            <a:fillRect/>
          </a:stretch>
        </p:blipFill>
        <p:spPr bwMode="auto">
          <a:xfrm>
            <a:off x="11113" y="0"/>
            <a:ext cx="9024937" cy="6858000"/>
          </a:xfrm>
          <a:prstGeom prst="rect">
            <a:avLst/>
          </a:prstGeom>
          <a:noFill/>
          <a:ln w="9525">
            <a:noFill/>
            <a:miter lim="800000"/>
            <a:headEnd/>
            <a:tailEnd/>
          </a:ln>
        </p:spPr>
      </p:pic>
      <p:pic>
        <p:nvPicPr>
          <p:cNvPr id="6" name="Picture 2" descr="C:\Users\User\Desktop\trafalgar-square[1].jpg"/>
          <p:cNvPicPr>
            <a:picLocks noChangeAspect="1" noChangeArrowheads="1"/>
          </p:cNvPicPr>
          <p:nvPr/>
        </p:nvPicPr>
        <p:blipFill>
          <a:blip r:embed="rId3"/>
          <a:srcRect/>
          <a:stretch>
            <a:fillRect/>
          </a:stretch>
        </p:blipFill>
        <p:spPr bwMode="auto">
          <a:xfrm>
            <a:off x="2916238" y="1989138"/>
            <a:ext cx="692150" cy="9223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a:xfrm>
            <a:off x="4572000" y="260350"/>
            <a:ext cx="4114800" cy="5905500"/>
          </a:xfrm>
        </p:spPr>
        <p:txBody>
          <a:bodyPr/>
          <a:lstStyle/>
          <a:p>
            <a:r>
              <a:rPr lang="en-US" sz="3600" smtClean="0"/>
              <a:t>Trafalgar Square</a:t>
            </a:r>
            <a:br>
              <a:rPr lang="en-US" sz="3600" smtClean="0"/>
            </a:br>
            <a:r>
              <a:rPr lang="en-US" sz="3600" smtClean="0"/>
              <a:t/>
            </a:r>
            <a:br>
              <a:rPr lang="en-US" sz="3600" smtClean="0"/>
            </a:br>
            <a:r>
              <a:rPr lang="en-US" sz="2400" smtClean="0"/>
              <a:t>Trafalgar Square is the geographical centre of London. It was named in memory of Admiral Nelson’s victory in the battle of Trafalgar in 1805. The tall Nelson’s Column stands in the middle of the square.</a:t>
            </a:r>
            <a:br>
              <a:rPr lang="en-US" sz="2400" smtClean="0"/>
            </a:br>
            <a:r>
              <a:rPr lang="en-US" sz="2400" smtClean="0"/>
              <a:t>Now we are going to Tower by bus.</a:t>
            </a:r>
            <a:endParaRPr lang="ru-RU" sz="3600" smtClean="0"/>
          </a:p>
        </p:txBody>
      </p:sp>
      <p:pic>
        <p:nvPicPr>
          <p:cNvPr id="24578" name="Picture 2" descr="C:\Users\User\Desktop\trafalgar-square[1].jpg"/>
          <p:cNvPicPr>
            <a:picLocks noGrp="1" noChangeAspect="1" noChangeArrowheads="1"/>
          </p:cNvPicPr>
          <p:nvPr>
            <p:ph idx="1"/>
          </p:nvPr>
        </p:nvPicPr>
        <p:blipFill>
          <a:blip r:embed="rId2"/>
          <a:srcRect/>
          <a:stretch>
            <a:fillRect/>
          </a:stretch>
        </p:blipFill>
        <p:spPr>
          <a:xfrm>
            <a:off x="457200" y="449263"/>
            <a:ext cx="4114800" cy="54864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C:\Users\User\Desktop\Detailed%20map%20of%20London.%20London%20map%20of%20the%20town[1].jpg"/>
          <p:cNvPicPr>
            <a:picLocks noChangeAspect="1" noChangeArrowheads="1"/>
          </p:cNvPicPr>
          <p:nvPr/>
        </p:nvPicPr>
        <p:blipFill>
          <a:blip r:embed="rId2"/>
          <a:srcRect/>
          <a:stretch>
            <a:fillRect/>
          </a:stretch>
        </p:blipFill>
        <p:spPr bwMode="auto">
          <a:xfrm>
            <a:off x="11113" y="0"/>
            <a:ext cx="9024937" cy="6858000"/>
          </a:xfrm>
          <a:prstGeom prst="rect">
            <a:avLst/>
          </a:prstGeom>
          <a:noFill/>
          <a:ln w="9525">
            <a:noFill/>
            <a:miter lim="800000"/>
            <a:headEnd/>
            <a:tailEnd/>
          </a:ln>
        </p:spPr>
      </p:pic>
      <p:pic>
        <p:nvPicPr>
          <p:cNvPr id="4" name="Picture 2" descr="C:\Users\User\Desktop\1240506918_belyjj-taujer_05[1].jpg"/>
          <p:cNvPicPr>
            <a:picLocks noChangeAspect="1" noChangeArrowheads="1"/>
          </p:cNvPicPr>
          <p:nvPr/>
        </p:nvPicPr>
        <p:blipFill>
          <a:blip r:embed="rId3"/>
          <a:srcRect/>
          <a:stretch>
            <a:fillRect/>
          </a:stretch>
        </p:blipFill>
        <p:spPr bwMode="auto">
          <a:xfrm>
            <a:off x="7451725" y="2492375"/>
            <a:ext cx="1166813" cy="876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a:xfrm>
            <a:off x="4572000" y="274638"/>
            <a:ext cx="4114800" cy="5891212"/>
          </a:xfrm>
        </p:spPr>
        <p:txBody>
          <a:bodyPr/>
          <a:lstStyle/>
          <a:p>
            <a:r>
              <a:rPr lang="en-US" sz="3600" smtClean="0"/>
              <a:t>Tower</a:t>
            </a:r>
            <a:br>
              <a:rPr lang="en-US" sz="3600" smtClean="0"/>
            </a:br>
            <a:r>
              <a:rPr lang="en-US" sz="3600" smtClean="0"/>
              <a:t/>
            </a:r>
            <a:br>
              <a:rPr lang="en-US" sz="3600" smtClean="0"/>
            </a:br>
            <a:r>
              <a:rPr lang="en-US" sz="2400" smtClean="0"/>
              <a:t>You can see Tower of London from the river Thames. The Tower is very old. Now the King and the Queen of Britain don’t live in the Tower.</a:t>
            </a:r>
            <a:br>
              <a:rPr lang="en-US" sz="2400" smtClean="0"/>
            </a:br>
            <a:r>
              <a:rPr lang="en-US" sz="2400" smtClean="0"/>
              <a:t>Let’s walk to MOMI and enjoy London’s streets and avenues.</a:t>
            </a:r>
            <a:endParaRPr lang="ru-RU" sz="2400" smtClean="0"/>
          </a:p>
        </p:txBody>
      </p:sp>
      <p:pic>
        <p:nvPicPr>
          <p:cNvPr id="26626" name="Picture 2" descr="C:\Users\User\Desktop\1240506918_belyjj-taujer_05[1].jpg"/>
          <p:cNvPicPr>
            <a:picLocks noGrp="1" noChangeAspect="1" noChangeArrowheads="1"/>
          </p:cNvPicPr>
          <p:nvPr>
            <p:ph idx="1"/>
          </p:nvPr>
        </p:nvPicPr>
        <p:blipFill>
          <a:blip r:embed="rId2"/>
          <a:srcRect/>
          <a:stretch>
            <a:fillRect/>
          </a:stretch>
        </p:blipFill>
        <p:spPr>
          <a:xfrm>
            <a:off x="395288" y="1628775"/>
            <a:ext cx="4240212" cy="3179763"/>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C:\Users\User\Desktop\Detailed%20map%20of%20London.%20London%20map%20of%20the%20town[1].jpg"/>
          <p:cNvPicPr>
            <a:picLocks noChangeAspect="1" noChangeArrowheads="1"/>
          </p:cNvPicPr>
          <p:nvPr/>
        </p:nvPicPr>
        <p:blipFill>
          <a:blip r:embed="rId2"/>
          <a:srcRect/>
          <a:stretch>
            <a:fillRect/>
          </a:stretch>
        </p:blipFill>
        <p:spPr bwMode="auto">
          <a:xfrm>
            <a:off x="11113" y="0"/>
            <a:ext cx="9024937" cy="6858000"/>
          </a:xfrm>
          <a:prstGeom prst="rect">
            <a:avLst/>
          </a:prstGeom>
          <a:noFill/>
          <a:ln w="9525">
            <a:noFill/>
            <a:miter lim="800000"/>
            <a:headEnd/>
            <a:tailEnd/>
          </a:ln>
        </p:spPr>
      </p:pic>
      <p:pic>
        <p:nvPicPr>
          <p:cNvPr id="5" name="Picture 2" descr="C:\Users\User\Desktop\Фото для презентации\сканирование0001.jpg"/>
          <p:cNvPicPr>
            <a:picLocks noChangeAspect="1" noChangeArrowheads="1"/>
          </p:cNvPicPr>
          <p:nvPr/>
        </p:nvPicPr>
        <p:blipFill>
          <a:blip r:embed="rId3"/>
          <a:srcRect/>
          <a:stretch>
            <a:fillRect/>
          </a:stretch>
        </p:blipFill>
        <p:spPr bwMode="auto">
          <a:xfrm>
            <a:off x="4356100" y="3500438"/>
            <a:ext cx="1022350" cy="752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a:xfrm>
            <a:off x="4572000" y="274638"/>
            <a:ext cx="4114800" cy="5891212"/>
          </a:xfrm>
        </p:spPr>
        <p:txBody>
          <a:bodyPr/>
          <a:lstStyle/>
          <a:p>
            <a:r>
              <a:rPr lang="en-US" sz="3600" smtClean="0"/>
              <a:t>MOMI</a:t>
            </a:r>
            <a:br>
              <a:rPr lang="en-US" sz="3600" smtClean="0"/>
            </a:br>
            <a:r>
              <a:rPr lang="en-US" sz="3600" smtClean="0"/>
              <a:t/>
            </a:r>
            <a:br>
              <a:rPr lang="en-US" sz="3600" smtClean="0"/>
            </a:br>
            <a:r>
              <a:rPr lang="en-US" sz="2000" smtClean="0"/>
              <a:t>The Museum of the Moving image was a very interesting museum in London last century. Every one enjoyed their visit to MOMI. There were hundreds of clips from films and TV programs. Visitors took an active part. You can act in Hollywood Western, select a film to watch, or even aw own cartoon film. During your visit you could also meet characters  from the past. It was both interesting and good fun.</a:t>
            </a:r>
            <a:br>
              <a:rPr lang="en-US" sz="2000" smtClean="0"/>
            </a:br>
            <a:r>
              <a:rPr lang="en-US" sz="2000" smtClean="0"/>
              <a:t>Now let’s go to Madame Tussaud’s.</a:t>
            </a:r>
            <a:endParaRPr lang="ru-RU" sz="2000" smtClean="0"/>
          </a:p>
        </p:txBody>
      </p:sp>
      <p:pic>
        <p:nvPicPr>
          <p:cNvPr id="28674" name="Picture 2" descr="C:\Users\User\Desktop\Фото для презентации\сканирование0001.jpg"/>
          <p:cNvPicPr>
            <a:picLocks noGrp="1" noChangeAspect="1" noChangeArrowheads="1"/>
          </p:cNvPicPr>
          <p:nvPr>
            <p:ph idx="1"/>
          </p:nvPr>
        </p:nvPicPr>
        <p:blipFill>
          <a:blip r:embed="rId2"/>
          <a:srcRect/>
          <a:stretch>
            <a:fillRect/>
          </a:stretch>
        </p:blipFill>
        <p:spPr>
          <a:xfrm>
            <a:off x="611188" y="1628775"/>
            <a:ext cx="3524250" cy="2592388"/>
          </a:xfrm>
        </p:spPr>
      </p:pic>
      <p:pic>
        <p:nvPicPr>
          <p:cNvPr id="28675" name="Picture 3" descr="C:\Users\User\Desktop\Фото для презентации\сканирование0002.jpg"/>
          <p:cNvPicPr>
            <a:picLocks noChangeAspect="1" noChangeArrowheads="1"/>
          </p:cNvPicPr>
          <p:nvPr/>
        </p:nvPicPr>
        <p:blipFill>
          <a:blip r:embed="rId3"/>
          <a:srcRect/>
          <a:stretch>
            <a:fillRect/>
          </a:stretch>
        </p:blipFill>
        <p:spPr bwMode="auto">
          <a:xfrm>
            <a:off x="323850" y="4797425"/>
            <a:ext cx="4151313" cy="795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descr="C:\Users\User\Desktop\Detailed%20map%20of%20London.%20London%20map%20of%20the%20town[1].jpg"/>
          <p:cNvPicPr>
            <a:picLocks noChangeAspect="1" noChangeArrowheads="1"/>
          </p:cNvPicPr>
          <p:nvPr/>
        </p:nvPicPr>
        <p:blipFill>
          <a:blip r:embed="rId2"/>
          <a:srcRect/>
          <a:stretch>
            <a:fillRect/>
          </a:stretch>
        </p:blipFill>
        <p:spPr bwMode="auto">
          <a:xfrm>
            <a:off x="11113" y="0"/>
            <a:ext cx="9024937" cy="6858000"/>
          </a:xfrm>
          <a:prstGeom prst="rect">
            <a:avLst/>
          </a:prstGeom>
          <a:noFill/>
          <a:ln w="9525">
            <a:noFill/>
            <a:miter lim="800000"/>
            <a:headEnd/>
            <a:tailEnd/>
          </a:ln>
        </p:spPr>
      </p:pic>
      <p:pic>
        <p:nvPicPr>
          <p:cNvPr id="4" name="Picture 2" descr="C:\Users\User\Desktop\Фото для презентации\madame_tussaud_amsterdam[1].jpg"/>
          <p:cNvPicPr>
            <a:picLocks noChangeAspect="1" noChangeArrowheads="1"/>
          </p:cNvPicPr>
          <p:nvPr/>
        </p:nvPicPr>
        <p:blipFill>
          <a:blip r:embed="rId3"/>
          <a:srcRect/>
          <a:stretch>
            <a:fillRect/>
          </a:stretch>
        </p:blipFill>
        <p:spPr bwMode="auto">
          <a:xfrm>
            <a:off x="1979613" y="1268413"/>
            <a:ext cx="1079500" cy="8112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a:xfrm>
            <a:off x="4572000" y="274638"/>
            <a:ext cx="4114800" cy="5891212"/>
          </a:xfrm>
        </p:spPr>
        <p:txBody>
          <a:bodyPr/>
          <a:lstStyle/>
          <a:p>
            <a:r>
              <a:rPr lang="en-US" sz="3600" smtClean="0"/>
              <a:t>Madame Tussaud’s</a:t>
            </a:r>
            <a:br>
              <a:rPr lang="en-US" sz="3600" smtClean="0"/>
            </a:br>
            <a:r>
              <a:rPr lang="en-US" sz="3600" smtClean="0"/>
              <a:t/>
            </a:r>
            <a:br>
              <a:rPr lang="en-US" sz="3600" smtClean="0"/>
            </a:br>
            <a:r>
              <a:rPr lang="en-US" sz="2000" smtClean="0"/>
              <a:t>It is one of the sights of London. It’s the famous waxworks museum  which has one of the largest collections of wax models in the world. You can meet great characters of history and art. Here actors, film stars, pop singers, and sportsmen come face to face with famous politicians. There is a special place for the Queen’s family: the Queen, her husband, their children and other members of the Royal family.</a:t>
            </a:r>
            <a:br>
              <a:rPr lang="en-US" sz="2000" smtClean="0"/>
            </a:br>
            <a:r>
              <a:rPr lang="en-US" sz="2000" smtClean="0"/>
              <a:t/>
            </a:r>
            <a:br>
              <a:rPr lang="en-US" sz="2000" smtClean="0"/>
            </a:br>
            <a:r>
              <a:rPr lang="en-US" sz="2000" smtClean="0"/>
              <a:t>I hope you enjoyed my excursion.</a:t>
            </a:r>
            <a:endParaRPr lang="ru-RU" sz="2000" smtClean="0"/>
          </a:p>
        </p:txBody>
      </p:sp>
      <p:pic>
        <p:nvPicPr>
          <p:cNvPr id="30722" name="Picture 2" descr="C:\Users\User\Desktop\Фото для презентации\madame_tussaud_amsterdam[1].jpg"/>
          <p:cNvPicPr>
            <a:picLocks noGrp="1" noChangeAspect="1" noChangeArrowheads="1"/>
          </p:cNvPicPr>
          <p:nvPr>
            <p:ph idx="1"/>
          </p:nvPr>
        </p:nvPicPr>
        <p:blipFill>
          <a:blip r:embed="rId2"/>
          <a:srcRect/>
          <a:stretch>
            <a:fillRect/>
          </a:stretch>
        </p:blipFill>
        <p:spPr>
          <a:xfrm>
            <a:off x="457200" y="1649413"/>
            <a:ext cx="4114800" cy="308610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60000"/>
          </a:schemeClr>
        </a:solidFill>
        <a:effectLst/>
      </p:bgPr>
    </p:bg>
    <p:spTree>
      <p:nvGrpSpPr>
        <p:cNvPr id="1" name=""/>
        <p:cNvGrpSpPr/>
        <p:nvPr/>
      </p:nvGrpSpPr>
      <p:grpSpPr>
        <a:xfrm>
          <a:off x="0" y="0"/>
          <a:ext cx="0" cy="0"/>
          <a:chOff x="0" y="0"/>
          <a:chExt cx="0" cy="0"/>
        </a:xfrm>
      </p:grpSpPr>
      <p:sp>
        <p:nvSpPr>
          <p:cNvPr id="31746" name="Заголовок 1"/>
          <p:cNvSpPr>
            <a:spLocks noGrp="1"/>
          </p:cNvSpPr>
          <p:nvPr>
            <p:ph type="title"/>
          </p:nvPr>
        </p:nvSpPr>
        <p:spPr>
          <a:xfrm>
            <a:off x="457200" y="274638"/>
            <a:ext cx="8229600" cy="6178550"/>
          </a:xfrm>
        </p:spPr>
        <p:txBody>
          <a:bodyPr/>
          <a:lstStyle/>
          <a:p>
            <a:r>
              <a:rPr lang="en-US" sz="7200" smtClean="0"/>
              <a:t>Thanks for attention! </a:t>
            </a:r>
            <a:endParaRPr lang="ru-RU" sz="72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alphaModFix amt="60000"/>
          </a:blip>
          <a:srcRect/>
          <a:stretch>
            <a:fillRect/>
          </a:stretch>
        </a:blipFill>
        <a:effectLst/>
      </p:bgPr>
    </p:bg>
    <p:spTree>
      <p:nvGrpSpPr>
        <p:cNvPr id="1" name=""/>
        <p:cNvGrpSpPr/>
        <p:nvPr/>
      </p:nvGrpSpPr>
      <p:grpSpPr>
        <a:xfrm>
          <a:off x="0" y="0"/>
          <a:ext cx="0" cy="0"/>
          <a:chOff x="0" y="0"/>
          <a:chExt cx="0" cy="0"/>
        </a:xfrm>
      </p:grpSpPr>
      <p:sp>
        <p:nvSpPr>
          <p:cNvPr id="32770" name="Заголовок 1"/>
          <p:cNvSpPr>
            <a:spLocks noGrp="1"/>
          </p:cNvSpPr>
          <p:nvPr>
            <p:ph type="ctrTitle"/>
          </p:nvPr>
        </p:nvSpPr>
        <p:spPr>
          <a:xfrm>
            <a:off x="685800" y="620713"/>
            <a:ext cx="7772400" cy="1512887"/>
          </a:xfrm>
        </p:spPr>
        <p:txBody>
          <a:bodyPr/>
          <a:lstStyle/>
          <a:p>
            <a:r>
              <a:rPr lang="en-US" b="1" smtClean="0"/>
              <a:t>SOURCES</a:t>
            </a:r>
            <a:endParaRPr lang="ru-RU" b="1" smtClean="0"/>
          </a:p>
        </p:txBody>
      </p:sp>
      <p:sp>
        <p:nvSpPr>
          <p:cNvPr id="3" name="Подзаголовок 2"/>
          <p:cNvSpPr>
            <a:spLocks noGrp="1"/>
          </p:cNvSpPr>
          <p:nvPr>
            <p:ph type="subTitle" idx="1"/>
          </p:nvPr>
        </p:nvSpPr>
        <p:spPr>
          <a:xfrm>
            <a:off x="827088" y="2852738"/>
            <a:ext cx="7777162" cy="2786062"/>
          </a:xfrm>
        </p:spPr>
        <p:txBody>
          <a:bodyPr rtlCol="0">
            <a:normAutofit/>
          </a:bodyPr>
          <a:lstStyle/>
          <a:p>
            <a:pPr algn="l" fontAlgn="auto">
              <a:spcAft>
                <a:spcPts val="0"/>
              </a:spcAft>
              <a:buFont typeface="Arial" pitchFamily="34" charset="0"/>
              <a:buNone/>
              <a:defRPr/>
            </a:pPr>
            <a:r>
              <a:rPr lang="ru-RU" sz="1200" dirty="0" smtClean="0"/>
              <a:t>  </a:t>
            </a:r>
            <a:r>
              <a:rPr lang="ru-RU" sz="1200" dirty="0" smtClean="0">
                <a:solidFill>
                  <a:schemeClr val="tx1"/>
                </a:solidFill>
              </a:rPr>
              <a:t>1. </a:t>
            </a:r>
            <a:r>
              <a:rPr lang="en-US" sz="1200" dirty="0" smtClean="0">
                <a:solidFill>
                  <a:schemeClr val="tx1"/>
                </a:solidFill>
                <a:hlinkClick r:id="rId3"/>
              </a:rPr>
              <a:t>http://images.yandex.ru/#!/yandsearch?text=</a:t>
            </a:r>
            <a:r>
              <a:rPr lang="ru-RU" sz="1200" dirty="0" err="1" smtClean="0">
                <a:solidFill>
                  <a:schemeClr val="tx1"/>
                </a:solidFill>
                <a:hlinkClick r:id="rId3"/>
              </a:rPr>
              <a:t>биг</a:t>
            </a:r>
            <a:r>
              <a:rPr lang="ru-RU" sz="1200" dirty="0" smtClean="0">
                <a:solidFill>
                  <a:schemeClr val="tx1"/>
                </a:solidFill>
              </a:rPr>
              <a:t> </a:t>
            </a:r>
            <a:r>
              <a:rPr lang="ru-RU" sz="1200" dirty="0" err="1" smtClean="0">
                <a:solidFill>
                  <a:schemeClr val="tx1"/>
                </a:solidFill>
              </a:rPr>
              <a:t>бен&amp;</a:t>
            </a:r>
            <a:r>
              <a:rPr lang="en-US" sz="1200" dirty="0" err="1" smtClean="0">
                <a:solidFill>
                  <a:schemeClr val="tx1"/>
                </a:solidFill>
              </a:rPr>
              <a:t>uinfo</a:t>
            </a:r>
            <a:r>
              <a:rPr lang="en-US" sz="1200" dirty="0" smtClean="0">
                <a:solidFill>
                  <a:schemeClr val="tx1"/>
                </a:solidFill>
              </a:rPr>
              <a:t>=sw-1010-sh-722-fw-968-fh-516-pd-</a:t>
            </a:r>
            <a:r>
              <a:rPr lang="ru-RU" sz="1200" dirty="0" smtClean="0">
                <a:solidFill>
                  <a:schemeClr val="tx1"/>
                </a:solidFill>
              </a:rPr>
              <a:t>1 </a:t>
            </a:r>
            <a:endParaRPr lang="en-US" sz="1200" dirty="0" smtClean="0">
              <a:solidFill>
                <a:schemeClr val="tx1"/>
              </a:solidFill>
            </a:endParaRPr>
          </a:p>
          <a:p>
            <a:pPr algn="l" fontAlgn="auto">
              <a:spcAft>
                <a:spcPts val="0"/>
              </a:spcAft>
              <a:buFont typeface="Arial" pitchFamily="34" charset="0"/>
              <a:buNone/>
              <a:defRPr/>
            </a:pPr>
            <a:r>
              <a:rPr lang="ru-RU" sz="1200" dirty="0" smtClean="0">
                <a:solidFill>
                  <a:schemeClr val="tx1"/>
                </a:solidFill>
              </a:rPr>
              <a:t>  </a:t>
            </a:r>
            <a:r>
              <a:rPr lang="en-US" sz="1200" dirty="0" smtClean="0">
                <a:solidFill>
                  <a:schemeClr val="tx1"/>
                </a:solidFill>
              </a:rPr>
              <a:t>2</a:t>
            </a:r>
            <a:r>
              <a:rPr lang="ru-RU" sz="1200" dirty="0" smtClean="0">
                <a:solidFill>
                  <a:schemeClr val="tx1"/>
                </a:solidFill>
              </a:rPr>
              <a:t>. </a:t>
            </a:r>
            <a:r>
              <a:rPr lang="en-US" sz="1200" dirty="0" smtClean="0">
                <a:solidFill>
                  <a:schemeClr val="tx1"/>
                </a:solidFill>
                <a:hlinkClick r:id="rId3"/>
              </a:rPr>
              <a:t>http://images.yandex.ru/#!/yandsearch?text=</a:t>
            </a:r>
            <a:r>
              <a:rPr lang="ru-RU" sz="1200" dirty="0" err="1" smtClean="0">
                <a:solidFill>
                  <a:schemeClr val="tx1"/>
                </a:solidFill>
                <a:hlinkClick r:id="rId3"/>
              </a:rPr>
              <a:t>вестминстерское</a:t>
            </a:r>
            <a:r>
              <a:rPr lang="ru-RU" sz="1200" dirty="0" smtClean="0">
                <a:solidFill>
                  <a:schemeClr val="tx1"/>
                </a:solidFill>
              </a:rPr>
              <a:t> </a:t>
            </a:r>
            <a:r>
              <a:rPr lang="ru-RU" sz="1200" dirty="0" err="1" smtClean="0">
                <a:solidFill>
                  <a:schemeClr val="tx1"/>
                </a:solidFill>
              </a:rPr>
              <a:t>аббатство&amp;</a:t>
            </a:r>
            <a:r>
              <a:rPr lang="en-US" sz="1200" dirty="0" err="1" smtClean="0">
                <a:solidFill>
                  <a:schemeClr val="tx1"/>
                </a:solidFill>
              </a:rPr>
              <a:t>uinfo</a:t>
            </a:r>
            <a:r>
              <a:rPr lang="en-US" sz="1200" dirty="0" smtClean="0">
                <a:solidFill>
                  <a:schemeClr val="tx1"/>
                </a:solidFill>
              </a:rPr>
              <a:t>=sw-1010-sh-722-fw-785-fh-516-pd-1</a:t>
            </a:r>
            <a:endParaRPr lang="ru-RU" sz="1200" dirty="0" smtClean="0">
              <a:solidFill>
                <a:schemeClr val="tx1"/>
              </a:solidFill>
            </a:endParaRPr>
          </a:p>
          <a:p>
            <a:pPr algn="l" fontAlgn="auto">
              <a:spcAft>
                <a:spcPts val="0"/>
              </a:spcAft>
              <a:buFont typeface="Arial" pitchFamily="34" charset="0"/>
              <a:buNone/>
              <a:defRPr/>
            </a:pPr>
            <a:r>
              <a:rPr lang="ru-RU" sz="1200" dirty="0" smtClean="0">
                <a:solidFill>
                  <a:schemeClr val="tx1"/>
                </a:solidFill>
              </a:rPr>
              <a:t>  3. </a:t>
            </a:r>
            <a:r>
              <a:rPr lang="en-US" sz="1200" dirty="0" smtClean="0">
                <a:solidFill>
                  <a:schemeClr val="tx1"/>
                </a:solidFill>
                <a:hlinkClick r:id="rId3"/>
              </a:rPr>
              <a:t>http://images.yandex.ru/#!/yandsearch?text=houses</a:t>
            </a:r>
            <a:r>
              <a:rPr lang="ru-RU" sz="1200" dirty="0" smtClean="0">
                <a:solidFill>
                  <a:schemeClr val="tx1"/>
                </a:solidFill>
              </a:rPr>
              <a:t> </a:t>
            </a:r>
            <a:r>
              <a:rPr lang="en-US" sz="1200" dirty="0" smtClean="0">
                <a:solidFill>
                  <a:schemeClr val="tx1"/>
                </a:solidFill>
              </a:rPr>
              <a:t>of</a:t>
            </a:r>
            <a:r>
              <a:rPr lang="ru-RU" sz="1200" dirty="0" smtClean="0">
                <a:solidFill>
                  <a:schemeClr val="tx1"/>
                </a:solidFill>
              </a:rPr>
              <a:t> </a:t>
            </a:r>
            <a:r>
              <a:rPr lang="en-US" sz="1200" dirty="0" err="1" smtClean="0">
                <a:solidFill>
                  <a:schemeClr val="tx1"/>
                </a:solidFill>
              </a:rPr>
              <a:t>parliament&amp;uinfo</a:t>
            </a:r>
            <a:r>
              <a:rPr lang="en-US" sz="1200" dirty="0" smtClean="0">
                <a:solidFill>
                  <a:schemeClr val="tx1"/>
                </a:solidFill>
              </a:rPr>
              <a:t>=sw-1010-sh-722-fw-785-fh-516-pd-1</a:t>
            </a:r>
            <a:endParaRPr lang="ru-RU" sz="1200" dirty="0" smtClean="0">
              <a:solidFill>
                <a:schemeClr val="tx1"/>
              </a:solidFill>
            </a:endParaRPr>
          </a:p>
          <a:p>
            <a:pPr algn="l" fontAlgn="auto">
              <a:spcAft>
                <a:spcPts val="0"/>
              </a:spcAft>
              <a:buFont typeface="Arial" pitchFamily="34" charset="0"/>
              <a:buNone/>
              <a:defRPr/>
            </a:pPr>
            <a:r>
              <a:rPr lang="ru-RU" sz="1200" dirty="0" smtClean="0">
                <a:solidFill>
                  <a:schemeClr val="tx1"/>
                </a:solidFill>
              </a:rPr>
              <a:t>  4.</a:t>
            </a:r>
            <a:r>
              <a:rPr lang="en-US" sz="1200" dirty="0" smtClean="0">
                <a:solidFill>
                  <a:schemeClr val="tx1"/>
                </a:solidFill>
              </a:rPr>
              <a:t> </a:t>
            </a:r>
            <a:r>
              <a:rPr lang="en-US" sz="1200" dirty="0" smtClean="0">
                <a:solidFill>
                  <a:schemeClr val="tx1"/>
                </a:solidFill>
                <a:hlinkClick r:id="rId3"/>
              </a:rPr>
              <a:t>http://images.yandex.ru/#!/yandsearch?text=</a:t>
            </a:r>
            <a:r>
              <a:rPr lang="ru-RU" sz="1200" dirty="0" err="1" smtClean="0">
                <a:solidFill>
                  <a:schemeClr val="tx1"/>
                </a:solidFill>
                <a:hlinkClick r:id="rId3"/>
              </a:rPr>
              <a:t>букингемский</a:t>
            </a:r>
            <a:r>
              <a:rPr lang="ru-RU" sz="1200" dirty="0" smtClean="0">
                <a:solidFill>
                  <a:schemeClr val="tx1"/>
                </a:solidFill>
              </a:rPr>
              <a:t> </a:t>
            </a:r>
            <a:r>
              <a:rPr lang="ru-RU" sz="1200" dirty="0" err="1" smtClean="0">
                <a:solidFill>
                  <a:schemeClr val="tx1"/>
                </a:solidFill>
              </a:rPr>
              <a:t>дворец&amp;</a:t>
            </a:r>
            <a:r>
              <a:rPr lang="en-US" sz="1200" dirty="0" err="1" smtClean="0">
                <a:solidFill>
                  <a:schemeClr val="tx1"/>
                </a:solidFill>
              </a:rPr>
              <a:t>uinfo</a:t>
            </a:r>
            <a:r>
              <a:rPr lang="en-US" sz="1200" dirty="0" smtClean="0">
                <a:solidFill>
                  <a:schemeClr val="tx1"/>
                </a:solidFill>
              </a:rPr>
              <a:t>=sw-1010-sh-722-fw-785-fh-516-pd-1</a:t>
            </a:r>
            <a:endParaRPr lang="ru-RU" sz="1200" dirty="0" smtClean="0">
              <a:solidFill>
                <a:schemeClr val="tx1"/>
              </a:solidFill>
            </a:endParaRPr>
          </a:p>
          <a:p>
            <a:pPr algn="l" fontAlgn="auto">
              <a:spcAft>
                <a:spcPts val="0"/>
              </a:spcAft>
              <a:buFont typeface="Arial" pitchFamily="34" charset="0"/>
              <a:buNone/>
              <a:defRPr/>
            </a:pPr>
            <a:r>
              <a:rPr lang="ru-RU" sz="1200" dirty="0" smtClean="0">
                <a:solidFill>
                  <a:schemeClr val="tx1"/>
                </a:solidFill>
              </a:rPr>
              <a:t>  5. </a:t>
            </a:r>
            <a:r>
              <a:rPr lang="en-US" sz="1200" dirty="0" smtClean="0">
                <a:solidFill>
                  <a:schemeClr val="tx1"/>
                </a:solidFill>
                <a:hlinkClick r:id="rId3"/>
              </a:rPr>
              <a:t>http://images.yandex.ru/#!/yandsearch?text=</a:t>
            </a:r>
            <a:r>
              <a:rPr lang="ru-RU" sz="1200" dirty="0" err="1" smtClean="0">
                <a:solidFill>
                  <a:schemeClr val="tx1"/>
                </a:solidFill>
                <a:hlinkClick r:id="rId3"/>
              </a:rPr>
              <a:t>трафальгарская</a:t>
            </a:r>
            <a:r>
              <a:rPr lang="ru-RU" sz="1200" dirty="0" smtClean="0">
                <a:solidFill>
                  <a:schemeClr val="tx1"/>
                </a:solidFill>
              </a:rPr>
              <a:t> </a:t>
            </a:r>
            <a:r>
              <a:rPr lang="ru-RU" sz="1200" dirty="0" err="1" smtClean="0">
                <a:solidFill>
                  <a:schemeClr val="tx1"/>
                </a:solidFill>
              </a:rPr>
              <a:t>площадь&amp;</a:t>
            </a:r>
            <a:r>
              <a:rPr lang="en-US" sz="1200" dirty="0" err="1" smtClean="0">
                <a:solidFill>
                  <a:schemeClr val="tx1"/>
                </a:solidFill>
              </a:rPr>
              <a:t>uinfo</a:t>
            </a:r>
            <a:r>
              <a:rPr lang="en-US" sz="1200" dirty="0" smtClean="0">
                <a:solidFill>
                  <a:schemeClr val="tx1"/>
                </a:solidFill>
              </a:rPr>
              <a:t>=sw-1</a:t>
            </a:r>
            <a:r>
              <a:rPr lang="ru-RU" sz="1200" dirty="0" smtClean="0">
                <a:solidFill>
                  <a:schemeClr val="tx1"/>
                </a:solidFill>
              </a:rPr>
              <a:t>0</a:t>
            </a:r>
            <a:r>
              <a:rPr lang="en-US" sz="1200" dirty="0" smtClean="0">
                <a:solidFill>
                  <a:schemeClr val="tx1"/>
                </a:solidFill>
              </a:rPr>
              <a:t>10-sh-722-fw-785-fh-516-pd-1</a:t>
            </a:r>
            <a:endParaRPr lang="ru-RU" sz="1200" dirty="0" smtClean="0">
              <a:solidFill>
                <a:schemeClr val="tx1"/>
              </a:solidFill>
            </a:endParaRPr>
          </a:p>
          <a:p>
            <a:pPr algn="l" fontAlgn="auto">
              <a:spcAft>
                <a:spcPts val="0"/>
              </a:spcAft>
              <a:buFont typeface="Arial" pitchFamily="34" charset="0"/>
              <a:buNone/>
              <a:defRPr/>
            </a:pPr>
            <a:r>
              <a:rPr lang="ru-RU" sz="1200" dirty="0" smtClean="0">
                <a:solidFill>
                  <a:schemeClr val="tx1"/>
                </a:solidFill>
              </a:rPr>
              <a:t>  6.</a:t>
            </a:r>
            <a:r>
              <a:rPr lang="en-US" sz="1200" dirty="0" smtClean="0">
                <a:solidFill>
                  <a:schemeClr val="tx1"/>
                </a:solidFill>
              </a:rPr>
              <a:t> </a:t>
            </a:r>
            <a:r>
              <a:rPr lang="en-US" sz="1200" dirty="0" smtClean="0">
                <a:solidFill>
                  <a:schemeClr val="tx1"/>
                </a:solidFill>
                <a:hlinkClick r:id="rId3"/>
              </a:rPr>
              <a:t>http://images.yandex.ru/#!/yandsearch?text=</a:t>
            </a:r>
            <a:r>
              <a:rPr lang="ru-RU" sz="1200" dirty="0" err="1" smtClean="0">
                <a:solidFill>
                  <a:schemeClr val="tx1"/>
                </a:solidFill>
                <a:hlinkClick r:id="rId3"/>
              </a:rPr>
              <a:t>тауэр&amp;</a:t>
            </a:r>
            <a:r>
              <a:rPr lang="en-US" sz="1200" dirty="0" err="1" smtClean="0">
                <a:solidFill>
                  <a:schemeClr val="tx1"/>
                </a:solidFill>
                <a:hlinkClick r:id="rId3"/>
              </a:rPr>
              <a:t>uinfo</a:t>
            </a:r>
            <a:r>
              <a:rPr lang="en-US" sz="1200" dirty="0" smtClean="0">
                <a:solidFill>
                  <a:schemeClr val="tx1"/>
                </a:solidFill>
                <a:hlinkClick r:id="rId3"/>
              </a:rPr>
              <a:t>=sw-1010-sh-722-fw-785-fh-516-pd-1</a:t>
            </a:r>
            <a:endParaRPr lang="ru-RU" sz="1200" dirty="0" smtClean="0">
              <a:solidFill>
                <a:schemeClr val="tx1"/>
              </a:solidFill>
            </a:endParaRPr>
          </a:p>
          <a:p>
            <a:pPr algn="l" fontAlgn="auto">
              <a:spcAft>
                <a:spcPts val="0"/>
              </a:spcAft>
              <a:buFont typeface="Arial" pitchFamily="34" charset="0"/>
              <a:buNone/>
              <a:defRPr/>
            </a:pPr>
            <a:r>
              <a:rPr lang="ru-RU" sz="1200" dirty="0" smtClean="0">
                <a:solidFill>
                  <a:schemeClr val="tx1"/>
                </a:solidFill>
              </a:rPr>
              <a:t>  7.</a:t>
            </a:r>
            <a:r>
              <a:rPr lang="en-US" sz="1200" dirty="0" smtClean="0">
                <a:solidFill>
                  <a:schemeClr val="tx1"/>
                </a:solidFill>
              </a:rPr>
              <a:t> </a:t>
            </a:r>
            <a:r>
              <a:rPr lang="en-US" sz="1200" dirty="0" smtClean="0">
                <a:solidFill>
                  <a:schemeClr val="tx1"/>
                </a:solidFill>
                <a:hlinkClick r:id="rId3"/>
              </a:rPr>
              <a:t>http://images.yandex.ru/#!/yandsearch?text=momi&amp;uinfo=sw-1010-sh-722-fw-785-fh-516-pd-1</a:t>
            </a:r>
            <a:endParaRPr lang="ru-RU" sz="1200" dirty="0" smtClean="0">
              <a:solidFill>
                <a:schemeClr val="tx1"/>
              </a:solidFill>
            </a:endParaRPr>
          </a:p>
          <a:p>
            <a:pPr algn="l" fontAlgn="auto">
              <a:spcAft>
                <a:spcPts val="0"/>
              </a:spcAft>
              <a:buFont typeface="Arial" pitchFamily="34" charset="0"/>
              <a:buNone/>
              <a:defRPr/>
            </a:pPr>
            <a:r>
              <a:rPr lang="ru-RU" sz="1200" dirty="0" smtClean="0">
                <a:solidFill>
                  <a:schemeClr val="tx1"/>
                </a:solidFill>
              </a:rPr>
              <a:t>  8.</a:t>
            </a:r>
            <a:r>
              <a:rPr lang="en-US" sz="1200" dirty="0" smtClean="0">
                <a:solidFill>
                  <a:schemeClr val="tx1"/>
                </a:solidFill>
              </a:rPr>
              <a:t> </a:t>
            </a:r>
            <a:r>
              <a:rPr lang="en-US" sz="1200" dirty="0" smtClean="0">
                <a:solidFill>
                  <a:schemeClr val="tx1"/>
                </a:solidFill>
                <a:hlinkClick r:id="rId3"/>
              </a:rPr>
              <a:t>http://images.yandex.ru/#!/yandsearch?text=madame</a:t>
            </a:r>
            <a:r>
              <a:rPr lang="ru-RU" sz="1200" dirty="0" smtClean="0">
                <a:solidFill>
                  <a:schemeClr val="tx1"/>
                </a:solidFill>
              </a:rPr>
              <a:t> </a:t>
            </a:r>
            <a:r>
              <a:rPr lang="en-US" sz="1200" dirty="0" err="1" smtClean="0">
                <a:solidFill>
                  <a:schemeClr val="tx1"/>
                </a:solidFill>
              </a:rPr>
              <a:t>tussauds&amp;uinfo</a:t>
            </a:r>
            <a:r>
              <a:rPr lang="en-US" sz="1200" dirty="0" smtClean="0">
                <a:solidFill>
                  <a:schemeClr val="tx1"/>
                </a:solidFill>
              </a:rPr>
              <a:t>=sw-1010-sh-722-fw-785-fh-516-pd-1</a:t>
            </a:r>
            <a:endParaRPr lang="ru-RU" sz="1200" dirty="0" smtClean="0">
              <a:solidFill>
                <a:schemeClr val="tx1"/>
              </a:solidFill>
            </a:endParaRPr>
          </a:p>
          <a:p>
            <a:pPr algn="l" fontAlgn="auto">
              <a:spcAft>
                <a:spcPts val="0"/>
              </a:spcAft>
              <a:buFont typeface="Arial" pitchFamily="34" charset="0"/>
              <a:buNone/>
              <a:defRPr/>
            </a:pPr>
            <a:r>
              <a:rPr lang="ru-RU" sz="1200" dirty="0" smtClean="0">
                <a:solidFill>
                  <a:schemeClr val="tx1"/>
                </a:solidFill>
              </a:rPr>
              <a:t>  9.</a:t>
            </a:r>
            <a:r>
              <a:rPr lang="en-US" sz="1200" dirty="0" smtClean="0">
                <a:solidFill>
                  <a:schemeClr val="tx1"/>
                </a:solidFill>
              </a:rPr>
              <a:t> </a:t>
            </a:r>
            <a:r>
              <a:rPr lang="en-US" sz="1200" dirty="0" smtClean="0">
                <a:solidFill>
                  <a:schemeClr val="tx1"/>
                </a:solidFill>
                <a:hlinkClick r:id="rId4"/>
              </a:rPr>
              <a:t>http://www.orangesmile.com/destinations/london/city-maps.htm</a:t>
            </a:r>
            <a:endParaRPr lang="ru-RU" sz="1200" dirty="0" smtClean="0">
              <a:solidFill>
                <a:schemeClr val="tx1"/>
              </a:solidFill>
            </a:endParaRPr>
          </a:p>
          <a:p>
            <a:pPr algn="l" fontAlgn="auto">
              <a:spcAft>
                <a:spcPts val="0"/>
              </a:spcAft>
              <a:buFont typeface="Arial" pitchFamily="34" charset="0"/>
              <a:buNone/>
              <a:defRPr/>
            </a:pPr>
            <a:endParaRPr lang="ru-RU" sz="12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C:\Users\User\Desktop\Detailed%20map%20of%20London.%20London%20map%20of%20the%20town[1].jpg"/>
          <p:cNvPicPr>
            <a:picLocks noChangeAspect="1" noChangeArrowheads="1"/>
          </p:cNvPicPr>
          <p:nvPr/>
        </p:nvPicPr>
        <p:blipFill>
          <a:blip r:embed="rId2"/>
          <a:srcRect/>
          <a:stretch>
            <a:fillRect/>
          </a:stretch>
        </p:blipFill>
        <p:spPr bwMode="auto">
          <a:xfrm>
            <a:off x="11113" y="0"/>
            <a:ext cx="9024937" cy="6858000"/>
          </a:xfrm>
          <a:prstGeom prst="rect">
            <a:avLst/>
          </a:prstGeom>
          <a:noFill/>
          <a:ln w="9525">
            <a:noFill/>
            <a:miter lim="800000"/>
            <a:headEnd/>
            <a:tailEnd/>
          </a:ln>
        </p:spPr>
      </p:pic>
      <p:pic>
        <p:nvPicPr>
          <p:cNvPr id="5123" name="Picture 3" descr="C:\Users\User\Desktop\1253441257_big-ben[1].jpg"/>
          <p:cNvPicPr>
            <a:picLocks noChangeAspect="1" noChangeArrowheads="1"/>
          </p:cNvPicPr>
          <p:nvPr/>
        </p:nvPicPr>
        <p:blipFill>
          <a:blip r:embed="rId3"/>
          <a:srcRect/>
          <a:stretch>
            <a:fillRect/>
          </a:stretch>
        </p:blipFill>
        <p:spPr bwMode="auto">
          <a:xfrm>
            <a:off x="2627313" y="3284538"/>
            <a:ext cx="504825" cy="6302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checkerboard(across)">
                                      <p:cBhvr>
                                        <p:cTn id="7"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a:xfrm>
            <a:off x="4572000" y="274638"/>
            <a:ext cx="4114800" cy="5891212"/>
          </a:xfrm>
        </p:spPr>
        <p:txBody>
          <a:bodyPr/>
          <a:lstStyle/>
          <a:p>
            <a:r>
              <a:rPr lang="en-US" sz="3600" smtClean="0"/>
              <a:t>Big Ben</a:t>
            </a:r>
            <a:br>
              <a:rPr lang="en-US" sz="3600" smtClean="0"/>
            </a:br>
            <a:r>
              <a:rPr lang="en-US" sz="1200" smtClean="0"/>
              <a:t/>
            </a:r>
            <a:br>
              <a:rPr lang="en-US" sz="1200" smtClean="0"/>
            </a:br>
            <a:r>
              <a:rPr lang="en-US" sz="2400" smtClean="0"/>
              <a:t>We begin our excursion from Big Ben.</a:t>
            </a:r>
            <a:br>
              <a:rPr lang="en-US" sz="2400" smtClean="0"/>
            </a:br>
            <a:r>
              <a:rPr lang="en-US" sz="2400" smtClean="0"/>
              <a:t>Tourists in London</a:t>
            </a:r>
            <a:r>
              <a:rPr lang="ru-RU" sz="2400" smtClean="0"/>
              <a:t> </a:t>
            </a:r>
            <a:r>
              <a:rPr lang="en-US" sz="2400" smtClean="0"/>
              <a:t>has always wanted to visit Westminster and see Big Ben. They want to see the clock in its tower and to hear the bells. Big Ben is really a bell and you hear it every hour. You can  hear it’s deep tone on the radio.</a:t>
            </a:r>
            <a:br>
              <a:rPr lang="en-US" sz="2400" smtClean="0"/>
            </a:br>
            <a:r>
              <a:rPr lang="en-US" sz="2400" smtClean="0"/>
              <a:t>Now let’s go to Westminster Abbey.</a:t>
            </a:r>
            <a:endParaRPr lang="ru-RU" sz="2400" smtClean="0"/>
          </a:p>
        </p:txBody>
      </p:sp>
      <p:pic>
        <p:nvPicPr>
          <p:cNvPr id="16386" name="Picture 3" descr="C:\Users\User\Desktop\4794487_ae21ef2b[1].jpg"/>
          <p:cNvPicPr>
            <a:picLocks noGrp="1" noChangeAspect="1" noChangeArrowheads="1"/>
          </p:cNvPicPr>
          <p:nvPr>
            <p:ph idx="1"/>
          </p:nvPr>
        </p:nvPicPr>
        <p:blipFill>
          <a:blip r:embed="rId2"/>
          <a:srcRect/>
          <a:stretch>
            <a:fillRect/>
          </a:stretch>
        </p:blipFill>
        <p:spPr>
          <a:xfrm>
            <a:off x="457200" y="620713"/>
            <a:ext cx="4114800" cy="51435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C:\Users\User\Desktop\Detailed%20map%20of%20London.%20London%20map%20of%20the%20town[1].jpg"/>
          <p:cNvPicPr>
            <a:picLocks noChangeAspect="1" noChangeArrowheads="1"/>
          </p:cNvPicPr>
          <p:nvPr/>
        </p:nvPicPr>
        <p:blipFill>
          <a:blip r:embed="rId2"/>
          <a:srcRect/>
          <a:stretch>
            <a:fillRect/>
          </a:stretch>
        </p:blipFill>
        <p:spPr bwMode="auto">
          <a:xfrm>
            <a:off x="11113" y="0"/>
            <a:ext cx="9024937" cy="6858000"/>
          </a:xfrm>
          <a:prstGeom prst="rect">
            <a:avLst/>
          </a:prstGeom>
          <a:noFill/>
          <a:ln w="9525">
            <a:noFill/>
            <a:miter lim="800000"/>
            <a:headEnd/>
            <a:tailEnd/>
          </a:ln>
        </p:spPr>
      </p:pic>
      <p:pic>
        <p:nvPicPr>
          <p:cNvPr id="7170" name="Picture 2" descr="C:\Users\User\Desktop\iCATCO61Z.jpg"/>
          <p:cNvPicPr>
            <a:picLocks noChangeAspect="1" noChangeArrowheads="1"/>
          </p:cNvPicPr>
          <p:nvPr/>
        </p:nvPicPr>
        <p:blipFill>
          <a:blip r:embed="rId3"/>
          <a:srcRect/>
          <a:stretch>
            <a:fillRect/>
          </a:stretch>
        </p:blipFill>
        <p:spPr bwMode="auto">
          <a:xfrm>
            <a:off x="2411413" y="3500438"/>
            <a:ext cx="642937" cy="6429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checkerboard(across)">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a:xfrm>
            <a:off x="4572000" y="274638"/>
            <a:ext cx="4114800" cy="5891212"/>
          </a:xfrm>
        </p:spPr>
        <p:txBody>
          <a:bodyPr/>
          <a:lstStyle/>
          <a:p>
            <a:r>
              <a:rPr lang="en-US" sz="3600" smtClean="0"/>
              <a:t>Westminster Abbey</a:t>
            </a:r>
            <a:br>
              <a:rPr lang="en-US" sz="3600" smtClean="0"/>
            </a:br>
            <a:r>
              <a:rPr lang="en-US" sz="3600" smtClean="0"/>
              <a:t/>
            </a:r>
            <a:br>
              <a:rPr lang="en-US" sz="3600" smtClean="0"/>
            </a:br>
            <a:r>
              <a:rPr lang="en-US" sz="2000" smtClean="0"/>
              <a:t>Westminster Abbey is a symbol of England. The legend says that Westminster Abbey was founded by St Peter himself. We know  that Westminster Abbey was built by King Edward in 1065. The coronation of all British Kings and Queens takes place in Westminster Abbey. The funeral service for Diana, Princess of Wales, took place in Westminster Abbey in September 1997.</a:t>
            </a:r>
            <a:br>
              <a:rPr lang="en-US" sz="2000" smtClean="0"/>
            </a:br>
            <a:r>
              <a:rPr lang="en-US" sz="2000" smtClean="0"/>
              <a:t>Now we are going to the Houses of Parliament.</a:t>
            </a:r>
            <a:endParaRPr lang="ru-RU" sz="2000" smtClean="0"/>
          </a:p>
        </p:txBody>
      </p:sp>
      <p:pic>
        <p:nvPicPr>
          <p:cNvPr id="18434" name="Picture 2" descr="C:\Users\User\Desktop\742e472e21157ec6eac948256353291b_1M[1].png"/>
          <p:cNvPicPr>
            <a:picLocks noGrp="1" noChangeAspect="1" noChangeArrowheads="1"/>
          </p:cNvPicPr>
          <p:nvPr>
            <p:ph idx="1"/>
          </p:nvPr>
        </p:nvPicPr>
        <p:blipFill>
          <a:blip r:embed="rId2"/>
          <a:srcRect/>
          <a:stretch>
            <a:fillRect/>
          </a:stretch>
        </p:blipFill>
        <p:spPr>
          <a:xfrm>
            <a:off x="457200" y="449263"/>
            <a:ext cx="4114800" cy="54864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C:\Users\User\Desktop\Detailed%20map%20of%20London.%20London%20map%20of%20the%20town[1].jpg"/>
          <p:cNvPicPr>
            <a:picLocks noChangeAspect="1" noChangeArrowheads="1"/>
          </p:cNvPicPr>
          <p:nvPr/>
        </p:nvPicPr>
        <p:blipFill>
          <a:blip r:embed="rId2"/>
          <a:srcRect/>
          <a:stretch>
            <a:fillRect/>
          </a:stretch>
        </p:blipFill>
        <p:spPr bwMode="auto">
          <a:xfrm>
            <a:off x="11113" y="0"/>
            <a:ext cx="9024937" cy="6858000"/>
          </a:xfrm>
          <a:prstGeom prst="rect">
            <a:avLst/>
          </a:prstGeom>
          <a:noFill/>
          <a:ln w="9525">
            <a:noFill/>
            <a:miter lim="800000"/>
            <a:headEnd/>
            <a:tailEnd/>
          </a:ln>
        </p:spPr>
      </p:pic>
      <p:pic>
        <p:nvPicPr>
          <p:cNvPr id="4" name="Picture 2" descr="C:\Users\User\Desktop\825[1].jpg"/>
          <p:cNvPicPr>
            <a:picLocks noChangeAspect="1" noChangeArrowheads="1"/>
          </p:cNvPicPr>
          <p:nvPr/>
        </p:nvPicPr>
        <p:blipFill>
          <a:blip r:embed="rId3"/>
          <a:srcRect/>
          <a:stretch>
            <a:fillRect/>
          </a:stretch>
        </p:blipFill>
        <p:spPr bwMode="auto">
          <a:xfrm>
            <a:off x="2268538" y="3357563"/>
            <a:ext cx="790575" cy="606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a:xfrm>
            <a:off x="4572000" y="274638"/>
            <a:ext cx="4114800" cy="5891212"/>
          </a:xfrm>
        </p:spPr>
        <p:txBody>
          <a:bodyPr/>
          <a:lstStyle/>
          <a:p>
            <a:r>
              <a:rPr lang="en-US" sz="3600" smtClean="0"/>
              <a:t>Houses of Parliament</a:t>
            </a:r>
            <a:br>
              <a:rPr lang="en-US" sz="3600" smtClean="0"/>
            </a:br>
            <a:r>
              <a:rPr lang="en-US" sz="3600" smtClean="0"/>
              <a:t/>
            </a:r>
            <a:br>
              <a:rPr lang="en-US" sz="3600" smtClean="0"/>
            </a:br>
            <a:r>
              <a:rPr lang="en-US" sz="2400" smtClean="0"/>
              <a:t>The Houses of Parliament stand near the famous clock Big Ben. The country’s leaders speak in the Houses of Parliament. The men and women there are the voice of British people.</a:t>
            </a:r>
            <a:br>
              <a:rPr lang="en-US" sz="2400" smtClean="0"/>
            </a:br>
            <a:r>
              <a:rPr lang="en-US" sz="2400" smtClean="0"/>
              <a:t>Now let’s get on the bus. We are going to Buckingham Palace.</a:t>
            </a:r>
            <a:endParaRPr lang="ru-RU" sz="3600" smtClean="0"/>
          </a:p>
        </p:txBody>
      </p:sp>
      <p:pic>
        <p:nvPicPr>
          <p:cNvPr id="20482" name="Picture 2" descr="C:\Users\User\Desktop\825[1].jpg"/>
          <p:cNvPicPr>
            <a:picLocks noGrp="1" noChangeAspect="1" noChangeArrowheads="1"/>
          </p:cNvPicPr>
          <p:nvPr>
            <p:ph idx="1"/>
          </p:nvPr>
        </p:nvPicPr>
        <p:blipFill>
          <a:blip r:embed="rId2"/>
          <a:srcRect/>
          <a:stretch>
            <a:fillRect/>
          </a:stretch>
        </p:blipFill>
        <p:spPr>
          <a:xfrm>
            <a:off x="323850" y="1700213"/>
            <a:ext cx="4181475" cy="3201987"/>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C:\Users\User\Desktop\Detailed%20map%20of%20London.%20London%20map%20of%20the%20town[1].jpg"/>
          <p:cNvPicPr>
            <a:picLocks noChangeAspect="1" noChangeArrowheads="1"/>
          </p:cNvPicPr>
          <p:nvPr/>
        </p:nvPicPr>
        <p:blipFill>
          <a:blip r:embed="rId2"/>
          <a:srcRect/>
          <a:stretch>
            <a:fillRect/>
          </a:stretch>
        </p:blipFill>
        <p:spPr bwMode="auto">
          <a:xfrm>
            <a:off x="11113" y="0"/>
            <a:ext cx="9024937" cy="6858000"/>
          </a:xfrm>
          <a:prstGeom prst="rect">
            <a:avLst/>
          </a:prstGeom>
          <a:noFill/>
          <a:ln w="9525">
            <a:noFill/>
            <a:miter lim="800000"/>
            <a:headEnd/>
            <a:tailEnd/>
          </a:ln>
        </p:spPr>
      </p:pic>
      <p:pic>
        <p:nvPicPr>
          <p:cNvPr id="5" name="Picture 3" descr="C:\Users\User\Desktop\PalaceFront3[1].jpg"/>
          <p:cNvPicPr>
            <a:picLocks noChangeAspect="1" noChangeArrowheads="1"/>
          </p:cNvPicPr>
          <p:nvPr/>
        </p:nvPicPr>
        <p:blipFill>
          <a:blip r:embed="rId3"/>
          <a:srcRect/>
          <a:stretch>
            <a:fillRect/>
          </a:stretch>
        </p:blipFill>
        <p:spPr bwMode="auto">
          <a:xfrm>
            <a:off x="2195513" y="2997200"/>
            <a:ext cx="871537" cy="4143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a:xfrm>
            <a:off x="4572000" y="260350"/>
            <a:ext cx="4114800" cy="5905500"/>
          </a:xfrm>
        </p:spPr>
        <p:txBody>
          <a:bodyPr/>
          <a:lstStyle/>
          <a:p>
            <a:r>
              <a:rPr lang="en-US" sz="3600" smtClean="0"/>
              <a:t>Buckingham Palace</a:t>
            </a:r>
            <a:br>
              <a:rPr lang="en-US" sz="3600" smtClean="0"/>
            </a:br>
            <a:r>
              <a:rPr lang="en-US" sz="3600" smtClean="0"/>
              <a:t/>
            </a:r>
            <a:br>
              <a:rPr lang="en-US" sz="3600" smtClean="0"/>
            </a:br>
            <a:r>
              <a:rPr lang="en-US" sz="2400" smtClean="0"/>
              <a:t>Buckingham Palace is the official London residence of the Queen. The daily ceremony of  the Changing of the Guards takes place in its courtyard. The palace was built in 1703 by Duke of Buckingham.</a:t>
            </a:r>
            <a:br>
              <a:rPr lang="en-US" sz="2400" smtClean="0"/>
            </a:br>
            <a:r>
              <a:rPr lang="en-US" sz="2400" smtClean="0"/>
              <a:t>Now let’s get on the bus, we are going to Trafalgar Square.</a:t>
            </a:r>
            <a:endParaRPr lang="ru-RU" sz="3600" smtClean="0"/>
          </a:p>
        </p:txBody>
      </p:sp>
      <p:pic>
        <p:nvPicPr>
          <p:cNvPr id="22530" name="Picture 3" descr="C:\Users\User\Desktop\PalaceFront3[1].jpg"/>
          <p:cNvPicPr>
            <a:picLocks noGrp="1" noChangeAspect="1" noChangeArrowheads="1"/>
          </p:cNvPicPr>
          <p:nvPr>
            <p:ph idx="1"/>
          </p:nvPr>
        </p:nvPicPr>
        <p:blipFill>
          <a:blip r:embed="rId2"/>
          <a:srcRect/>
          <a:stretch>
            <a:fillRect/>
          </a:stretch>
        </p:blipFill>
        <p:spPr>
          <a:xfrm>
            <a:off x="323850" y="2060575"/>
            <a:ext cx="4237038" cy="2017713"/>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TotalTime>
  <Words>575</Words>
  <Application>Microsoft Office PowerPoint</Application>
  <PresentationFormat>On-screen Show (4:3)</PresentationFormat>
  <Paragraphs>22</Paragraphs>
  <Slides>19</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19</vt:i4>
      </vt:variant>
    </vt:vector>
  </HeadingPairs>
  <TitlesOfParts>
    <vt:vector size="22" baseType="lpstr">
      <vt:lpstr>Calibri</vt:lpstr>
      <vt:lpstr>Arial</vt:lpstr>
      <vt:lpstr>Тема Office</vt:lpstr>
      <vt:lpstr>London </vt:lpstr>
      <vt:lpstr>Slide 2</vt:lpstr>
      <vt:lpstr>Big Ben  We begin our excursion from Big Ben. Tourists in London has always wanted to visit Westminster and see Big Ben. They want to see the clock in its tower and to hear the bells. Big Ben is really a bell and you hear it every hour. You can  hear it’s deep tone on the radio. Now let’s go to Westminster Abbey.</vt:lpstr>
      <vt:lpstr>Slide 4</vt:lpstr>
      <vt:lpstr>Westminster Abbey  Westminster Abbey is a symbol of England. The legend says that Westminster Abbey was founded by St Peter himself. We know  that Westminster Abbey was built by King Edward in 1065. The coronation of all British Kings and Queens takes place in Westminster Abbey. The funeral service for Diana, Princess of Wales, took place in Westminster Abbey in September 1997. Now we are going to the Houses of Parliament.</vt:lpstr>
      <vt:lpstr>Slide 6</vt:lpstr>
      <vt:lpstr>Houses of Parliament  The Houses of Parliament stand near the famous clock Big Ben. The country’s leaders speak in the Houses of Parliament. The men and women there are the voice of British people. Now let’s get on the bus. We are going to Buckingham Palace.</vt:lpstr>
      <vt:lpstr>Slide 8</vt:lpstr>
      <vt:lpstr>Buckingham Palace  Buckingham Palace is the official London residence of the Queen. The daily ceremony of  the Changing of the Guards takes place in its courtyard. The palace was built in 1703 by Duke of Buckingham. Now let’s get on the bus, we are going to Trafalgar Square.</vt:lpstr>
      <vt:lpstr>Slide 10</vt:lpstr>
      <vt:lpstr>Trafalgar Square  Trafalgar Square is the geographical centre of London. It was named in memory of Admiral Nelson’s victory in the battle of Trafalgar in 1805. The tall Nelson’s Column stands in the middle of the square. Now we are going to Tower by bus.</vt:lpstr>
      <vt:lpstr>Slide 12</vt:lpstr>
      <vt:lpstr>Tower  You can see Tower of London from the river Thames. The Tower is very old. Now the King and the Queen of Britain don’t live in the Tower. Let’s walk to MOMI and enjoy London’s streets and avenues.</vt:lpstr>
      <vt:lpstr>Slide 14</vt:lpstr>
      <vt:lpstr>MOMI  The Museum of the Moving image was a very interesting museum in London last century. Every one enjoyed their visit to MOMI. There were hundreds of clips from films and TV programs. Visitors took an active part. You can act in Hollywood Western, select a film to watch, or even aw own cartoon film. During your visit you could also meet characters  from the past. It was both interesting and good fun. Now let’s go to Madame Tussaud’s.</vt:lpstr>
      <vt:lpstr>Slide 16</vt:lpstr>
      <vt:lpstr>Madame Tussaud’s  It is one of the sights of London. It’s the famous waxworks museum  which has one of the largest collections of wax models in the world. You can meet great characters of history and art. Here actors, film stars, pop singers, and sportsmen come face to face with famous politicians. There is a special place for the Queen’s family: the Queen, her husband, their children and other members of the Royal family.  I hope you enjoyed my excursion.</vt:lpstr>
      <vt:lpstr>Thanks for attention! </vt:lpstr>
      <vt:lpstr>SOURCES</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London</dc:title>
  <dc:creator>User</dc:creator>
  <cp:lastModifiedBy>Syuzanna Mesropyan</cp:lastModifiedBy>
  <cp:revision>33</cp:revision>
  <dcterms:created xsi:type="dcterms:W3CDTF">2013-02-14T05:32:44Z</dcterms:created>
  <dcterms:modified xsi:type="dcterms:W3CDTF">2013-03-26T08:56:39Z</dcterms:modified>
</cp:coreProperties>
</file>