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66" r:id="rId4"/>
    <p:sldId id="261" r:id="rId5"/>
    <p:sldId id="262" r:id="rId6"/>
    <p:sldId id="263" r:id="rId7"/>
    <p:sldId id="257" r:id="rId8"/>
    <p:sldId id="258" r:id="rId9"/>
    <p:sldId id="259" r:id="rId10"/>
    <p:sldId id="264" r:id="rId11"/>
    <p:sldId id="268"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4" autoAdjust="0"/>
    <p:restoredTop sz="94660"/>
  </p:normalViewPr>
  <p:slideViewPr>
    <p:cSldViewPr>
      <p:cViewPr varScale="1">
        <p:scale>
          <a:sx n="74" d="100"/>
          <a:sy n="74" d="100"/>
        </p:scale>
        <p:origin x="-117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2F292E8-BC9D-4E44-97C1-F287352B7D59}" type="datetimeFigureOut">
              <a:rPr lang="ru-RU" smtClean="0"/>
              <a:t>27.01.2013</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D03935D-8DDA-4CA7-890B-D9D4B4C629E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32F292E8-BC9D-4E44-97C1-F287352B7D59}" type="datetimeFigureOut">
              <a:rPr lang="ru-RU" smtClean="0"/>
              <a:t>27.01.2013</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2F292E8-BC9D-4E44-97C1-F287352B7D59}" type="datetimeFigureOut">
              <a:rPr lang="ru-RU" smtClean="0"/>
              <a:t>27.01.2013</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5D03935D-8DDA-4CA7-890B-D9D4B4C629E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32F292E8-BC9D-4E44-97C1-F287352B7D59}" type="datetimeFigureOut">
              <a:rPr lang="ru-RU" smtClean="0"/>
              <a:t>27.01.2013</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5D03935D-8DDA-4CA7-890B-D9D4B4C629E4}" type="slidenum">
              <a:rPr lang="ru-RU" smtClean="0"/>
              <a:t>‹#›</a:t>
            </a:fld>
            <a:endParaRPr lang="ru-RU" dirty="0"/>
          </a:p>
        </p:txBody>
      </p:sp>
    </p:spTree>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32F292E8-BC9D-4E44-97C1-F287352B7D59}" type="datetimeFigureOut">
              <a:rPr lang="ru-RU" smtClean="0"/>
              <a:t>27.01.2013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5D03935D-8DDA-4CA7-890B-D9D4B4C629E4}" type="slidenum">
              <a:rPr lang="ru-RU" smtClean="0"/>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dirty="0"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2F292E8-BC9D-4E44-97C1-F287352B7D59}" type="datetimeFigureOut">
              <a:rPr lang="ru-RU" smtClean="0"/>
              <a:t>27.01.2013</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D03935D-8DDA-4CA7-890B-D9D4B4C629E4}"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strips dir="ld"/>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533400"/>
            <a:ext cx="7500668" cy="2868168"/>
          </a:xfrm>
        </p:spPr>
        <p:txBody>
          <a:bodyPr/>
          <a:lstStyle/>
          <a:p>
            <a:r>
              <a:rPr lang="en-US" dirty="0" smtClean="0"/>
              <a:t>Mini-project</a:t>
            </a:r>
            <a:r>
              <a:rPr lang="ru-RU" dirty="0" smtClean="0"/>
              <a:t>:</a:t>
            </a:r>
            <a:r>
              <a:rPr lang="en-US" dirty="0" smtClean="0"/>
              <a:t/>
            </a:r>
            <a:br>
              <a:rPr lang="en-US" dirty="0" smtClean="0"/>
            </a:br>
            <a:r>
              <a:rPr lang="en-US" dirty="0" smtClean="0"/>
              <a:t>“A </a:t>
            </a:r>
            <a:r>
              <a:rPr lang="en-US" dirty="0" smtClean="0"/>
              <a:t>local </a:t>
            </a:r>
            <a:r>
              <a:rPr lang="en-US" dirty="0" smtClean="0"/>
              <a:t>wonder</a:t>
            </a:r>
            <a:r>
              <a:rPr lang="en-US" dirty="0"/>
              <a:t>:</a:t>
            </a:r>
            <a:r>
              <a:rPr lang="ru-RU" dirty="0" smtClean="0"/>
              <a:t/>
            </a:r>
            <a:br>
              <a:rPr lang="ru-RU" dirty="0" smtClean="0"/>
            </a:br>
            <a:r>
              <a:rPr lang="en-US" dirty="0" smtClean="0"/>
              <a:t>Saray-Batu”</a:t>
            </a:r>
            <a:endParaRPr lang="ru-RU" dirty="0"/>
          </a:p>
        </p:txBody>
      </p:sp>
      <p:sp>
        <p:nvSpPr>
          <p:cNvPr id="3" name="Подзаголовок 2"/>
          <p:cNvSpPr>
            <a:spLocks noGrp="1"/>
          </p:cNvSpPr>
          <p:nvPr>
            <p:ph type="subTitle" idx="1"/>
          </p:nvPr>
        </p:nvSpPr>
        <p:spPr>
          <a:xfrm>
            <a:off x="3354442" y="3539864"/>
            <a:ext cx="5114778" cy="2913472"/>
          </a:xfrm>
        </p:spPr>
        <p:txBody>
          <a:bodyPr>
            <a:normAutofit/>
          </a:bodyPr>
          <a:lstStyle/>
          <a:p>
            <a:endParaRPr lang="ru-RU" dirty="0" smtClean="0"/>
          </a:p>
          <a:p>
            <a:endParaRPr lang="ru-RU" dirty="0" smtClean="0"/>
          </a:p>
          <a:p>
            <a:r>
              <a:rPr lang="en-US" dirty="0" smtClean="0"/>
              <a:t>The project was performed</a:t>
            </a:r>
            <a:endParaRPr lang="ru-RU" dirty="0" smtClean="0"/>
          </a:p>
          <a:p>
            <a:r>
              <a:rPr lang="en-US" dirty="0" smtClean="0"/>
              <a:t> </a:t>
            </a:r>
            <a:r>
              <a:rPr lang="en-US" dirty="0" smtClean="0"/>
              <a:t>by the student of 10</a:t>
            </a:r>
            <a:r>
              <a:rPr lang="en-US" baseline="30000" dirty="0" smtClean="0"/>
              <a:t>th</a:t>
            </a:r>
            <a:r>
              <a:rPr lang="en-US" dirty="0" smtClean="0"/>
              <a:t>  form "B</a:t>
            </a:r>
            <a:r>
              <a:rPr lang="en-US" smtClean="0"/>
              <a:t>" </a:t>
            </a:r>
            <a:r>
              <a:rPr lang="en-US" smtClean="0"/>
              <a:t>of school </a:t>
            </a:r>
            <a:r>
              <a:rPr lang="ru-RU" dirty="0"/>
              <a:t>№</a:t>
            </a:r>
            <a:r>
              <a:rPr lang="en-US" dirty="0" smtClean="0"/>
              <a:t>2</a:t>
            </a:r>
            <a:r>
              <a:rPr lang="ru-RU" dirty="0" smtClean="0"/>
              <a:t> </a:t>
            </a:r>
            <a:r>
              <a:rPr lang="en-US" dirty="0" smtClean="0"/>
              <a:t>in Krasny Yar</a:t>
            </a:r>
            <a:r>
              <a:rPr lang="en-US" dirty="0" smtClean="0"/>
              <a:t> </a:t>
            </a:r>
            <a:endParaRPr lang="ru-RU" dirty="0" smtClean="0"/>
          </a:p>
          <a:p>
            <a:r>
              <a:rPr lang="en-US" dirty="0" smtClean="0"/>
              <a:t>Iserkipova</a:t>
            </a:r>
            <a:r>
              <a:rPr lang="en-US" dirty="0" smtClean="0"/>
              <a:t> </a:t>
            </a:r>
            <a:r>
              <a:rPr lang="en-US" dirty="0" smtClean="0"/>
              <a:t>Zarina</a:t>
            </a:r>
            <a:endParaRPr lang="ru-RU" dirty="0" smtClean="0"/>
          </a:p>
          <a:p>
            <a:r>
              <a:rPr lang="en-US" dirty="0" smtClean="0"/>
              <a:t>2011-2012</a:t>
            </a:r>
            <a:endParaRPr lang="ru-RU" dirty="0"/>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7447728" cy="836712"/>
          </a:xfrm>
        </p:spPr>
        <p:txBody>
          <a:bodyPr/>
          <a:lstStyle/>
          <a:p>
            <a:r>
              <a:rPr lang="en-US" dirty="0" smtClean="0"/>
              <a:t>Archeology</a:t>
            </a:r>
            <a:endParaRPr lang="ru-RU" dirty="0"/>
          </a:p>
        </p:txBody>
      </p:sp>
      <p:sp>
        <p:nvSpPr>
          <p:cNvPr id="3" name="Содержимое 2"/>
          <p:cNvSpPr>
            <a:spLocks noGrp="1"/>
          </p:cNvSpPr>
          <p:nvPr>
            <p:ph sz="half" idx="1"/>
          </p:nvPr>
        </p:nvSpPr>
        <p:spPr>
          <a:xfrm>
            <a:off x="0" y="836712"/>
            <a:ext cx="4495800" cy="6021288"/>
          </a:xfrm>
        </p:spPr>
        <p:txBody>
          <a:bodyPr>
            <a:normAutofit fontScale="70000" lnSpcReduction="20000"/>
          </a:bodyPr>
          <a:lstStyle/>
          <a:p>
            <a:pPr>
              <a:buNone/>
            </a:pPr>
            <a:r>
              <a:rPr lang="en-US" dirty="0" smtClean="0"/>
              <a:t>        Saray</a:t>
            </a:r>
            <a:r>
              <a:rPr lang="en-US" dirty="0"/>
              <a:t> Batu was located near the </a:t>
            </a:r>
            <a:r>
              <a:rPr lang="en-US" dirty="0" smtClean="0"/>
              <a:t>modern village</a:t>
            </a:r>
            <a:r>
              <a:rPr lang="en-US" dirty="0"/>
              <a:t> Selitrennoe </a:t>
            </a:r>
            <a:r>
              <a:rPr lang="en-US" dirty="0" smtClean="0"/>
              <a:t>of Kharabalinsky</a:t>
            </a:r>
            <a:r>
              <a:rPr lang="en-US" dirty="0"/>
              <a:t> area </a:t>
            </a:r>
            <a:r>
              <a:rPr lang="en-US" dirty="0" smtClean="0"/>
              <a:t>in Astrakhan</a:t>
            </a:r>
            <a:r>
              <a:rPr lang="en-US" dirty="0"/>
              <a:t> </a:t>
            </a:r>
            <a:r>
              <a:rPr lang="en-US" dirty="0" smtClean="0"/>
              <a:t>region</a:t>
            </a:r>
            <a:r>
              <a:rPr lang="ru-RU" dirty="0" smtClean="0"/>
              <a:t>.</a:t>
            </a:r>
            <a:r>
              <a:rPr lang="en-US" dirty="0" smtClean="0"/>
              <a:t> </a:t>
            </a:r>
            <a:br>
              <a:rPr lang="en-US" dirty="0" smtClean="0"/>
            </a:br>
            <a:r>
              <a:rPr lang="en-US" dirty="0"/>
              <a:t>At Selitrennoe during long-term excavations </a:t>
            </a:r>
            <a:r>
              <a:rPr lang="en-US" dirty="0" smtClean="0"/>
              <a:t>were uncovered</a:t>
            </a:r>
            <a:r>
              <a:rPr lang="en-US" dirty="0"/>
              <a:t> layers of XIV-XV centuries</a:t>
            </a:r>
            <a:r>
              <a:rPr lang="en-US" dirty="0" smtClean="0"/>
              <a:t>. Layers</a:t>
            </a:r>
            <a:r>
              <a:rPr lang="en-US" dirty="0"/>
              <a:t> of the XIII century are not available. There is a version of which the city </a:t>
            </a:r>
            <a:r>
              <a:rPr lang="en-US" dirty="0" smtClean="0"/>
              <a:t>barn was </a:t>
            </a:r>
            <a:r>
              <a:rPr lang="en-US" dirty="0"/>
              <a:t>originally located near the modern city of Krasny Yar (</a:t>
            </a:r>
            <a:r>
              <a:rPr lang="en-US" dirty="0" smtClean="0"/>
              <a:t>A.V.</a:t>
            </a:r>
            <a:r>
              <a:rPr lang="en-US" dirty="0"/>
              <a:t> Pachkalov). In place of Krasny Yar assumes the existence of urban strata of the XIII century, moreover</a:t>
            </a:r>
            <a:r>
              <a:rPr lang="en-US" dirty="0" smtClean="0"/>
              <a:t>, is </a:t>
            </a:r>
            <a:r>
              <a:rPr lang="en-US" dirty="0"/>
              <a:t>located next to the mound necropolis lighthouse hill, graves which date from the second half to the end of the XIII century. It is possible that the capital was moved to the area </a:t>
            </a:r>
            <a:r>
              <a:rPr lang="en-US" dirty="0" smtClean="0"/>
              <a:t>Selitrennoe</a:t>
            </a:r>
            <a:r>
              <a:rPr lang="en-US" dirty="0"/>
              <a:t> only in </a:t>
            </a:r>
            <a:r>
              <a:rPr lang="en-US" dirty="0" smtClean="0"/>
              <a:t>1330s.</a:t>
            </a:r>
            <a:endParaRPr lang="ru-RU" dirty="0"/>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4427984" y="908720"/>
            <a:ext cx="4320480" cy="3960440"/>
          </a:xfrm>
          <a:prstGeom prst="rect">
            <a:avLst/>
          </a:prstGeom>
          <a:noFill/>
          <a:ln w="9525">
            <a:noFill/>
            <a:miter lim="800000"/>
            <a:headEnd/>
            <a:tailEnd/>
          </a:ln>
          <a:effectLst/>
        </p:spPr>
      </p:pic>
      <p:sp>
        <p:nvSpPr>
          <p:cNvPr id="6" name="Прямоугольник 5"/>
          <p:cNvSpPr/>
          <p:nvPr/>
        </p:nvSpPr>
        <p:spPr>
          <a:xfrm>
            <a:off x="4427984" y="5013176"/>
            <a:ext cx="4104456" cy="1477328"/>
          </a:xfrm>
          <a:prstGeom prst="rect">
            <a:avLst/>
          </a:prstGeom>
        </p:spPr>
        <p:txBody>
          <a:bodyPr wrap="square">
            <a:spAutoFit/>
          </a:bodyPr>
          <a:lstStyle/>
          <a:p>
            <a:pPr algn="ctr"/>
            <a:r>
              <a:rPr lang="en-US" dirty="0"/>
              <a:t>Fragments of </a:t>
            </a:r>
            <a:r>
              <a:rPr lang="en-US" dirty="0" smtClean="0"/>
              <a:t>titled</a:t>
            </a:r>
            <a:r>
              <a:rPr lang="en-US" dirty="0"/>
              <a:t> decoration of the palace </a:t>
            </a:r>
            <a:r>
              <a:rPr lang="en-US" dirty="0"/>
              <a:t>Chingizid</a:t>
            </a:r>
            <a:r>
              <a:rPr lang="en-US" dirty="0"/>
              <a:t>. The Golden Horde</a:t>
            </a:r>
            <a:r>
              <a:rPr lang="en-US" dirty="0" smtClean="0"/>
              <a:t>, Saray-Batu</a:t>
            </a:r>
            <a:r>
              <a:rPr lang="en-US" dirty="0"/>
              <a:t> city. Ceramic, </a:t>
            </a:r>
            <a:r>
              <a:rPr lang="en-US" dirty="0" smtClean="0"/>
              <a:t>over glaze </a:t>
            </a:r>
            <a:r>
              <a:rPr lang="en-US" dirty="0"/>
              <a:t>painting, mosaics, gilding. Selitrennoe</a:t>
            </a:r>
            <a:r>
              <a:rPr lang="en-US" dirty="0" smtClean="0"/>
              <a:t>. Excavations</a:t>
            </a:r>
            <a:r>
              <a:rPr lang="en-US" dirty="0"/>
              <a:t> 1980</a:t>
            </a:r>
            <a:endParaRPr lang="ru-RU" dirty="0"/>
          </a:p>
        </p:txBody>
      </p:sp>
    </p:spTree>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660688"/>
          </a:xfrm>
        </p:spPr>
        <p:txBody>
          <a:bodyPr/>
          <a:lstStyle/>
          <a:p>
            <a:r>
              <a:rPr lang="en-US" dirty="0" smtClean="0"/>
              <a:t>Modern times of Saray Batu</a:t>
            </a:r>
            <a:endParaRPr lang="ru-RU" dirty="0"/>
          </a:p>
        </p:txBody>
      </p:sp>
      <p:sp>
        <p:nvSpPr>
          <p:cNvPr id="3" name="Объект 2"/>
          <p:cNvSpPr>
            <a:spLocks noGrp="1"/>
          </p:cNvSpPr>
          <p:nvPr>
            <p:ph sz="half" idx="1"/>
          </p:nvPr>
        </p:nvSpPr>
        <p:spPr>
          <a:xfrm>
            <a:off x="323528" y="1196752"/>
            <a:ext cx="7632848" cy="5184576"/>
          </a:xfrm>
        </p:spPr>
        <p:txBody>
          <a:bodyPr>
            <a:normAutofit lnSpcReduction="10000"/>
          </a:bodyPr>
          <a:lstStyle/>
          <a:p>
            <a:pPr lvl="0">
              <a:buClr>
                <a:srgbClr val="B13F9A"/>
              </a:buClr>
              <a:buNone/>
            </a:pPr>
            <a:r>
              <a:rPr lang="en-US" sz="2400" dirty="0" smtClean="0">
                <a:solidFill>
                  <a:prstClr val="black"/>
                </a:solidFill>
              </a:rPr>
              <a:t>       In</a:t>
            </a:r>
            <a:r>
              <a:rPr lang="en-US" sz="2400" dirty="0">
                <a:solidFill>
                  <a:prstClr val="black"/>
                </a:solidFill>
              </a:rPr>
              <a:t> 2010 the Astrakhan region transferred film of the company "Mosfilm" which decorations were remaining in village Selitrennoe of Kharabalinsky area after the filming  the Golden Horde of the fourteenth century, "St. Alexis."</a:t>
            </a:r>
            <a:br>
              <a:rPr lang="en-US" sz="2400" dirty="0">
                <a:solidFill>
                  <a:prstClr val="black"/>
                </a:solidFill>
              </a:rPr>
            </a:br>
            <a:r>
              <a:rPr lang="en-US" sz="2400" dirty="0">
                <a:solidFill>
                  <a:prstClr val="black"/>
                </a:solidFill>
              </a:rPr>
              <a:t/>
            </a:r>
            <a:br>
              <a:rPr lang="en-US" sz="2400" dirty="0">
                <a:solidFill>
                  <a:prstClr val="black"/>
                </a:solidFill>
              </a:rPr>
            </a:br>
            <a:r>
              <a:rPr lang="en-US" sz="2400" dirty="0" smtClean="0">
                <a:solidFill>
                  <a:prstClr val="black"/>
                </a:solidFill>
              </a:rPr>
              <a:t>    According </a:t>
            </a:r>
            <a:r>
              <a:rPr lang="en-US" sz="2400" dirty="0">
                <a:solidFill>
                  <a:prstClr val="black"/>
                </a:solidFill>
              </a:rPr>
              <a:t>to the decision of the Governor of the Astrakhan region A.A.Zhilkin this object has become a new tourist center of Astrakhan region with the name "Saray-Batu, the capital of the Golden Horde."</a:t>
            </a:r>
          </a:p>
          <a:p>
            <a:pPr lvl="0">
              <a:buClr>
                <a:srgbClr val="B13F9A"/>
              </a:buClr>
              <a:buNone/>
            </a:pPr>
            <a:r>
              <a:rPr lang="ru-RU" sz="2400" dirty="0">
                <a:solidFill>
                  <a:prstClr val="black"/>
                </a:solidFill>
              </a:rPr>
              <a:t>   </a:t>
            </a:r>
            <a:r>
              <a:rPr lang="en-US" sz="2400" dirty="0" smtClean="0">
                <a:solidFill>
                  <a:prstClr val="black"/>
                </a:solidFill>
              </a:rPr>
              <a:t>    Since </a:t>
            </a:r>
            <a:r>
              <a:rPr lang="en-US" sz="2400" dirty="0">
                <a:solidFill>
                  <a:prstClr val="black"/>
                </a:solidFill>
              </a:rPr>
              <a:t>the summer of 2011 this object was put into operation and the city of Saray-Batu hospitably opened its doors to tourists.</a:t>
            </a:r>
            <a:br>
              <a:rPr lang="en-US" sz="2400" dirty="0">
                <a:solidFill>
                  <a:prstClr val="black"/>
                </a:solidFill>
              </a:rPr>
            </a:br>
            <a:endParaRPr lang="ru-RU" sz="2400" dirty="0">
              <a:solidFill>
                <a:prstClr val="black"/>
              </a:solidFill>
            </a:endParaRPr>
          </a:p>
        </p:txBody>
      </p:sp>
    </p:spTree>
    <p:extLst>
      <p:ext uri="{BB962C8B-B14F-4D97-AF65-F5344CB8AC3E}">
        <p14:creationId xmlns:p14="http://schemas.microsoft.com/office/powerpoint/2010/main" val="3156286255"/>
      </p:ext>
    </p:extLst>
  </p:cSld>
  <p:clrMapOvr>
    <a:masterClrMapping/>
  </p:clrMapOvr>
  <p:transition>
    <p:strips dir="l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7715200" cy="5619024"/>
          </a:xfrm>
        </p:spPr>
        <p:txBody>
          <a:bodyPr/>
          <a:lstStyle/>
          <a:p>
            <a:pPr algn="ctr">
              <a:buNone/>
            </a:pPr>
            <a:endParaRPr lang="en-US" sz="6600" b="1" dirty="0" smtClean="0"/>
          </a:p>
          <a:p>
            <a:pPr algn="ctr">
              <a:buNone/>
            </a:pPr>
            <a:r>
              <a:rPr lang="en-US" sz="6600" b="1" dirty="0" smtClean="0"/>
              <a:t>Thank you for </a:t>
            </a:r>
            <a:r>
              <a:rPr lang="en-US" sz="6600" b="1" dirty="0" smtClean="0"/>
              <a:t>your attention</a:t>
            </a:r>
            <a:r>
              <a:rPr lang="ru-RU" sz="6600" b="1" dirty="0" smtClean="0"/>
              <a:t>!!!</a:t>
            </a:r>
          </a:p>
          <a:p>
            <a:endParaRPr lang="ru-RU" dirty="0"/>
          </a:p>
        </p:txBody>
      </p:sp>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539553" y="476672"/>
            <a:ext cx="8352928" cy="5649491"/>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467544" y="476672"/>
            <a:ext cx="8208912" cy="5678091"/>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804704"/>
          </a:xfrm>
        </p:spPr>
        <p:txBody>
          <a:bodyPr/>
          <a:lstStyle/>
          <a:p>
            <a:r>
              <a:rPr lang="en-US" dirty="0" smtClean="0"/>
              <a:t>Saray Batu</a:t>
            </a:r>
            <a:endParaRPr lang="ru-RU" dirty="0"/>
          </a:p>
        </p:txBody>
      </p:sp>
      <p:sp>
        <p:nvSpPr>
          <p:cNvPr id="3" name="Содержимое 2"/>
          <p:cNvSpPr>
            <a:spLocks noGrp="1"/>
          </p:cNvSpPr>
          <p:nvPr>
            <p:ph sz="half" idx="1"/>
          </p:nvPr>
        </p:nvSpPr>
        <p:spPr>
          <a:xfrm>
            <a:off x="251520" y="1196752"/>
            <a:ext cx="4176464" cy="5328592"/>
          </a:xfrm>
        </p:spPr>
        <p:txBody>
          <a:bodyPr>
            <a:normAutofit fontScale="92500" lnSpcReduction="20000"/>
          </a:bodyPr>
          <a:lstStyle/>
          <a:p>
            <a:pPr>
              <a:buNone/>
            </a:pPr>
            <a:r>
              <a:rPr lang="ru-RU" dirty="0" smtClean="0"/>
              <a:t>    </a:t>
            </a:r>
            <a:r>
              <a:rPr lang="en-US" dirty="0" smtClean="0"/>
              <a:t>Saray Batu </a:t>
            </a:r>
            <a:r>
              <a:rPr lang="en-US" dirty="0"/>
              <a:t>(Old </a:t>
            </a:r>
            <a:r>
              <a:rPr lang="en-US" dirty="0" smtClean="0"/>
              <a:t>Saray,</a:t>
            </a:r>
            <a:r>
              <a:rPr lang="en-US" dirty="0"/>
              <a:t> </a:t>
            </a:r>
            <a:r>
              <a:rPr lang="en-US" dirty="0" smtClean="0"/>
              <a:t>Saray</a:t>
            </a:r>
            <a:r>
              <a:rPr lang="en-US" dirty="0"/>
              <a:t> I, Saray </a:t>
            </a:r>
            <a:r>
              <a:rPr lang="en-US" dirty="0" smtClean="0"/>
              <a:t>al-</a:t>
            </a:r>
            <a:r>
              <a:rPr lang="en-US" dirty="0" err="1" smtClean="0"/>
              <a:t>Makhrous</a:t>
            </a:r>
            <a:r>
              <a:rPr lang="en-US" dirty="0"/>
              <a:t> - "Palace </a:t>
            </a:r>
            <a:r>
              <a:rPr lang="en-US" dirty="0" smtClean="0"/>
              <a:t>God saved it</a:t>
            </a:r>
            <a:r>
              <a:rPr lang="en-US" dirty="0" smtClean="0"/>
              <a:t>”</a:t>
            </a:r>
            <a:r>
              <a:rPr lang="en-US" dirty="0" smtClean="0"/>
              <a:t> </a:t>
            </a:r>
            <a:r>
              <a:rPr lang="ru-RU" dirty="0" smtClean="0"/>
              <a:t>«Богом хранимый»</a:t>
            </a:r>
            <a:r>
              <a:rPr lang="en-US" dirty="0" smtClean="0"/>
              <a:t>) is</a:t>
            </a:r>
            <a:r>
              <a:rPr lang="en-US" dirty="0"/>
              <a:t> the medieval city, the capital of the Golden Horde. </a:t>
            </a:r>
            <a:r>
              <a:rPr lang="en-US" dirty="0" smtClean="0"/>
              <a:t>It is located</a:t>
            </a:r>
            <a:r>
              <a:rPr lang="en-US" dirty="0"/>
              <a:t> approximately 80 kilometers north of the modern city of Astrakhan, near the village of </a:t>
            </a:r>
            <a:r>
              <a:rPr lang="en-US" dirty="0" smtClean="0"/>
              <a:t>Selitrennoe Kharabalinsky</a:t>
            </a:r>
            <a:r>
              <a:rPr lang="en-US" dirty="0"/>
              <a:t> district of the Astrakhan region.</a:t>
            </a:r>
            <a:endParaRPr lang="ru-RU" dirty="0"/>
          </a:p>
        </p:txBody>
      </p:sp>
      <p:pic>
        <p:nvPicPr>
          <p:cNvPr id="5122" name="Picture 2"/>
          <p:cNvPicPr>
            <a:picLocks noGrp="1" noChangeAspect="1" noChangeArrowheads="1"/>
          </p:cNvPicPr>
          <p:nvPr>
            <p:ph sz="half" idx="2"/>
          </p:nvPr>
        </p:nvPicPr>
        <p:blipFill>
          <a:blip r:embed="rId2" cstate="print"/>
          <a:srcRect/>
          <a:stretch>
            <a:fillRect/>
          </a:stretch>
        </p:blipFill>
        <p:spPr bwMode="auto">
          <a:xfrm>
            <a:off x="4716016" y="1844824"/>
            <a:ext cx="4063752" cy="3960440"/>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732696"/>
          </a:xfrm>
        </p:spPr>
        <p:txBody>
          <a:bodyPr/>
          <a:lstStyle/>
          <a:p>
            <a:r>
              <a:rPr lang="en-US" dirty="0" smtClean="0"/>
              <a:t>Geographical place</a:t>
            </a:r>
            <a:endParaRPr lang="ru-RU" dirty="0"/>
          </a:p>
        </p:txBody>
      </p:sp>
      <p:sp>
        <p:nvSpPr>
          <p:cNvPr id="3" name="Содержимое 2"/>
          <p:cNvSpPr>
            <a:spLocks noGrp="1"/>
          </p:cNvSpPr>
          <p:nvPr>
            <p:ph sz="half" idx="1"/>
          </p:nvPr>
        </p:nvSpPr>
        <p:spPr>
          <a:xfrm>
            <a:off x="107504" y="1052736"/>
            <a:ext cx="4392488" cy="5616624"/>
          </a:xfrm>
        </p:spPr>
        <p:txBody>
          <a:bodyPr>
            <a:normAutofit fontScale="77500" lnSpcReduction="20000"/>
          </a:bodyPr>
          <a:lstStyle/>
          <a:p>
            <a:pPr>
              <a:buNone/>
            </a:pPr>
            <a:r>
              <a:rPr lang="ru-RU" dirty="0" smtClean="0"/>
              <a:t>    </a:t>
            </a:r>
            <a:r>
              <a:rPr lang="en-US" dirty="0" smtClean="0"/>
              <a:t>The </a:t>
            </a:r>
            <a:r>
              <a:rPr lang="en-US" dirty="0"/>
              <a:t>city was founded at the beginning of Genghis Khan Batu in 1250's. The first mention in the sources relates to 1254 - in the book of Franciscan Rubruck "Journey to the East" ("new city, built on ethylene Batu" [1]). In the beginning it was a bid nomadic, eventually developed into a city. </a:t>
            </a:r>
            <a:r>
              <a:rPr lang="en-US" dirty="0" smtClean="0"/>
              <a:t>Saray </a:t>
            </a:r>
            <a:r>
              <a:rPr lang="en-US" dirty="0"/>
              <a:t>Batu was the chief political center of the Golden Horde, but the economic center, probably, was not immediately apparent. The first coins were issued here in about 30 years after its foundation, about 1282, when Mangu Khan Return.</a:t>
            </a:r>
            <a:endParaRPr lang="ru-RU" dirty="0"/>
          </a:p>
        </p:txBody>
      </p:sp>
      <p:pic>
        <p:nvPicPr>
          <p:cNvPr id="4098" name="Picture 2"/>
          <p:cNvPicPr>
            <a:picLocks noGrp="1" noChangeAspect="1" noChangeArrowheads="1"/>
          </p:cNvPicPr>
          <p:nvPr>
            <p:ph sz="half" idx="2"/>
          </p:nvPr>
        </p:nvPicPr>
        <p:blipFill>
          <a:blip r:embed="rId2" cstate="print"/>
          <a:srcRect/>
          <a:stretch>
            <a:fillRect/>
          </a:stretch>
        </p:blipFill>
        <p:spPr bwMode="auto">
          <a:xfrm>
            <a:off x="4648200" y="1844824"/>
            <a:ext cx="4038600" cy="4032448"/>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11144" cy="948720"/>
          </a:xfrm>
        </p:spPr>
        <p:txBody>
          <a:bodyPr>
            <a:normAutofit fontScale="90000"/>
          </a:bodyPr>
          <a:lstStyle/>
          <a:p>
            <a:r>
              <a:rPr lang="en-US" dirty="0" smtClean="0"/>
              <a:t>Appearance </a:t>
            </a:r>
            <a:br>
              <a:rPr lang="en-US" dirty="0" smtClean="0"/>
            </a:br>
            <a:r>
              <a:rPr lang="en-US" dirty="0" smtClean="0"/>
              <a:t>of this Ancient city</a:t>
            </a:r>
            <a:endParaRPr lang="ru-RU" dirty="0"/>
          </a:p>
        </p:txBody>
      </p:sp>
      <p:sp>
        <p:nvSpPr>
          <p:cNvPr id="3" name="Содержимое 2"/>
          <p:cNvSpPr>
            <a:spLocks noGrp="1"/>
          </p:cNvSpPr>
          <p:nvPr>
            <p:ph idx="1"/>
          </p:nvPr>
        </p:nvSpPr>
        <p:spPr>
          <a:xfrm>
            <a:off x="179512" y="1268760"/>
            <a:ext cx="7776864" cy="5186976"/>
          </a:xfrm>
        </p:spPr>
        <p:txBody>
          <a:bodyPr>
            <a:normAutofit/>
          </a:bodyPr>
          <a:lstStyle/>
          <a:p>
            <a:pPr>
              <a:buNone/>
            </a:pPr>
            <a:r>
              <a:rPr lang="ru-RU" dirty="0" smtClean="0"/>
              <a:t>  </a:t>
            </a:r>
            <a:r>
              <a:rPr lang="en-US" dirty="0" smtClean="0"/>
              <a:t>City Saray </a:t>
            </a:r>
            <a:r>
              <a:rPr lang="en-US" dirty="0" smtClean="0"/>
              <a:t>is </a:t>
            </a:r>
            <a:r>
              <a:rPr lang="en-US" dirty="0" smtClean="0"/>
              <a:t>one of the most beautiful cities has reached extreme values ​​on the level ground, filled with people, with beautiful </a:t>
            </a:r>
            <a:r>
              <a:rPr lang="en-US" dirty="0" smtClean="0"/>
              <a:t>markets </a:t>
            </a:r>
            <a:r>
              <a:rPr lang="en-US" dirty="0" smtClean="0"/>
              <a:t>and wide streets. </a:t>
            </a:r>
            <a:r>
              <a:rPr lang="en-US" dirty="0" smtClean="0"/>
              <a:t>Saray Batu </a:t>
            </a:r>
            <a:r>
              <a:rPr lang="en-US" dirty="0" smtClean="0"/>
              <a:t>stretches along the left bank of the river Akhtuba </a:t>
            </a:r>
            <a:r>
              <a:rPr lang="en-US" dirty="0" smtClean="0"/>
              <a:t>for </a:t>
            </a:r>
            <a:r>
              <a:rPr lang="en-US" dirty="0" smtClean="0"/>
              <a:t>10-15 </a:t>
            </a:r>
            <a:r>
              <a:rPr lang="en-US" dirty="0" smtClean="0"/>
              <a:t>kilometers. Its area, according to the </a:t>
            </a:r>
            <a:r>
              <a:rPr lang="en-US" dirty="0" smtClean="0"/>
              <a:t>F.V. Ballod, </a:t>
            </a:r>
            <a:r>
              <a:rPr lang="en-US" dirty="0" smtClean="0"/>
              <a:t>was about 36 </a:t>
            </a:r>
            <a:r>
              <a:rPr lang="en-US" dirty="0" smtClean="0"/>
              <a:t>km²</a:t>
            </a:r>
            <a:r>
              <a:rPr lang="en-US" dirty="0" smtClean="0"/>
              <a:t>, which can be credible only if you take into account surrounding the city proper manors and estates, urban neighborhoods, with modern archaeological data, covered an area roughly equal to 10 </a:t>
            </a:r>
            <a:r>
              <a:rPr lang="en-US" dirty="0" smtClean="0"/>
              <a:t>km²</a:t>
            </a:r>
            <a:r>
              <a:rPr lang="en-US" dirty="0" smtClean="0"/>
              <a:t>.</a:t>
            </a:r>
            <a:endParaRPr lang="ru-RU" dirty="0"/>
          </a:p>
        </p:txBody>
      </p:sp>
    </p:spTree>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948720"/>
          </a:xfrm>
        </p:spPr>
        <p:txBody>
          <a:bodyPr/>
          <a:lstStyle/>
          <a:p>
            <a:r>
              <a:rPr lang="en-US" dirty="0" smtClean="0"/>
              <a:t>Importance of the city</a:t>
            </a:r>
            <a:endParaRPr lang="ru-RU" dirty="0"/>
          </a:p>
        </p:txBody>
      </p:sp>
      <p:sp>
        <p:nvSpPr>
          <p:cNvPr id="3" name="Содержимое 2"/>
          <p:cNvSpPr>
            <a:spLocks noGrp="1"/>
          </p:cNvSpPr>
          <p:nvPr>
            <p:ph idx="1"/>
          </p:nvPr>
        </p:nvSpPr>
        <p:spPr/>
        <p:txBody>
          <a:bodyPr>
            <a:normAutofit lnSpcReduction="10000"/>
          </a:bodyPr>
          <a:lstStyle/>
          <a:p>
            <a:pPr>
              <a:buNone/>
            </a:pPr>
            <a:r>
              <a:rPr lang="en-US" dirty="0" smtClean="0"/>
              <a:t>       On </a:t>
            </a:r>
            <a:r>
              <a:rPr lang="en-US" dirty="0"/>
              <a:t>the territory of our city was built </a:t>
            </a:r>
            <a:r>
              <a:rPr lang="en-US" dirty="0" smtClean="0"/>
              <a:t>the </a:t>
            </a:r>
            <a:r>
              <a:rPr lang="en-US" dirty="0"/>
              <a:t>capital of the Golden Horde State </a:t>
            </a:r>
            <a:r>
              <a:rPr lang="en-US" dirty="0" smtClean="0"/>
              <a:t>Saray-Batu</a:t>
            </a:r>
            <a:r>
              <a:rPr lang="en-US" dirty="0"/>
              <a:t>.</a:t>
            </a:r>
            <a:r>
              <a:rPr lang="en-US" dirty="0" smtClean="0"/>
              <a:t/>
            </a:r>
            <a:br>
              <a:rPr lang="en-US" dirty="0" smtClean="0"/>
            </a:br>
            <a:r>
              <a:rPr lang="en-US" dirty="0" smtClean="0"/>
              <a:t>Saray</a:t>
            </a:r>
            <a:r>
              <a:rPr lang="en-US" dirty="0"/>
              <a:t> - Batu was one of the largest and most beautiful cities in the Golden Horde</a:t>
            </a:r>
            <a:r>
              <a:rPr lang="en-US" dirty="0" smtClean="0"/>
              <a:t>. Hands </a:t>
            </a:r>
            <a:r>
              <a:rPr lang="en-US" dirty="0"/>
              <a:t>of the masters of prisoners built luxurious palaces and mosques, gardens, and sat forge weapons</a:t>
            </a:r>
            <a:r>
              <a:rPr lang="en-US" dirty="0" smtClean="0"/>
              <a:t>.</a:t>
            </a:r>
            <a:r>
              <a:rPr lang="en-US" dirty="0"/>
              <a:t> Merchants from the Volga Bulgar, Central Asia, the Caucasus, the Crimea, Western Europe, from the distant Egypt and India came to </a:t>
            </a:r>
            <a:r>
              <a:rPr lang="en-US" dirty="0" smtClean="0"/>
              <a:t>Saray</a:t>
            </a:r>
            <a:r>
              <a:rPr lang="en-US" dirty="0"/>
              <a:t> - Batu. </a:t>
            </a:r>
            <a:r>
              <a:rPr lang="en-US" dirty="0" smtClean="0"/>
              <a:t>The Khans </a:t>
            </a:r>
            <a:r>
              <a:rPr lang="en-US" dirty="0" smtClean="0"/>
              <a:t>couraged</a:t>
            </a:r>
            <a:r>
              <a:rPr lang="en-US" dirty="0"/>
              <a:t> the development of trade and crafts, getting from this great income.</a:t>
            </a:r>
            <a:endParaRPr lang="ru-RU" dirty="0"/>
          </a:p>
        </p:txBody>
      </p:sp>
    </p:spTree>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660688"/>
          </a:xfrm>
        </p:spPr>
        <p:txBody>
          <a:bodyPr/>
          <a:lstStyle/>
          <a:p>
            <a:r>
              <a:rPr lang="en-US" dirty="0" smtClean="0"/>
              <a:t>History</a:t>
            </a:r>
            <a:endParaRPr lang="ru-RU" dirty="0"/>
          </a:p>
        </p:txBody>
      </p:sp>
      <p:sp>
        <p:nvSpPr>
          <p:cNvPr id="3" name="Содержимое 2"/>
          <p:cNvSpPr>
            <a:spLocks noGrp="1"/>
          </p:cNvSpPr>
          <p:nvPr>
            <p:ph sz="half" idx="1"/>
          </p:nvPr>
        </p:nvSpPr>
        <p:spPr>
          <a:xfrm>
            <a:off x="179512" y="980728"/>
            <a:ext cx="4464496" cy="5688632"/>
          </a:xfrm>
        </p:spPr>
        <p:txBody>
          <a:bodyPr>
            <a:normAutofit fontScale="77500" lnSpcReduction="20000"/>
          </a:bodyPr>
          <a:lstStyle/>
          <a:p>
            <a:pPr>
              <a:buNone/>
            </a:pPr>
            <a:r>
              <a:rPr lang="en-US" dirty="0" smtClean="0"/>
              <a:t>         The </a:t>
            </a:r>
            <a:r>
              <a:rPr lang="en-US" dirty="0"/>
              <a:t>city was huge. Some travelers, wanting to drive around town, they left one part of it early in the morning and reached the other end of the city closer to the night</a:t>
            </a:r>
            <a:r>
              <a:rPr lang="en-US" dirty="0" smtClean="0"/>
              <a:t>. The </a:t>
            </a:r>
            <a:r>
              <a:rPr lang="en-US" dirty="0"/>
              <a:t>city had 13 mosques for congregational </a:t>
            </a:r>
            <a:r>
              <a:rPr lang="en-US" dirty="0" smtClean="0"/>
              <a:t> life</a:t>
            </a:r>
            <a:r>
              <a:rPr lang="en-US" dirty="0"/>
              <a:t>. Besides these, there were many other mosques.</a:t>
            </a:r>
            <a:r>
              <a:rPr lang="en-US" dirty="0" smtClean="0"/>
              <a:t/>
            </a:r>
            <a:br>
              <a:rPr lang="en-US" dirty="0" smtClean="0"/>
            </a:br>
            <a:r>
              <a:rPr lang="en-US" dirty="0" smtClean="0"/>
              <a:t/>
            </a:r>
            <a:br>
              <a:rPr lang="en-US" dirty="0" smtClean="0"/>
            </a:br>
            <a:r>
              <a:rPr lang="en-US" dirty="0"/>
              <a:t>On the highest hill on the shore stood Akhtuba Khan's palace. Legends say that </a:t>
            </a:r>
            <a:r>
              <a:rPr lang="en-US" dirty="0" smtClean="0"/>
              <a:t>this </a:t>
            </a:r>
            <a:r>
              <a:rPr lang="en-US" dirty="0"/>
              <a:t>palace </a:t>
            </a:r>
            <a:r>
              <a:rPr lang="en-US" dirty="0" smtClean="0"/>
              <a:t>Batu-Khan</a:t>
            </a:r>
            <a:r>
              <a:rPr lang="en-US" dirty="0"/>
              <a:t> was decorated with gold, so all the state and </a:t>
            </a:r>
            <a:r>
              <a:rPr lang="en-US" dirty="0" smtClean="0"/>
              <a:t>it became </a:t>
            </a:r>
            <a:r>
              <a:rPr lang="en-US" dirty="0"/>
              <a:t>known as the Golden Horde.</a:t>
            </a:r>
            <a:endParaRPr lang="ru-RU" dirty="0"/>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4644008" y="1556792"/>
            <a:ext cx="4038600" cy="4320480"/>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588680"/>
          </a:xfrm>
        </p:spPr>
        <p:txBody>
          <a:bodyPr>
            <a:normAutofit fontScale="90000"/>
          </a:bodyPr>
          <a:lstStyle/>
          <a:p>
            <a:r>
              <a:rPr lang="en-US" dirty="0" smtClean="0"/>
              <a:t>The archaeological findings</a:t>
            </a:r>
            <a:endParaRPr lang="ru-RU" dirty="0"/>
          </a:p>
        </p:txBody>
      </p:sp>
      <p:sp>
        <p:nvSpPr>
          <p:cNvPr id="3" name="Содержимое 2"/>
          <p:cNvSpPr>
            <a:spLocks noGrp="1"/>
          </p:cNvSpPr>
          <p:nvPr>
            <p:ph sz="half" idx="1"/>
          </p:nvPr>
        </p:nvSpPr>
        <p:spPr>
          <a:xfrm>
            <a:off x="179512" y="908720"/>
            <a:ext cx="4032448" cy="5949280"/>
          </a:xfrm>
        </p:spPr>
        <p:txBody>
          <a:bodyPr>
            <a:normAutofit fontScale="77500" lnSpcReduction="20000"/>
          </a:bodyPr>
          <a:lstStyle/>
          <a:p>
            <a:pPr>
              <a:buNone/>
            </a:pPr>
            <a:r>
              <a:rPr lang="en-US" dirty="0" smtClean="0"/>
              <a:t>        As </a:t>
            </a:r>
            <a:r>
              <a:rPr lang="en-US" dirty="0"/>
              <a:t>a result of </a:t>
            </a:r>
            <a:r>
              <a:rPr lang="en-US" dirty="0" smtClean="0"/>
              <a:t>archaeological </a:t>
            </a:r>
            <a:r>
              <a:rPr lang="en-US" dirty="0"/>
              <a:t>excavations near the village of </a:t>
            </a:r>
            <a:r>
              <a:rPr lang="en-US" dirty="0" smtClean="0"/>
              <a:t>Selitrennoe </a:t>
            </a:r>
            <a:r>
              <a:rPr lang="en-US" dirty="0"/>
              <a:t>the </a:t>
            </a:r>
            <a:r>
              <a:rPr lang="en-US" dirty="0" smtClean="0"/>
              <a:t>site of</a:t>
            </a:r>
            <a:r>
              <a:rPr lang="en-US" dirty="0"/>
              <a:t> </a:t>
            </a:r>
            <a:r>
              <a:rPr lang="en-US" dirty="0" smtClean="0"/>
              <a:t>Saray</a:t>
            </a:r>
            <a:r>
              <a:rPr lang="en-US" dirty="0"/>
              <a:t> - </a:t>
            </a:r>
            <a:r>
              <a:rPr lang="en-US" dirty="0" smtClean="0"/>
              <a:t>Batu was found</a:t>
            </a:r>
            <a:r>
              <a:rPr lang="en-US" dirty="0"/>
              <a:t> a large workshop for the production of ceramics. </a:t>
            </a:r>
            <a:r>
              <a:rPr lang="en-US" dirty="0" smtClean="0"/>
              <a:t>There were excavated          </a:t>
            </a:r>
            <a:r>
              <a:rPr lang="en-US" dirty="0" smtClean="0"/>
              <a:t>several</a:t>
            </a:r>
            <a:r>
              <a:rPr lang="en-US" dirty="0"/>
              <a:t> furnaces, which </a:t>
            </a:r>
            <a:r>
              <a:rPr lang="en-US" dirty="0" smtClean="0"/>
              <a:t>were</a:t>
            </a:r>
            <a:r>
              <a:rPr lang="en-US" dirty="0"/>
              <a:t> baked in a festive, colorful, eye pleasing </a:t>
            </a:r>
            <a:r>
              <a:rPr lang="en-US" dirty="0" smtClean="0"/>
              <a:t>color "</a:t>
            </a:r>
            <a:r>
              <a:rPr lang="en-US" dirty="0"/>
              <a:t>irrigation", as archaeologists, dishes, bowls such as </a:t>
            </a:r>
            <a:r>
              <a:rPr lang="en-US" dirty="0" smtClean="0"/>
              <a:t>cups, </a:t>
            </a:r>
            <a:r>
              <a:rPr lang="en-US" dirty="0"/>
              <a:t>jugs and lamps</a:t>
            </a:r>
            <a:r>
              <a:rPr lang="en-US" dirty="0" smtClean="0"/>
              <a:t>. </a:t>
            </a:r>
            <a:r>
              <a:rPr lang="en-US" dirty="0" smtClean="0"/>
              <a:t>There also were excavated</a:t>
            </a:r>
            <a:r>
              <a:rPr lang="en-US" dirty="0"/>
              <a:t> </a:t>
            </a:r>
            <a:r>
              <a:rPr lang="en-US" dirty="0" smtClean="0"/>
              <a:t>a jewelry</a:t>
            </a:r>
            <a:r>
              <a:rPr lang="en-US" dirty="0"/>
              <a:t> workshop for the production of beads, rings, bracelets, buttons</a:t>
            </a:r>
            <a:r>
              <a:rPr lang="en-US" dirty="0" smtClean="0"/>
              <a:t>, pendants</a:t>
            </a:r>
            <a:r>
              <a:rPr lang="en-US" dirty="0"/>
              <a:t>.</a:t>
            </a:r>
            <a:endParaRPr lang="ru-RU" dirty="0"/>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4211960" y="1628800"/>
            <a:ext cx="4038600" cy="4079529"/>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161</TotalTime>
  <Words>100</Words>
  <Application>Microsoft Office PowerPoint</Application>
  <PresentationFormat>Экран (4:3)</PresentationFormat>
  <Paragraphs>27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Изящная</vt:lpstr>
      <vt:lpstr>Mini-project: “A local wonder: Saray-Batu”</vt:lpstr>
      <vt:lpstr>Презентация PowerPoint</vt:lpstr>
      <vt:lpstr>Презентация PowerPoint</vt:lpstr>
      <vt:lpstr>Saray Batu</vt:lpstr>
      <vt:lpstr>Geographical place</vt:lpstr>
      <vt:lpstr>Appearance  of this Ancient city</vt:lpstr>
      <vt:lpstr>Importance of the city</vt:lpstr>
      <vt:lpstr>History</vt:lpstr>
      <vt:lpstr>The archaeological findings</vt:lpstr>
      <vt:lpstr>Archeology</vt:lpstr>
      <vt:lpstr>Modern times of Saray Batu</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Mini-project:»A local wonder». Sarai-Batu</dc:title>
  <dc:creator>Хозяин</dc:creator>
  <cp:lastModifiedBy>Admin</cp:lastModifiedBy>
  <cp:revision>15</cp:revision>
  <dcterms:created xsi:type="dcterms:W3CDTF">2012-03-18T12:47:34Z</dcterms:created>
  <dcterms:modified xsi:type="dcterms:W3CDTF">2013-01-27T21:11:44Z</dcterms:modified>
</cp:coreProperties>
</file>