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425" autoAdjust="0"/>
  </p:normalViewPr>
  <p:slideViewPr>
    <p:cSldViewPr>
      <p:cViewPr varScale="1">
        <p:scale>
          <a:sx n="88" d="100"/>
          <a:sy n="88" d="100"/>
        </p:scale>
        <p:origin x="-222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C8554A-C9A6-4BE0-82B3-B5B8CF728CB5}" type="doc">
      <dgm:prSet loTypeId="urn:microsoft.com/office/officeart/2005/8/layout/hProcess9" loCatId="process" qsTypeId="urn:microsoft.com/office/officeart/2005/8/quickstyle/simple1" qsCatId="simple" csTypeId="urn:microsoft.com/office/officeart/2005/8/colors/accent1_2" csCatId="accent1" phldr="1"/>
      <dgm:spPr/>
    </dgm:pt>
    <dgm:pt modelId="{B63B3EBD-D2B8-4FEF-AA36-09503CD7FF03}">
      <dgm:prSet phldrT="[Текст]" custT="1"/>
      <dgm:spPr/>
      <dgm:t>
        <a:bodyPr/>
        <a:lstStyle/>
        <a:p>
          <a:r>
            <a:rPr lang="ru-RU" sz="2800" dirty="0" smtClean="0"/>
            <a:t>Факторы риска</a:t>
          </a:r>
          <a:endParaRPr lang="ru-RU" sz="2800" dirty="0"/>
        </a:p>
      </dgm:t>
    </dgm:pt>
    <dgm:pt modelId="{5DAD9C13-17D4-4991-BEC0-BB6350B7253D}" type="parTrans" cxnId="{99B712E8-189D-4636-A22C-FF25C86667BB}">
      <dgm:prSet/>
      <dgm:spPr/>
      <dgm:t>
        <a:bodyPr/>
        <a:lstStyle/>
        <a:p>
          <a:endParaRPr lang="ru-RU"/>
        </a:p>
      </dgm:t>
    </dgm:pt>
    <dgm:pt modelId="{23F38334-2E39-4A6E-9AFF-EB682BB0E258}" type="sibTrans" cxnId="{99B712E8-189D-4636-A22C-FF25C86667BB}">
      <dgm:prSet/>
      <dgm:spPr/>
      <dgm:t>
        <a:bodyPr/>
        <a:lstStyle/>
        <a:p>
          <a:endParaRPr lang="ru-RU"/>
        </a:p>
      </dgm:t>
    </dgm:pt>
    <dgm:pt modelId="{F12E2AFE-E448-4838-BBAF-BED2737BE44A}">
      <dgm:prSet phldrT="[Текст]" custT="1"/>
      <dgm:spPr/>
      <dgm:t>
        <a:bodyPr/>
        <a:lstStyle/>
        <a:p>
          <a:r>
            <a:rPr lang="ru-RU" sz="1800" dirty="0" smtClean="0"/>
            <a:t>Незначительные раздражения</a:t>
          </a:r>
          <a:endParaRPr lang="ru-RU" sz="1800" dirty="0"/>
        </a:p>
      </dgm:t>
    </dgm:pt>
    <dgm:pt modelId="{5609843C-8B7C-408C-850D-FC13029B1F1E}" type="parTrans" cxnId="{6B9E14E2-9972-43E8-83C6-8E6C4394C4F8}">
      <dgm:prSet/>
      <dgm:spPr/>
      <dgm:t>
        <a:bodyPr/>
        <a:lstStyle/>
        <a:p>
          <a:endParaRPr lang="ru-RU"/>
        </a:p>
      </dgm:t>
    </dgm:pt>
    <dgm:pt modelId="{F999F46C-986A-4FC5-94E6-7E70990C1C08}" type="sibTrans" cxnId="{6B9E14E2-9972-43E8-83C6-8E6C4394C4F8}">
      <dgm:prSet/>
      <dgm:spPr/>
      <dgm:t>
        <a:bodyPr/>
        <a:lstStyle/>
        <a:p>
          <a:endParaRPr lang="ru-RU"/>
        </a:p>
      </dgm:t>
    </dgm:pt>
    <dgm:pt modelId="{B7A1BFF2-B6E6-4BCE-B809-BBAAF11FF889}">
      <dgm:prSet phldrT="[Текст]" custT="1"/>
      <dgm:spPr/>
      <dgm:t>
        <a:bodyPr/>
        <a:lstStyle/>
        <a:p>
          <a:r>
            <a:rPr lang="ru-RU" sz="2400" dirty="0" smtClean="0"/>
            <a:t>Стресс </a:t>
          </a:r>
          <a:endParaRPr lang="ru-RU" sz="2400" dirty="0"/>
        </a:p>
      </dgm:t>
    </dgm:pt>
    <dgm:pt modelId="{8D8218E8-80B4-4AC0-BCF3-93F3BD71445F}" type="parTrans" cxnId="{59294FAC-F073-4D69-87D1-8A6218239B8E}">
      <dgm:prSet/>
      <dgm:spPr/>
      <dgm:t>
        <a:bodyPr/>
        <a:lstStyle/>
        <a:p>
          <a:endParaRPr lang="ru-RU"/>
        </a:p>
      </dgm:t>
    </dgm:pt>
    <dgm:pt modelId="{A833608B-F4D4-4E90-8C72-574D5DB7D220}" type="sibTrans" cxnId="{59294FAC-F073-4D69-87D1-8A6218239B8E}">
      <dgm:prSet/>
      <dgm:spPr/>
      <dgm:t>
        <a:bodyPr/>
        <a:lstStyle/>
        <a:p>
          <a:endParaRPr lang="ru-RU"/>
        </a:p>
      </dgm:t>
    </dgm:pt>
    <dgm:pt modelId="{2AB1D0B4-3A59-4A1F-B73E-647B794992A3}">
      <dgm:prSet/>
      <dgm:spPr/>
      <dgm:t>
        <a:bodyPr/>
        <a:lstStyle/>
        <a:p>
          <a:r>
            <a:rPr lang="ru-RU" dirty="0" smtClean="0"/>
            <a:t>Заболевания </a:t>
          </a:r>
          <a:endParaRPr lang="ru-RU" dirty="0"/>
        </a:p>
      </dgm:t>
    </dgm:pt>
    <dgm:pt modelId="{30F2C249-1C75-44D5-8262-391DC91123E9}" type="parTrans" cxnId="{1E0A5CA8-5C59-4A8B-8632-CCCD001690FF}">
      <dgm:prSet/>
      <dgm:spPr/>
      <dgm:t>
        <a:bodyPr/>
        <a:lstStyle/>
        <a:p>
          <a:endParaRPr lang="ru-RU"/>
        </a:p>
      </dgm:t>
    </dgm:pt>
    <dgm:pt modelId="{169C6CA6-032B-4D92-B372-D4D0F8301256}" type="sibTrans" cxnId="{1E0A5CA8-5C59-4A8B-8632-CCCD001690FF}">
      <dgm:prSet/>
      <dgm:spPr/>
      <dgm:t>
        <a:bodyPr/>
        <a:lstStyle/>
        <a:p>
          <a:endParaRPr lang="ru-RU"/>
        </a:p>
      </dgm:t>
    </dgm:pt>
    <dgm:pt modelId="{43A5B7DB-6541-4B3C-9B65-60666148C572}" type="pres">
      <dgm:prSet presAssocID="{FAC8554A-C9A6-4BE0-82B3-B5B8CF728CB5}" presName="CompostProcess" presStyleCnt="0">
        <dgm:presLayoutVars>
          <dgm:dir/>
          <dgm:resizeHandles val="exact"/>
        </dgm:presLayoutVars>
      </dgm:prSet>
      <dgm:spPr/>
    </dgm:pt>
    <dgm:pt modelId="{2720A5D2-368C-40C7-80D4-3455A02AD8D8}" type="pres">
      <dgm:prSet presAssocID="{FAC8554A-C9A6-4BE0-82B3-B5B8CF728CB5}" presName="arrow" presStyleLbl="bgShp" presStyleIdx="0" presStyleCnt="1"/>
      <dgm:spPr/>
    </dgm:pt>
    <dgm:pt modelId="{0A7459BD-E0BD-4BCA-B00C-EFBBD0A7A736}" type="pres">
      <dgm:prSet presAssocID="{FAC8554A-C9A6-4BE0-82B3-B5B8CF728CB5}" presName="linearProcess" presStyleCnt="0"/>
      <dgm:spPr/>
    </dgm:pt>
    <dgm:pt modelId="{75EADC2D-1C82-40A1-8EB0-6A1483B0A198}" type="pres">
      <dgm:prSet presAssocID="{B63B3EBD-D2B8-4FEF-AA36-09503CD7FF03}" presName="textNode" presStyleLbl="node1" presStyleIdx="0" presStyleCnt="4">
        <dgm:presLayoutVars>
          <dgm:bulletEnabled val="1"/>
        </dgm:presLayoutVars>
      </dgm:prSet>
      <dgm:spPr/>
    </dgm:pt>
    <dgm:pt modelId="{4D262E27-4899-4522-BBB6-D00E0175CD69}" type="pres">
      <dgm:prSet presAssocID="{23F38334-2E39-4A6E-9AFF-EB682BB0E258}" presName="sibTrans" presStyleCnt="0"/>
      <dgm:spPr/>
    </dgm:pt>
    <dgm:pt modelId="{6D00DD74-AA02-4DB0-928A-C5E5476D4764}" type="pres">
      <dgm:prSet presAssocID="{F12E2AFE-E448-4838-BBAF-BED2737BE44A}" presName="textNode" presStyleLbl="node1" presStyleIdx="1" presStyleCnt="4" custScaleX="116730">
        <dgm:presLayoutVars>
          <dgm:bulletEnabled val="1"/>
        </dgm:presLayoutVars>
      </dgm:prSet>
      <dgm:spPr/>
    </dgm:pt>
    <dgm:pt modelId="{95650652-F695-4159-8331-E6B03E4A8CF2}" type="pres">
      <dgm:prSet presAssocID="{F999F46C-986A-4FC5-94E6-7E70990C1C08}" presName="sibTrans" presStyleCnt="0"/>
      <dgm:spPr/>
    </dgm:pt>
    <dgm:pt modelId="{891074A0-2653-4F48-B292-FC5207AEE6A0}" type="pres">
      <dgm:prSet presAssocID="{B7A1BFF2-B6E6-4BCE-B809-BBAAF11FF889}" presName="textNode" presStyleLbl="node1" presStyleIdx="2" presStyleCnt="4">
        <dgm:presLayoutVars>
          <dgm:bulletEnabled val="1"/>
        </dgm:presLayoutVars>
      </dgm:prSet>
      <dgm:spPr/>
    </dgm:pt>
    <dgm:pt modelId="{D5939069-B57A-41BC-B395-8E7208F5FD68}" type="pres">
      <dgm:prSet presAssocID="{A833608B-F4D4-4E90-8C72-574D5DB7D220}" presName="sibTrans" presStyleCnt="0"/>
      <dgm:spPr/>
    </dgm:pt>
    <dgm:pt modelId="{0F79D5FC-CACB-4CE6-BC74-4F15986AC2D5}" type="pres">
      <dgm:prSet presAssocID="{2AB1D0B4-3A59-4A1F-B73E-647B794992A3}" presName="textNode" presStyleLbl="node1" presStyleIdx="3" presStyleCnt="4">
        <dgm:presLayoutVars>
          <dgm:bulletEnabled val="1"/>
        </dgm:presLayoutVars>
      </dgm:prSet>
      <dgm:spPr/>
    </dgm:pt>
  </dgm:ptLst>
  <dgm:cxnLst>
    <dgm:cxn modelId="{8BC5203C-FBDA-448C-B8EA-CFD1CD8A3374}" type="presOf" srcId="{2AB1D0B4-3A59-4A1F-B73E-647B794992A3}" destId="{0F79D5FC-CACB-4CE6-BC74-4F15986AC2D5}" srcOrd="0" destOrd="0" presId="urn:microsoft.com/office/officeart/2005/8/layout/hProcess9"/>
    <dgm:cxn modelId="{59294FAC-F073-4D69-87D1-8A6218239B8E}" srcId="{FAC8554A-C9A6-4BE0-82B3-B5B8CF728CB5}" destId="{B7A1BFF2-B6E6-4BCE-B809-BBAAF11FF889}" srcOrd="2" destOrd="0" parTransId="{8D8218E8-80B4-4AC0-BCF3-93F3BD71445F}" sibTransId="{A833608B-F4D4-4E90-8C72-574D5DB7D220}"/>
    <dgm:cxn modelId="{BF28C190-77A1-410A-B2DA-7FDB07E3B89F}" type="presOf" srcId="{F12E2AFE-E448-4838-BBAF-BED2737BE44A}" destId="{6D00DD74-AA02-4DB0-928A-C5E5476D4764}" srcOrd="0" destOrd="0" presId="urn:microsoft.com/office/officeart/2005/8/layout/hProcess9"/>
    <dgm:cxn modelId="{1E0A5CA8-5C59-4A8B-8632-CCCD001690FF}" srcId="{FAC8554A-C9A6-4BE0-82B3-B5B8CF728CB5}" destId="{2AB1D0B4-3A59-4A1F-B73E-647B794992A3}" srcOrd="3" destOrd="0" parTransId="{30F2C249-1C75-44D5-8262-391DC91123E9}" sibTransId="{169C6CA6-032B-4D92-B372-D4D0F8301256}"/>
    <dgm:cxn modelId="{3A741888-3161-4D76-ABFF-7143148DB28E}" type="presOf" srcId="{B7A1BFF2-B6E6-4BCE-B809-BBAAF11FF889}" destId="{891074A0-2653-4F48-B292-FC5207AEE6A0}" srcOrd="0" destOrd="0" presId="urn:microsoft.com/office/officeart/2005/8/layout/hProcess9"/>
    <dgm:cxn modelId="{99B712E8-189D-4636-A22C-FF25C86667BB}" srcId="{FAC8554A-C9A6-4BE0-82B3-B5B8CF728CB5}" destId="{B63B3EBD-D2B8-4FEF-AA36-09503CD7FF03}" srcOrd="0" destOrd="0" parTransId="{5DAD9C13-17D4-4991-BEC0-BB6350B7253D}" sibTransId="{23F38334-2E39-4A6E-9AFF-EB682BB0E258}"/>
    <dgm:cxn modelId="{803CFDE5-AE93-4EA8-87A2-6583C0CC8925}" type="presOf" srcId="{B63B3EBD-D2B8-4FEF-AA36-09503CD7FF03}" destId="{75EADC2D-1C82-40A1-8EB0-6A1483B0A198}" srcOrd="0" destOrd="0" presId="urn:microsoft.com/office/officeart/2005/8/layout/hProcess9"/>
    <dgm:cxn modelId="{69DD5139-F4BA-486B-A213-6FDF7560B885}" type="presOf" srcId="{FAC8554A-C9A6-4BE0-82B3-B5B8CF728CB5}" destId="{43A5B7DB-6541-4B3C-9B65-60666148C572}" srcOrd="0" destOrd="0" presId="urn:microsoft.com/office/officeart/2005/8/layout/hProcess9"/>
    <dgm:cxn modelId="{6B9E14E2-9972-43E8-83C6-8E6C4394C4F8}" srcId="{FAC8554A-C9A6-4BE0-82B3-B5B8CF728CB5}" destId="{F12E2AFE-E448-4838-BBAF-BED2737BE44A}" srcOrd="1" destOrd="0" parTransId="{5609843C-8B7C-408C-850D-FC13029B1F1E}" sibTransId="{F999F46C-986A-4FC5-94E6-7E70990C1C08}"/>
    <dgm:cxn modelId="{C241D911-1A12-40C3-ADEB-44B818AD7E32}" type="presParOf" srcId="{43A5B7DB-6541-4B3C-9B65-60666148C572}" destId="{2720A5D2-368C-40C7-80D4-3455A02AD8D8}" srcOrd="0" destOrd="0" presId="urn:microsoft.com/office/officeart/2005/8/layout/hProcess9"/>
    <dgm:cxn modelId="{31231683-CDEC-4569-8A1A-E57185CAB8E6}" type="presParOf" srcId="{43A5B7DB-6541-4B3C-9B65-60666148C572}" destId="{0A7459BD-E0BD-4BCA-B00C-EFBBD0A7A736}" srcOrd="1" destOrd="0" presId="urn:microsoft.com/office/officeart/2005/8/layout/hProcess9"/>
    <dgm:cxn modelId="{2C5DFD14-54C9-4C26-ACFB-4CD7E16633D7}" type="presParOf" srcId="{0A7459BD-E0BD-4BCA-B00C-EFBBD0A7A736}" destId="{75EADC2D-1C82-40A1-8EB0-6A1483B0A198}" srcOrd="0" destOrd="0" presId="urn:microsoft.com/office/officeart/2005/8/layout/hProcess9"/>
    <dgm:cxn modelId="{A25A5C2F-E9FE-4451-82A0-F2077BBCFF0B}" type="presParOf" srcId="{0A7459BD-E0BD-4BCA-B00C-EFBBD0A7A736}" destId="{4D262E27-4899-4522-BBB6-D00E0175CD69}" srcOrd="1" destOrd="0" presId="urn:microsoft.com/office/officeart/2005/8/layout/hProcess9"/>
    <dgm:cxn modelId="{665CC960-2394-4688-BE7A-508D75FB1511}" type="presParOf" srcId="{0A7459BD-E0BD-4BCA-B00C-EFBBD0A7A736}" destId="{6D00DD74-AA02-4DB0-928A-C5E5476D4764}" srcOrd="2" destOrd="0" presId="urn:microsoft.com/office/officeart/2005/8/layout/hProcess9"/>
    <dgm:cxn modelId="{674ED99D-1C9C-40FA-AC2D-7C9699CAEAC5}" type="presParOf" srcId="{0A7459BD-E0BD-4BCA-B00C-EFBBD0A7A736}" destId="{95650652-F695-4159-8331-E6B03E4A8CF2}" srcOrd="3" destOrd="0" presId="urn:microsoft.com/office/officeart/2005/8/layout/hProcess9"/>
    <dgm:cxn modelId="{970D1DFB-BB81-476B-8F09-1BA61055B5E2}" type="presParOf" srcId="{0A7459BD-E0BD-4BCA-B00C-EFBBD0A7A736}" destId="{891074A0-2653-4F48-B292-FC5207AEE6A0}" srcOrd="4" destOrd="0" presId="urn:microsoft.com/office/officeart/2005/8/layout/hProcess9"/>
    <dgm:cxn modelId="{CA1506B0-0429-4797-9E46-13A090479ED8}" type="presParOf" srcId="{0A7459BD-E0BD-4BCA-B00C-EFBBD0A7A736}" destId="{D5939069-B57A-41BC-B395-8E7208F5FD68}" srcOrd="5" destOrd="0" presId="urn:microsoft.com/office/officeart/2005/8/layout/hProcess9"/>
    <dgm:cxn modelId="{96316E4F-7324-491E-A8B2-B6C56CA486B7}" type="presParOf" srcId="{0A7459BD-E0BD-4BCA-B00C-EFBBD0A7A736}" destId="{0F79D5FC-CACB-4CE6-BC74-4F15986AC2D5}" srcOrd="6"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720A5D2-368C-40C7-80D4-3455A02AD8D8}">
      <dsp:nvSpPr>
        <dsp:cNvPr id="0" name=""/>
        <dsp:cNvSpPr/>
      </dsp:nvSpPr>
      <dsp:spPr>
        <a:xfrm>
          <a:off x="664273" y="0"/>
          <a:ext cx="7528436" cy="4525963"/>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5EADC2D-1C82-40A1-8EB0-6A1483B0A198}">
      <dsp:nvSpPr>
        <dsp:cNvPr id="0" name=""/>
        <dsp:cNvSpPr/>
      </dsp:nvSpPr>
      <dsp:spPr>
        <a:xfrm>
          <a:off x="2462" y="1357788"/>
          <a:ext cx="2012715" cy="1810385"/>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ru-RU" sz="2800" kern="1200" dirty="0" smtClean="0"/>
            <a:t>Факторы риска</a:t>
          </a:r>
          <a:endParaRPr lang="ru-RU" sz="2800" kern="1200" dirty="0"/>
        </a:p>
      </dsp:txBody>
      <dsp:txXfrm>
        <a:off x="2462" y="1357788"/>
        <a:ext cx="2012715" cy="1810385"/>
      </dsp:txXfrm>
    </dsp:sp>
    <dsp:sp modelId="{6D00DD74-AA02-4DB0-928A-C5E5476D4764}">
      <dsp:nvSpPr>
        <dsp:cNvPr id="0" name=""/>
        <dsp:cNvSpPr/>
      </dsp:nvSpPr>
      <dsp:spPr>
        <a:xfrm>
          <a:off x="2170001" y="1357788"/>
          <a:ext cx="2349442" cy="1810385"/>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Незначительные раздражения</a:t>
          </a:r>
          <a:endParaRPr lang="ru-RU" sz="1800" kern="1200" dirty="0"/>
        </a:p>
      </dsp:txBody>
      <dsp:txXfrm>
        <a:off x="2170001" y="1357788"/>
        <a:ext cx="2349442" cy="1810385"/>
      </dsp:txXfrm>
    </dsp:sp>
    <dsp:sp modelId="{891074A0-2653-4F48-B292-FC5207AEE6A0}">
      <dsp:nvSpPr>
        <dsp:cNvPr id="0" name=""/>
        <dsp:cNvSpPr/>
      </dsp:nvSpPr>
      <dsp:spPr>
        <a:xfrm>
          <a:off x="4674267" y="1357788"/>
          <a:ext cx="2012715" cy="1810385"/>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kern="1200" dirty="0" smtClean="0"/>
            <a:t>Стресс </a:t>
          </a:r>
          <a:endParaRPr lang="ru-RU" sz="2400" kern="1200" dirty="0"/>
        </a:p>
      </dsp:txBody>
      <dsp:txXfrm>
        <a:off x="4674267" y="1357788"/>
        <a:ext cx="2012715" cy="1810385"/>
      </dsp:txXfrm>
    </dsp:sp>
    <dsp:sp modelId="{0F79D5FC-CACB-4CE6-BC74-4F15986AC2D5}">
      <dsp:nvSpPr>
        <dsp:cNvPr id="0" name=""/>
        <dsp:cNvSpPr/>
      </dsp:nvSpPr>
      <dsp:spPr>
        <a:xfrm>
          <a:off x="6841806" y="1357788"/>
          <a:ext cx="2012715" cy="1810385"/>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ru-RU" sz="2100" kern="1200" dirty="0" smtClean="0"/>
            <a:t>Заболевания </a:t>
          </a:r>
          <a:endParaRPr lang="ru-RU" sz="2100" kern="1200" dirty="0"/>
        </a:p>
      </dsp:txBody>
      <dsp:txXfrm>
        <a:off x="6841806" y="1357788"/>
        <a:ext cx="2012715" cy="181038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D6821C-7963-4FB4-A973-60634B2DD001}" type="datetimeFigureOut">
              <a:rPr lang="ru-RU" smtClean="0"/>
              <a:t>26.03.2013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D9F73B-DCA9-4FBF-A3A3-B87BA535C567}"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latin typeface="+mn-lt"/>
                <a:ea typeface="+mn-ea"/>
                <a:cs typeface="+mn-cs"/>
              </a:rPr>
              <a:t>Цель:</a:t>
            </a:r>
            <a:r>
              <a:rPr lang="ru-RU" sz="1200" kern="1200" dirty="0" smtClean="0">
                <a:solidFill>
                  <a:schemeClr val="tx1"/>
                </a:solidFill>
                <a:latin typeface="+mn-lt"/>
                <a:ea typeface="+mn-ea"/>
                <a:cs typeface="+mn-cs"/>
              </a:rPr>
              <a:t> сформировать убеждения о способности человека к адаптации в сложных жизненных ситуациях; </a:t>
            </a:r>
          </a:p>
          <a:p>
            <a:r>
              <a:rPr lang="ru-RU" sz="1200" b="1" kern="1200" dirty="0" smtClean="0">
                <a:solidFill>
                  <a:schemeClr val="tx1"/>
                </a:solidFill>
                <a:latin typeface="+mn-lt"/>
                <a:ea typeface="+mn-ea"/>
                <a:cs typeface="+mn-cs"/>
              </a:rPr>
              <a:t>Задачи:</a:t>
            </a:r>
            <a:r>
              <a:rPr lang="ru-RU" sz="1200" kern="1200" dirty="0" smtClean="0">
                <a:solidFill>
                  <a:schemeClr val="tx1"/>
                </a:solidFill>
                <a:latin typeface="+mn-lt"/>
                <a:ea typeface="+mn-ea"/>
                <a:cs typeface="+mn-cs"/>
              </a:rPr>
              <a:t> создание представления о воздействии стресса на организм; планирование своей деятельности в период повышения нагрузок; овладение техниками быстрого снятия стресса; противостояние физическим и интеллектуальным перегрузкам; ознакомление с приёмами, позволяющими успешно построить свой ответ на экзамене; формирование навыков преодоления тревоги и волнения в условиях экзамена.</a:t>
            </a:r>
          </a:p>
          <a:p>
            <a:endParaRPr lang="ru-RU" dirty="0"/>
          </a:p>
        </p:txBody>
      </p:sp>
      <p:sp>
        <p:nvSpPr>
          <p:cNvPr id="4" name="Номер слайда 3"/>
          <p:cNvSpPr>
            <a:spLocks noGrp="1"/>
          </p:cNvSpPr>
          <p:nvPr>
            <p:ph type="sldNum" sz="quarter" idx="10"/>
          </p:nvPr>
        </p:nvSpPr>
        <p:spPr/>
        <p:txBody>
          <a:bodyPr/>
          <a:lstStyle/>
          <a:p>
            <a:fld id="{82D9F73B-DCA9-4FBF-A3A3-B87BA535C567}" type="slidenum">
              <a:rPr lang="ru-RU" smtClean="0"/>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lnSpcReduction="10000"/>
          </a:bodyPr>
          <a:lstStyle/>
          <a:p>
            <a:r>
              <a:rPr lang="ru-RU" sz="1200" b="1" kern="1200" dirty="0" smtClean="0">
                <a:solidFill>
                  <a:schemeClr val="tx1"/>
                </a:solidFill>
                <a:latin typeface="+mn-lt"/>
                <a:ea typeface="+mn-ea"/>
                <a:cs typeface="+mn-cs"/>
              </a:rPr>
              <a:t>Специалист 1.  Способы борьбы со стрессом</a:t>
            </a:r>
            <a:endParaRPr lang="ru-RU" sz="1200" kern="1200" dirty="0" smtClean="0">
              <a:solidFill>
                <a:schemeClr val="tx1"/>
              </a:solidFill>
              <a:latin typeface="+mn-lt"/>
              <a:ea typeface="+mn-ea"/>
              <a:cs typeface="+mn-cs"/>
            </a:endParaRPr>
          </a:p>
          <a:p>
            <a:r>
              <a:rPr lang="ru-RU" sz="1200" kern="1200" dirty="0" smtClean="0">
                <a:solidFill>
                  <a:schemeClr val="tx1"/>
                </a:solidFill>
                <a:latin typeface="+mn-lt"/>
                <a:ea typeface="+mn-ea"/>
                <a:cs typeface="+mn-cs"/>
              </a:rPr>
              <a:t>Существуют различные способы нейтрализации эмоционального стресса и его отрицательных последствий. Для быстрого снятия стресса рекомендуется глубокое дыхание. Общение с близкими людьми или домашними животными. Хорошим способом выхода из стресса являются физические упражнения или подвижные игры. Часто в качестве </a:t>
            </a:r>
            <a:r>
              <a:rPr lang="ru-RU" sz="1200" kern="1200" dirty="0" err="1" smtClean="0">
                <a:solidFill>
                  <a:schemeClr val="tx1"/>
                </a:solidFill>
                <a:latin typeface="+mn-lt"/>
                <a:ea typeface="+mn-ea"/>
                <a:cs typeface="+mn-cs"/>
              </a:rPr>
              <a:t>антистрессовой</a:t>
            </a:r>
            <a:r>
              <a:rPr lang="ru-RU" sz="1200" kern="1200" dirty="0" smtClean="0">
                <a:solidFill>
                  <a:schemeClr val="tx1"/>
                </a:solidFill>
                <a:latin typeface="+mn-lt"/>
                <a:ea typeface="+mn-ea"/>
                <a:cs typeface="+mn-cs"/>
              </a:rPr>
              <a:t> процедуры рекомендуются приёмы расслабления мышц – методы релаксации, подобные методы требуют тренировки. Предлагаем </a:t>
            </a:r>
            <a:r>
              <a:rPr lang="ru-RU" sz="1200" kern="1200" dirty="0" err="1" smtClean="0">
                <a:solidFill>
                  <a:schemeClr val="tx1"/>
                </a:solidFill>
                <a:latin typeface="+mn-lt"/>
                <a:ea typeface="+mn-ea"/>
                <a:cs typeface="+mn-cs"/>
              </a:rPr>
              <a:t>антистрессовую</a:t>
            </a:r>
            <a:r>
              <a:rPr lang="ru-RU" sz="1200" kern="1200" dirty="0" smtClean="0">
                <a:solidFill>
                  <a:schemeClr val="tx1"/>
                </a:solidFill>
                <a:latin typeface="+mn-lt"/>
                <a:ea typeface="+mn-ea"/>
                <a:cs typeface="+mn-cs"/>
              </a:rPr>
              <a:t> релаксацию, рекомендованную ВОЗ (</a:t>
            </a:r>
            <a:r>
              <a:rPr lang="ru-RU" sz="1200" i="1" kern="1200" dirty="0" smtClean="0">
                <a:solidFill>
                  <a:schemeClr val="tx1"/>
                </a:solidFill>
                <a:latin typeface="+mn-lt"/>
                <a:ea typeface="+mn-ea"/>
                <a:cs typeface="+mn-cs"/>
              </a:rPr>
              <a:t>проводит занятие</a:t>
            </a:r>
            <a:r>
              <a:rPr lang="ru-RU" sz="1200" kern="1200" dirty="0" smtClean="0">
                <a:solidFill>
                  <a:schemeClr val="tx1"/>
                </a:solidFill>
                <a:latin typeface="+mn-lt"/>
                <a:ea typeface="+mn-ea"/>
                <a:cs typeface="+mn-cs"/>
              </a:rPr>
              <a:t>).</a:t>
            </a:r>
          </a:p>
          <a:p>
            <a:pPr lvl="0"/>
            <a:r>
              <a:rPr lang="ru-RU" sz="1200" b="1" kern="1200" dirty="0" smtClean="0">
                <a:solidFill>
                  <a:schemeClr val="tx1"/>
                </a:solidFill>
                <a:latin typeface="+mn-lt"/>
                <a:ea typeface="+mn-ea"/>
                <a:cs typeface="+mn-cs"/>
              </a:rPr>
              <a:t> Релаксация </a:t>
            </a:r>
            <a:r>
              <a:rPr lang="ru-RU" sz="1200" kern="1200" dirty="0" smtClean="0">
                <a:solidFill>
                  <a:schemeClr val="tx1"/>
                </a:solidFill>
                <a:latin typeface="+mn-lt"/>
                <a:ea typeface="+mn-ea"/>
                <a:cs typeface="+mn-cs"/>
              </a:rPr>
              <a:t>– расслабление организма (аутотренинг). Снятие мышечного напряжения, а затем и психологического (с помощью мелодий для релаксации и т.д.). </a:t>
            </a:r>
          </a:p>
          <a:p>
            <a:pPr lvl="0"/>
            <a:r>
              <a:rPr lang="ru-RU" sz="1200" kern="1200" dirty="0" smtClean="0">
                <a:solidFill>
                  <a:schemeClr val="tx1"/>
                </a:solidFill>
                <a:latin typeface="+mn-lt"/>
                <a:ea typeface="+mn-ea"/>
                <a:cs typeface="+mn-cs"/>
              </a:rPr>
              <a:t>Лягте или сядьте поудобнее в тихом, слабо освещенном помеще­нии. Одежда должна быть свободной.</a:t>
            </a:r>
          </a:p>
          <a:p>
            <a:pPr lvl="0"/>
            <a:r>
              <a:rPr lang="ru-RU" sz="1200" kern="1200" dirty="0" smtClean="0">
                <a:solidFill>
                  <a:schemeClr val="tx1"/>
                </a:solidFill>
                <a:latin typeface="+mn-lt"/>
                <a:ea typeface="+mn-ea"/>
                <a:cs typeface="+mn-cs"/>
              </a:rPr>
              <a:t>Закрыв глаза, дышите медленно и глубоко: вдох, небольшая задерж­ка дыхания, выдох не торопясь  (5-6 раз). Затем отдохните 20 с.</a:t>
            </a:r>
          </a:p>
          <a:p>
            <a:pPr lvl="0"/>
            <a:r>
              <a:rPr lang="ru-RU" sz="1200" kern="1200" dirty="0" smtClean="0">
                <a:solidFill>
                  <a:schemeClr val="tx1"/>
                </a:solidFill>
                <a:latin typeface="+mn-lt"/>
                <a:ea typeface="+mn-ea"/>
                <a:cs typeface="+mn-cs"/>
              </a:rPr>
              <a:t>Волевым усилием сокращайте отдельные мышцы или их группы. Удерживайте напряжение мышц до 10 с, затем расслабляйте их. Так пройдите по всему телу трижды, ни о чем не думая.</a:t>
            </a:r>
          </a:p>
          <a:p>
            <a:pPr lvl="0"/>
            <a:r>
              <a:rPr lang="ru-RU" sz="1200" kern="1200" dirty="0" smtClean="0">
                <a:solidFill>
                  <a:schemeClr val="tx1"/>
                </a:solidFill>
                <a:latin typeface="+mn-lt"/>
                <a:ea typeface="+mn-ea"/>
                <a:cs typeface="+mn-cs"/>
              </a:rPr>
              <a:t>Представьте, что ощущение расслабления проникает во все части тела. Лежите спокойно 30 с.</a:t>
            </a:r>
          </a:p>
          <a:p>
            <a:pPr lvl="0"/>
            <a:r>
              <a:rPr lang="ru-RU" sz="1200" kern="1200" dirty="0" smtClean="0">
                <a:solidFill>
                  <a:schemeClr val="tx1"/>
                </a:solidFill>
                <a:latin typeface="+mn-lt"/>
                <a:ea typeface="+mn-ea"/>
                <a:cs typeface="+mn-cs"/>
              </a:rPr>
              <a:t>Скажите себе: «Когда я досчитаю до 20, мои глаза откроются, я буду чувствовать себя бодрым, напряжение исчезнет». После этого мед­ленно сосчитайте до 20.</a:t>
            </a:r>
          </a:p>
          <a:p>
            <a:r>
              <a:rPr lang="ru-RU" sz="1200" kern="1200" dirty="0" smtClean="0">
                <a:solidFill>
                  <a:schemeClr val="tx1"/>
                </a:solidFill>
                <a:latin typeface="+mn-lt"/>
                <a:ea typeface="+mn-ea"/>
                <a:cs typeface="+mn-cs"/>
              </a:rPr>
              <a:t>Выполняйте упражнения с профилактической целью не реже 2-3 раз в неделю.</a:t>
            </a:r>
          </a:p>
          <a:p>
            <a:endParaRPr lang="ru-RU" dirty="0"/>
          </a:p>
        </p:txBody>
      </p:sp>
      <p:sp>
        <p:nvSpPr>
          <p:cNvPr id="4" name="Номер слайда 3"/>
          <p:cNvSpPr>
            <a:spLocks noGrp="1"/>
          </p:cNvSpPr>
          <p:nvPr>
            <p:ph type="sldNum" sz="quarter" idx="10"/>
          </p:nvPr>
        </p:nvSpPr>
        <p:spPr/>
        <p:txBody>
          <a:bodyPr/>
          <a:lstStyle/>
          <a:p>
            <a:fld id="{82D9F73B-DCA9-4FBF-A3A3-B87BA535C567}" type="slidenum">
              <a:rPr lang="ru-RU" smtClean="0"/>
              <a:t>10</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lvl="0"/>
            <a:r>
              <a:rPr lang="ru-RU" sz="1200" b="1" kern="1200" dirty="0" smtClean="0">
                <a:solidFill>
                  <a:schemeClr val="tx1"/>
                </a:solidFill>
                <a:latin typeface="+mn-lt"/>
                <a:ea typeface="+mn-ea"/>
                <a:cs typeface="+mn-cs"/>
              </a:rPr>
              <a:t>Окружающая природа как источник положительной и отрицательной энергии</a:t>
            </a:r>
            <a:r>
              <a:rPr lang="ru-RU" sz="1200" kern="1200" dirty="0" smtClean="0">
                <a:solidFill>
                  <a:schemeClr val="tx1"/>
                </a:solidFill>
                <a:latin typeface="+mn-lt"/>
                <a:ea typeface="+mn-ea"/>
                <a:cs typeface="+mn-cs"/>
              </a:rPr>
              <a:t> (использование биоэнергетики окружающего мира – планет, растений, животных). </a:t>
            </a:r>
          </a:p>
          <a:p>
            <a:pPr lvl="0"/>
            <a:r>
              <a:rPr lang="ru-RU" sz="1200" b="1" kern="1200" dirty="0" smtClean="0">
                <a:solidFill>
                  <a:schemeClr val="tx1"/>
                </a:solidFill>
                <a:latin typeface="+mn-lt"/>
                <a:ea typeface="+mn-ea"/>
                <a:cs typeface="+mn-cs"/>
              </a:rPr>
              <a:t>Правильное питание.</a:t>
            </a:r>
            <a:r>
              <a:rPr lang="ru-RU" sz="1200" kern="1200" dirty="0" smtClean="0">
                <a:solidFill>
                  <a:schemeClr val="tx1"/>
                </a:solidFill>
                <a:latin typeface="+mn-lt"/>
                <a:ea typeface="+mn-ea"/>
                <a:cs typeface="+mn-cs"/>
              </a:rPr>
              <a:t> На фоне нервных и физических перегрузок недостаток некоторых жизненно важных пищевых компонентов порой становится той самой причиной, которая усугубляет стрессовое состояние, а в некоторых случаях даже является прямым толчком к его возникновению. </a:t>
            </a:r>
          </a:p>
          <a:p>
            <a:endParaRPr lang="ru-RU" dirty="0"/>
          </a:p>
        </p:txBody>
      </p:sp>
      <p:sp>
        <p:nvSpPr>
          <p:cNvPr id="4" name="Номер слайда 3"/>
          <p:cNvSpPr>
            <a:spLocks noGrp="1"/>
          </p:cNvSpPr>
          <p:nvPr>
            <p:ph type="sldNum" sz="quarter" idx="10"/>
          </p:nvPr>
        </p:nvSpPr>
        <p:spPr/>
        <p:txBody>
          <a:bodyPr/>
          <a:lstStyle/>
          <a:p>
            <a:fld id="{82D9F73B-DCA9-4FBF-A3A3-B87BA535C567}" type="slidenum">
              <a:rPr lang="ru-RU" smtClean="0"/>
              <a:t>11</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lvl="0"/>
            <a:r>
              <a:rPr lang="ru-RU" sz="1200" b="1" kern="1200" dirty="0" smtClean="0">
                <a:solidFill>
                  <a:schemeClr val="tx1"/>
                </a:solidFill>
                <a:latin typeface="+mn-lt"/>
                <a:ea typeface="+mn-ea"/>
                <a:cs typeface="+mn-cs"/>
              </a:rPr>
              <a:t>Разрядка по восточным методикам</a:t>
            </a:r>
            <a:r>
              <a:rPr lang="ru-RU" sz="1200" kern="1200" dirty="0" smtClean="0">
                <a:solidFill>
                  <a:schemeClr val="tx1"/>
                </a:solidFill>
                <a:latin typeface="+mn-lt"/>
                <a:ea typeface="+mn-ea"/>
                <a:cs typeface="+mn-cs"/>
              </a:rPr>
              <a:t> (методика правильного дыхания, некоторые упражнения йоги, массаж и т.д.). </a:t>
            </a:r>
          </a:p>
          <a:p>
            <a:pPr lvl="0"/>
            <a:r>
              <a:rPr lang="ru-RU" sz="1200" b="1" kern="1200" dirty="0" smtClean="0">
                <a:solidFill>
                  <a:schemeClr val="tx1"/>
                </a:solidFill>
                <a:latin typeface="+mn-lt"/>
                <a:ea typeface="+mn-ea"/>
                <a:cs typeface="+mn-cs"/>
              </a:rPr>
              <a:t>Плеск воды и благоухание масел</a:t>
            </a:r>
            <a:r>
              <a:rPr lang="ru-RU" sz="1200" kern="1200" dirty="0" smtClean="0">
                <a:solidFill>
                  <a:schemeClr val="tx1"/>
                </a:solidFill>
                <a:latin typeface="+mn-lt"/>
                <a:ea typeface="+mn-ea"/>
                <a:cs typeface="+mn-cs"/>
              </a:rPr>
              <a:t> (ванны, бани, контрастный душ, закаливание, </a:t>
            </a:r>
            <a:r>
              <a:rPr lang="ru-RU" sz="1200" kern="1200" dirty="0" err="1" smtClean="0">
                <a:solidFill>
                  <a:schemeClr val="tx1"/>
                </a:solidFill>
                <a:latin typeface="+mn-lt"/>
                <a:ea typeface="+mn-ea"/>
                <a:cs typeface="+mn-cs"/>
              </a:rPr>
              <a:t>ароматерапия</a:t>
            </a:r>
            <a:r>
              <a:rPr lang="ru-RU" sz="1200" kern="1200" dirty="0" smtClean="0">
                <a:solidFill>
                  <a:schemeClr val="tx1"/>
                </a:solidFill>
                <a:latin typeface="+mn-lt"/>
                <a:ea typeface="+mn-ea"/>
                <a:cs typeface="+mn-cs"/>
              </a:rPr>
              <a:t> – травяные средства для ванн, использование эфирных масел и т.д.). </a:t>
            </a:r>
          </a:p>
          <a:p>
            <a:pPr lvl="0"/>
            <a:r>
              <a:rPr lang="ru-RU" sz="1200" b="1" kern="1200" dirty="0" err="1" smtClean="0">
                <a:solidFill>
                  <a:schemeClr val="tx1"/>
                </a:solidFill>
                <a:latin typeface="+mn-lt"/>
                <a:ea typeface="+mn-ea"/>
                <a:cs typeface="+mn-cs"/>
              </a:rPr>
              <a:t>Цветотерапия</a:t>
            </a:r>
            <a:r>
              <a:rPr lang="ru-RU" sz="1200" b="1" kern="1200" dirty="0" smtClean="0">
                <a:solidFill>
                  <a:schemeClr val="tx1"/>
                </a:solidFill>
                <a:latin typeface="+mn-lt"/>
                <a:ea typeface="+mn-ea"/>
                <a:cs typeface="+mn-cs"/>
              </a:rPr>
              <a:t> </a:t>
            </a:r>
            <a:r>
              <a:rPr lang="ru-RU" sz="1200" kern="1200" dirty="0" smtClean="0">
                <a:solidFill>
                  <a:schemeClr val="tx1"/>
                </a:solidFill>
                <a:latin typeface="+mn-lt"/>
                <a:ea typeface="+mn-ea"/>
                <a:cs typeface="+mn-cs"/>
              </a:rPr>
              <a:t>(цветовая гамма интерьера может не гармонировать с нашим эмоционально – психическим состоянием). </a:t>
            </a:r>
          </a:p>
          <a:p>
            <a:pPr lvl="0"/>
            <a:r>
              <a:rPr lang="ru-RU" sz="1200" b="1" kern="1200" dirty="0" smtClean="0">
                <a:solidFill>
                  <a:schemeClr val="tx1"/>
                </a:solidFill>
                <a:latin typeface="+mn-lt"/>
                <a:ea typeface="+mn-ea"/>
                <a:cs typeface="+mn-cs"/>
              </a:rPr>
              <a:t>Переключение на другие виды деятельности</a:t>
            </a:r>
            <a:r>
              <a:rPr lang="ru-RU" sz="1200" kern="1200" dirty="0" smtClean="0">
                <a:solidFill>
                  <a:schemeClr val="tx1"/>
                </a:solidFill>
                <a:latin typeface="+mn-lt"/>
                <a:ea typeface="+mn-ea"/>
                <a:cs typeface="+mn-cs"/>
              </a:rPr>
              <a:t> (хобби и т.д.). </a:t>
            </a:r>
          </a:p>
          <a:p>
            <a:pPr lvl="0"/>
            <a:r>
              <a:rPr lang="ru-RU" sz="1200" kern="1200" dirty="0" smtClean="0">
                <a:solidFill>
                  <a:schemeClr val="tx1"/>
                </a:solidFill>
                <a:latin typeface="+mn-lt"/>
                <a:ea typeface="+mn-ea"/>
                <a:cs typeface="+mn-cs"/>
              </a:rPr>
              <a:t>И наконец – смех.</a:t>
            </a:r>
            <a:r>
              <a:rPr lang="ru-RU" sz="1200" b="1" kern="1200" dirty="0" smtClean="0">
                <a:solidFill>
                  <a:schemeClr val="tx1"/>
                </a:solidFill>
                <a:latin typeface="+mn-lt"/>
                <a:ea typeface="+mn-ea"/>
                <a:cs typeface="+mn-cs"/>
              </a:rPr>
              <a:t> Смех</a:t>
            </a:r>
            <a:r>
              <a:rPr lang="ru-RU" sz="1200" i="1" kern="1200" dirty="0" smtClean="0">
                <a:solidFill>
                  <a:schemeClr val="tx1"/>
                </a:solidFill>
                <a:latin typeface="+mn-lt"/>
                <a:ea typeface="+mn-ea"/>
                <a:cs typeface="+mn-cs"/>
              </a:rPr>
              <a:t> </a:t>
            </a:r>
            <a:r>
              <a:rPr lang="ru-RU" sz="1200" kern="1200" dirty="0" smtClean="0">
                <a:solidFill>
                  <a:schemeClr val="tx1"/>
                </a:solidFill>
                <a:latin typeface="+mn-lt"/>
                <a:ea typeface="+mn-ea"/>
                <a:cs typeface="+mn-cs"/>
              </a:rPr>
              <a:t>– эта странная способность, которой природа одарила каждого из нас, помогает людям восстанавливать силы. Учёные единодушно советуют  всем: «Смейтесь чаще».</a:t>
            </a:r>
          </a:p>
          <a:p>
            <a:endParaRPr lang="ru-RU" dirty="0"/>
          </a:p>
        </p:txBody>
      </p:sp>
      <p:sp>
        <p:nvSpPr>
          <p:cNvPr id="4" name="Номер слайда 3"/>
          <p:cNvSpPr>
            <a:spLocks noGrp="1"/>
          </p:cNvSpPr>
          <p:nvPr>
            <p:ph type="sldNum" sz="quarter" idx="10"/>
          </p:nvPr>
        </p:nvSpPr>
        <p:spPr/>
        <p:txBody>
          <a:bodyPr/>
          <a:lstStyle/>
          <a:p>
            <a:fld id="{82D9F73B-DCA9-4FBF-A3A3-B87BA535C567}" type="slidenum">
              <a:rPr lang="ru-RU" smtClean="0"/>
              <a:t>12</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1.У каждого бывают неудачные дни. В такие дни чувствуешь себя несчастным. </a:t>
            </a:r>
          </a:p>
          <a:p>
            <a:r>
              <a:rPr lang="ru-RU" sz="1200" kern="1200" dirty="0" smtClean="0">
                <a:solidFill>
                  <a:schemeClr val="tx1"/>
                </a:solidFill>
                <a:latin typeface="+mn-lt"/>
                <a:ea typeface="+mn-ea"/>
                <a:cs typeface="+mn-cs"/>
              </a:rPr>
              <a:t>2.  Усталым и совершенно измотанным. И вот тебе уже кажется, что ты бесцельно блуждаешь по жизни.</a:t>
            </a:r>
          </a:p>
          <a:p>
            <a:r>
              <a:rPr lang="ru-RU" sz="1200" kern="1200" dirty="0" smtClean="0">
                <a:solidFill>
                  <a:schemeClr val="tx1"/>
                </a:solidFill>
                <a:latin typeface="+mn-lt"/>
                <a:ea typeface="+mn-ea"/>
                <a:cs typeface="+mn-cs"/>
              </a:rPr>
              <a:t>1. Те не знаешь, сколько ещё сможешь продержаться? Всё сводит тебя с ума.</a:t>
            </a:r>
          </a:p>
          <a:p>
            <a:r>
              <a:rPr lang="ru-RU" sz="1200" kern="1200" dirty="0" smtClean="0">
                <a:solidFill>
                  <a:schemeClr val="tx1"/>
                </a:solidFill>
                <a:latin typeface="+mn-lt"/>
                <a:ea typeface="+mn-ea"/>
                <a:cs typeface="+mn-cs"/>
              </a:rPr>
              <a:t>2. А может быть, у тебя ужасно болит голова? Или  мучает зубная боль?</a:t>
            </a:r>
          </a:p>
          <a:p>
            <a:r>
              <a:rPr lang="ru-RU" sz="1200" kern="1200" dirty="0" smtClean="0">
                <a:solidFill>
                  <a:schemeClr val="tx1"/>
                </a:solidFill>
                <a:latin typeface="+mn-lt"/>
                <a:ea typeface="+mn-ea"/>
                <a:cs typeface="+mn-cs"/>
              </a:rPr>
              <a:t>1. Ты прячешься за хрупкую веру, в то, что всё уладится и пройдёт само собой.</a:t>
            </a:r>
          </a:p>
          <a:p>
            <a:r>
              <a:rPr lang="ru-RU" sz="1200" kern="1200" dirty="0" smtClean="0">
                <a:solidFill>
                  <a:schemeClr val="tx1"/>
                </a:solidFill>
                <a:latin typeface="+mn-lt"/>
                <a:ea typeface="+mn-ea"/>
                <a:cs typeface="+mn-cs"/>
              </a:rPr>
              <a:t>Ну что же делать?</a:t>
            </a:r>
          </a:p>
          <a:p>
            <a:r>
              <a:rPr lang="ru-RU" sz="1200" kern="1200" dirty="0" smtClean="0">
                <a:solidFill>
                  <a:schemeClr val="tx1"/>
                </a:solidFill>
                <a:latin typeface="+mn-lt"/>
                <a:ea typeface="+mn-ea"/>
                <a:cs typeface="+mn-cs"/>
              </a:rPr>
              <a:t>2. Это глупо – ведь у тебя только одна  жизнь.</a:t>
            </a:r>
          </a:p>
          <a:p>
            <a:r>
              <a:rPr lang="ru-RU" sz="1200" kern="1200" dirty="0" smtClean="0">
                <a:solidFill>
                  <a:schemeClr val="tx1"/>
                </a:solidFill>
                <a:latin typeface="+mn-lt"/>
                <a:ea typeface="+mn-ea"/>
                <a:cs typeface="+mn-cs"/>
              </a:rPr>
              <a:t>1.Так как же вновь и вновь пережить это блаженное чувство, похожее на удовольствие от тёплой пенистой ванны?</a:t>
            </a:r>
          </a:p>
          <a:p>
            <a:r>
              <a:rPr lang="ru-RU" sz="1200" kern="1200" dirty="0" smtClean="0">
                <a:solidFill>
                  <a:schemeClr val="tx1"/>
                </a:solidFill>
                <a:latin typeface="+mn-lt"/>
                <a:ea typeface="+mn-ea"/>
                <a:cs typeface="+mn-cs"/>
              </a:rPr>
              <a:t>2. Для начала перестань избегать преследующие тебя проблемы. Пришло время повернуться к ним лицом.</a:t>
            </a:r>
          </a:p>
          <a:p>
            <a:r>
              <a:rPr lang="ru-RU" sz="1200" kern="1200" dirty="0" smtClean="0">
                <a:solidFill>
                  <a:schemeClr val="tx1"/>
                </a:solidFill>
                <a:latin typeface="+mn-lt"/>
                <a:ea typeface="+mn-ea"/>
                <a:cs typeface="+mn-cs"/>
              </a:rPr>
              <a:t>1. Теперь просто расслабься. Сделай несколько глубоких вдохов. Или выйди погулять, чтобы немного проветриться.</a:t>
            </a:r>
          </a:p>
          <a:p>
            <a:r>
              <a:rPr lang="ru-RU" sz="1200" kern="1200" dirty="0" smtClean="0">
                <a:solidFill>
                  <a:schemeClr val="tx1"/>
                </a:solidFill>
                <a:latin typeface="+mn-lt"/>
                <a:ea typeface="+mn-ea"/>
                <a:cs typeface="+mn-cs"/>
              </a:rPr>
              <a:t>2. Может, ты и в правду виноват и совершил ошибку. Если всё дело в этом, наберись смелости и попроси прощения. Сделать это никогда не поздно.</a:t>
            </a:r>
          </a:p>
          <a:p>
            <a:r>
              <a:rPr lang="ru-RU" sz="1200" kern="1200" dirty="0" smtClean="0">
                <a:solidFill>
                  <a:schemeClr val="tx1"/>
                </a:solidFill>
                <a:latin typeface="+mn-lt"/>
                <a:ea typeface="+mn-ea"/>
                <a:cs typeface="+mn-cs"/>
              </a:rPr>
              <a:t>1.Если неправ кто-то другой, встань во весь рост и скажи: « Это неправильно, и я не буду больше это терпеть!» Иногда можно позволить себе быть импульсивным.</a:t>
            </a:r>
          </a:p>
          <a:p>
            <a:r>
              <a:rPr lang="ru-RU" sz="1200" kern="1200" dirty="0" smtClean="0">
                <a:solidFill>
                  <a:schemeClr val="tx1"/>
                </a:solidFill>
                <a:latin typeface="+mn-lt"/>
                <a:ea typeface="+mn-ea"/>
                <a:cs typeface="+mn-cs"/>
              </a:rPr>
              <a:t>2. Не робей и не отступай от своего. Просто возьми и сделай! В конце концов, разве не ради этого мы и живём?</a:t>
            </a:r>
          </a:p>
          <a:p>
            <a:endParaRPr lang="ru-RU" dirty="0"/>
          </a:p>
        </p:txBody>
      </p:sp>
      <p:sp>
        <p:nvSpPr>
          <p:cNvPr id="4" name="Номер слайда 3"/>
          <p:cNvSpPr>
            <a:spLocks noGrp="1"/>
          </p:cNvSpPr>
          <p:nvPr>
            <p:ph type="sldNum" sz="quarter" idx="10"/>
          </p:nvPr>
        </p:nvSpPr>
        <p:spPr/>
        <p:txBody>
          <a:bodyPr/>
          <a:lstStyle/>
          <a:p>
            <a:fld id="{82D9F73B-DCA9-4FBF-A3A3-B87BA535C567}" type="slidenum">
              <a:rPr lang="ru-RU" smtClean="0"/>
              <a:t>13</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Улыбка - это здорово! Но скоро нам предстоит серьёзное испытание – экзамены! Как преодолеть тревогу и волнение в этой стрессовой ситуации? Хочу познакомить вас со стратегиями и приёмами построения ответа на устном экзамене. Открою маленькие хитрости, которые позволят вам раскрыться на экзамене самым выигрышным</a:t>
            </a:r>
          </a:p>
          <a:p>
            <a:r>
              <a:rPr lang="ru-RU" b="1" dirty="0" smtClean="0"/>
              <a:t> </a:t>
            </a:r>
            <a:r>
              <a:rPr lang="ru-RU" dirty="0" smtClean="0"/>
              <a:t>Чтобы всё в жизни удавалось</a:t>
            </a:r>
            <a:r>
              <a:rPr lang="ru-RU" b="1" dirty="0" smtClean="0"/>
              <a:t>, </a:t>
            </a:r>
            <a:r>
              <a:rPr lang="ru-RU" dirty="0" smtClean="0"/>
              <a:t>каждый человек должен дать себе установку на удачу.  Перед вами памятка «Десять главных заповедей неудачника». Наша задача превратить их в заповеди удачливого человека (работа по определению заповедей).</a:t>
            </a:r>
          </a:p>
          <a:p>
            <a:endParaRPr lang="ru-RU" dirty="0"/>
          </a:p>
        </p:txBody>
      </p:sp>
      <p:sp>
        <p:nvSpPr>
          <p:cNvPr id="4" name="Номер слайда 3"/>
          <p:cNvSpPr>
            <a:spLocks noGrp="1"/>
          </p:cNvSpPr>
          <p:nvPr>
            <p:ph type="sldNum" sz="quarter" idx="10"/>
          </p:nvPr>
        </p:nvSpPr>
        <p:spPr/>
        <p:txBody>
          <a:bodyPr/>
          <a:lstStyle/>
          <a:p>
            <a:fld id="{82D9F73B-DCA9-4FBF-A3A3-B87BA535C567}" type="slidenum">
              <a:rPr lang="ru-RU" smtClean="0"/>
              <a:t>14</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1" kern="1200" dirty="0" smtClean="0">
                <a:solidFill>
                  <a:schemeClr val="tx1"/>
                </a:solidFill>
                <a:latin typeface="+mn-lt"/>
                <a:ea typeface="+mn-ea"/>
                <a:cs typeface="+mn-cs"/>
              </a:rPr>
              <a:t>Учитель. </a:t>
            </a:r>
            <a:r>
              <a:rPr lang="ru-RU" sz="1200" kern="1200" dirty="0" smtClean="0">
                <a:solidFill>
                  <a:schemeClr val="tx1"/>
                </a:solidFill>
                <a:latin typeface="+mn-lt"/>
                <a:ea typeface="+mn-ea"/>
                <a:cs typeface="+mn-cs"/>
              </a:rPr>
              <a:t>Здоровье – одна из самых больших жизненных ценностей. Задача каждого человека – научиться его сохранять, разумно и бережливо расходовать, грамотно укреплять.</a:t>
            </a:r>
          </a:p>
          <a:p>
            <a:r>
              <a:rPr lang="ru-RU" sz="1200" kern="1200" dirty="0" smtClean="0">
                <a:solidFill>
                  <a:schemeClr val="tx1"/>
                </a:solidFill>
                <a:latin typeface="+mn-lt"/>
                <a:ea typeface="+mn-ea"/>
                <a:cs typeface="+mn-cs"/>
              </a:rPr>
              <a:t>Многие плохо представляют, что полезно и что вредно для организма, как предупредить те или другие заболевания. Охрану своего здоровья большинство людей возлагает на медицину. Но никакие достижения медицинских наук не дадут здоровья, если люди сами не научатся его сохранять. </a:t>
            </a:r>
            <a:r>
              <a:rPr lang="ru-RU" sz="1200" b="1" kern="1200" dirty="0" smtClean="0">
                <a:solidFill>
                  <a:schemeClr val="tx1"/>
                </a:solidFill>
                <a:latin typeface="+mn-lt"/>
                <a:ea typeface="+mn-ea"/>
                <a:cs typeface="+mn-cs"/>
              </a:rPr>
              <a:t>Здоровье – это вершина, на которую человек должен подняться сам. (И </a:t>
            </a:r>
            <a:r>
              <a:rPr lang="ru-RU" sz="1200" b="1" kern="1200" dirty="0" err="1" smtClean="0">
                <a:solidFill>
                  <a:schemeClr val="tx1"/>
                </a:solidFill>
                <a:latin typeface="+mn-lt"/>
                <a:ea typeface="+mn-ea"/>
                <a:cs typeface="+mn-cs"/>
              </a:rPr>
              <a:t>Брехман</a:t>
            </a:r>
            <a:r>
              <a:rPr lang="ru-RU" sz="1200" b="1" kern="1200" dirty="0" smtClean="0">
                <a:solidFill>
                  <a:schemeClr val="tx1"/>
                </a:solidFill>
                <a:latin typeface="+mn-lt"/>
                <a:ea typeface="+mn-ea"/>
                <a:cs typeface="+mn-cs"/>
              </a:rPr>
              <a:t>) </a:t>
            </a:r>
            <a:endParaRPr lang="ru-RU" dirty="0"/>
          </a:p>
        </p:txBody>
      </p:sp>
      <p:sp>
        <p:nvSpPr>
          <p:cNvPr id="4" name="Номер слайда 3"/>
          <p:cNvSpPr>
            <a:spLocks noGrp="1"/>
          </p:cNvSpPr>
          <p:nvPr>
            <p:ph type="sldNum" sz="quarter" idx="10"/>
          </p:nvPr>
        </p:nvSpPr>
        <p:spPr/>
        <p:txBody>
          <a:bodyPr/>
          <a:lstStyle/>
          <a:p>
            <a:fld id="{82D9F73B-DCA9-4FBF-A3A3-B87BA535C567}" type="slidenum">
              <a:rPr lang="ru-RU" smtClean="0"/>
              <a:t>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Наше здоровье зависит от множества факторов риска.  Одним из них является </a:t>
            </a:r>
            <a:r>
              <a:rPr lang="ru-RU" sz="1200" b="1" kern="1200" dirty="0" smtClean="0">
                <a:solidFill>
                  <a:schemeClr val="tx1"/>
                </a:solidFill>
                <a:latin typeface="+mn-lt"/>
                <a:ea typeface="+mn-ea"/>
                <a:cs typeface="+mn-cs"/>
              </a:rPr>
              <a:t>стресс</a:t>
            </a:r>
            <a:r>
              <a:rPr lang="ru-RU" sz="1200" kern="1200" dirty="0" smtClean="0">
                <a:solidFill>
                  <a:schemeClr val="tx1"/>
                </a:solidFill>
                <a:latin typeface="+mn-lt"/>
                <a:ea typeface="+mn-ea"/>
                <a:cs typeface="+mn-cs"/>
              </a:rPr>
              <a:t> – общее  напряжение организма.  Психологи называют стресс одной из самых страшных болезней XXI века.   Медики утверждают, что стресс - основная причина всех заболеваний. Он чрезвычайно вреден для здоровья, постоянное пребывание в стрессовом состоянии может вызвать  такие тяжёлые заболевания, как гипертония, </a:t>
            </a:r>
            <a:r>
              <a:rPr lang="ru-RU" sz="1200" kern="1200" dirty="0" err="1" smtClean="0">
                <a:solidFill>
                  <a:schemeClr val="tx1"/>
                </a:solidFill>
                <a:latin typeface="+mn-lt"/>
                <a:ea typeface="+mn-ea"/>
                <a:cs typeface="+mn-cs"/>
              </a:rPr>
              <a:t>сердечно-сосудистые</a:t>
            </a:r>
            <a:r>
              <a:rPr lang="ru-RU" sz="1200" kern="1200" dirty="0" smtClean="0">
                <a:solidFill>
                  <a:schemeClr val="tx1"/>
                </a:solidFill>
                <a:latin typeface="+mn-lt"/>
                <a:ea typeface="+mn-ea"/>
                <a:cs typeface="+mn-cs"/>
              </a:rPr>
              <a:t>  заболевания, рак.  Но стресс – это врождённая реакция адаптации и  без этого «тихого убийцы» мы не смогли бы жить.  Так что же такое стресс: тихий убийца или эликсир жизни? В этом мы и постараемся сегодня разобраться.  В этом нам поможет… </a:t>
            </a:r>
          </a:p>
          <a:p>
            <a:endParaRPr lang="ru-RU" dirty="0"/>
          </a:p>
        </p:txBody>
      </p:sp>
      <p:sp>
        <p:nvSpPr>
          <p:cNvPr id="4" name="Номер слайда 3"/>
          <p:cNvSpPr>
            <a:spLocks noGrp="1"/>
          </p:cNvSpPr>
          <p:nvPr>
            <p:ph type="sldNum" sz="quarter" idx="10"/>
          </p:nvPr>
        </p:nvSpPr>
        <p:spPr/>
        <p:txBody>
          <a:bodyPr/>
          <a:lstStyle/>
          <a:p>
            <a:fld id="{82D9F73B-DCA9-4FBF-A3A3-B87BA535C567}" type="slidenum">
              <a:rPr lang="ru-RU" smtClean="0"/>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    </a:t>
            </a:r>
            <a:r>
              <a:rPr lang="ru-RU" sz="1200" b="1" kern="1200" dirty="0" smtClean="0">
                <a:solidFill>
                  <a:schemeClr val="tx1"/>
                </a:solidFill>
                <a:latin typeface="+mn-lt"/>
                <a:ea typeface="+mn-ea"/>
                <a:cs typeface="+mn-cs"/>
              </a:rPr>
              <a:t>физические</a:t>
            </a:r>
            <a:r>
              <a:rPr lang="ru-RU" sz="1200" kern="1200" dirty="0" smtClean="0">
                <a:solidFill>
                  <a:schemeClr val="tx1"/>
                </a:solidFill>
                <a:latin typeface="+mn-lt"/>
                <a:ea typeface="+mn-ea"/>
                <a:cs typeface="+mn-cs"/>
              </a:rPr>
              <a:t> (бессонница, боли в груди, в животе, в спине, высокое кровяное давление, головные боли, головокружение, тики, хроническая усталость, тошнота, частые простуды);</a:t>
            </a:r>
          </a:p>
          <a:p>
            <a:r>
              <a:rPr lang="ru-RU" sz="1200" kern="1200" dirty="0" smtClean="0">
                <a:solidFill>
                  <a:schemeClr val="tx1"/>
                </a:solidFill>
                <a:latin typeface="+mn-lt"/>
                <a:ea typeface="+mn-ea"/>
                <a:cs typeface="+mn-cs"/>
              </a:rPr>
              <a:t>-  </a:t>
            </a:r>
            <a:r>
              <a:rPr lang="ru-RU" sz="1200" b="1" kern="1200" dirty="0" smtClean="0">
                <a:solidFill>
                  <a:schemeClr val="tx1"/>
                </a:solidFill>
                <a:latin typeface="+mn-lt"/>
                <a:ea typeface="+mn-ea"/>
                <a:cs typeface="+mn-cs"/>
              </a:rPr>
              <a:t>эмоциональные  </a:t>
            </a:r>
            <a:r>
              <a:rPr lang="ru-RU" sz="1200" kern="1200" dirty="0" smtClean="0">
                <a:solidFill>
                  <a:schemeClr val="tx1"/>
                </a:solidFill>
                <a:latin typeface="+mn-lt"/>
                <a:ea typeface="+mn-ea"/>
                <a:cs typeface="+mn-cs"/>
              </a:rPr>
              <a:t>(излишняя агрессивность, повышенная возбудимость, депрессия, импульсивное поведение, нарушение памяти и концентрации внимания, истерики, ночные кошмары, паника, раздражительность, частая слезливость);</a:t>
            </a:r>
          </a:p>
          <a:p>
            <a:r>
              <a:rPr lang="ru-RU" sz="1200" kern="1200" dirty="0" smtClean="0">
                <a:solidFill>
                  <a:schemeClr val="tx1"/>
                </a:solidFill>
                <a:latin typeface="+mn-lt"/>
                <a:ea typeface="+mn-ea"/>
                <a:cs typeface="+mn-cs"/>
              </a:rPr>
              <a:t>-      </a:t>
            </a:r>
            <a:r>
              <a:rPr lang="ru-RU" sz="1200" b="1" kern="1200" dirty="0" smtClean="0">
                <a:solidFill>
                  <a:schemeClr val="tx1"/>
                </a:solidFill>
                <a:latin typeface="+mn-lt"/>
                <a:ea typeface="+mn-ea"/>
                <a:cs typeface="+mn-cs"/>
              </a:rPr>
              <a:t>поведенческие</a:t>
            </a:r>
            <a:r>
              <a:rPr lang="ru-RU" sz="1200" kern="1200" dirty="0" smtClean="0">
                <a:solidFill>
                  <a:schemeClr val="tx1"/>
                </a:solidFill>
                <a:latin typeface="+mn-lt"/>
                <a:ea typeface="+mn-ea"/>
                <a:cs typeface="+mn-cs"/>
              </a:rPr>
              <a:t> (постоянный поиск у себя различных заболеваний, потеря интереса к своему внешнему облику, привычка кусать и грызть ногти или какие-то предметы, притопывание ногой или постукивание пальцем, усиленное курение, злоупотребление спиртным.</a:t>
            </a:r>
          </a:p>
          <a:p>
            <a:endParaRPr lang="ru-RU" dirty="0"/>
          </a:p>
        </p:txBody>
      </p:sp>
      <p:sp>
        <p:nvSpPr>
          <p:cNvPr id="4" name="Номер слайда 3"/>
          <p:cNvSpPr>
            <a:spLocks noGrp="1"/>
          </p:cNvSpPr>
          <p:nvPr>
            <p:ph type="sldNum" sz="quarter" idx="10"/>
          </p:nvPr>
        </p:nvSpPr>
        <p:spPr/>
        <p:txBody>
          <a:bodyPr/>
          <a:lstStyle/>
          <a:p>
            <a:fld id="{82D9F73B-DCA9-4FBF-A3A3-B87BA535C567}" type="slidenum">
              <a:rPr lang="ru-RU" smtClean="0"/>
              <a:t>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Многие из перечисленных   состояний вначале являются незначительными раздражителями, но со временем усиливаются и под действием стресса могут привести к серьёзным заболеваниям. Научившись воспринимать даже слабые сигналы собственного организма, мы можем помочь себе лучше разобраться в источниках стрессов, не допустить появления серьёзных симптомов и облегчить себе борьбу со стрессовым состоянием.</a:t>
            </a:r>
          </a:p>
          <a:p>
            <a:endParaRPr lang="ru-RU" dirty="0"/>
          </a:p>
        </p:txBody>
      </p:sp>
      <p:sp>
        <p:nvSpPr>
          <p:cNvPr id="4" name="Номер слайда 3"/>
          <p:cNvSpPr>
            <a:spLocks noGrp="1"/>
          </p:cNvSpPr>
          <p:nvPr>
            <p:ph type="sldNum" sz="quarter" idx="10"/>
          </p:nvPr>
        </p:nvSpPr>
        <p:spPr/>
        <p:txBody>
          <a:bodyPr/>
          <a:lstStyle/>
          <a:p>
            <a:fld id="{82D9F73B-DCA9-4FBF-A3A3-B87BA535C567}" type="slidenum">
              <a:rPr lang="ru-RU" smtClean="0"/>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Люди  делятся на несколько типов по отношению к стрессу и умению не допускать, чтобы он ими управлял.  Необходимо знать к какому типу людей вы принадлежите – это поможет вам лучше спланировать свою жизнь, выработать у себя позицию положительного отношения к стрессовым ситуациям. Попробуем определить, к какому типу людей относится каждый из нас. Для этого  ответим на предложенные вопросы. (</a:t>
            </a:r>
            <a:r>
              <a:rPr lang="ru-RU" sz="1200" i="1" kern="1200" dirty="0" smtClean="0">
                <a:solidFill>
                  <a:schemeClr val="tx1"/>
                </a:solidFill>
                <a:latin typeface="+mn-lt"/>
                <a:ea typeface="+mn-ea"/>
                <a:cs typeface="+mn-cs"/>
              </a:rPr>
              <a:t>Объяснить как работать с тестом и подсчитывать результат)</a:t>
            </a:r>
            <a:r>
              <a:rPr lang="ru-RU" sz="1200" kern="1200" dirty="0" smtClean="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Необходимо знать к какому типу людей вы принадлежите - это поможет вам лучше спланировать свою жизнь, и, если ничего нельзя изменить в ней в смысле профессии, социальной принадлежности, возраста, можно постараться выработать у себя позицию </a:t>
            </a:r>
            <a:r>
              <a:rPr lang="ru-RU" sz="1200" i="1" kern="1200" dirty="0" smtClean="0">
                <a:solidFill>
                  <a:schemeClr val="tx1"/>
                </a:solidFill>
                <a:latin typeface="+mn-lt"/>
                <a:ea typeface="+mn-ea"/>
                <a:cs typeface="+mn-cs"/>
              </a:rPr>
              <a:t>принятия стресса</a:t>
            </a:r>
            <a:r>
              <a:rPr lang="ru-RU" sz="1200" kern="1200" dirty="0" smtClean="0">
                <a:solidFill>
                  <a:schemeClr val="tx1"/>
                </a:solidFill>
                <a:latin typeface="+mn-lt"/>
                <a:ea typeface="+mn-ea"/>
                <a:cs typeface="+mn-cs"/>
              </a:rPr>
              <a:t> или так называемого положительного отношения к нему. Реакция на стресс делает одних людей более подверженными сердечным и прочим заболеваниям, а других – более устойчивыми.</a:t>
            </a:r>
          </a:p>
          <a:p>
            <a:endParaRPr lang="ru-RU" dirty="0"/>
          </a:p>
        </p:txBody>
      </p:sp>
      <p:sp>
        <p:nvSpPr>
          <p:cNvPr id="4" name="Номер слайда 3"/>
          <p:cNvSpPr>
            <a:spLocks noGrp="1"/>
          </p:cNvSpPr>
          <p:nvPr>
            <p:ph type="sldNum" sz="quarter" idx="10"/>
          </p:nvPr>
        </p:nvSpPr>
        <p:spPr/>
        <p:txBody>
          <a:bodyPr/>
          <a:lstStyle/>
          <a:p>
            <a:fld id="{82D9F73B-DCA9-4FBF-A3A3-B87BA535C567}" type="slidenum">
              <a:rPr lang="ru-RU" smtClean="0"/>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2D9F73B-DCA9-4FBF-A3A3-B87BA535C567}" type="slidenum">
              <a:rPr lang="ru-RU" smtClean="0"/>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i="1" dirty="0" smtClean="0"/>
              <a:t>(После тестирования)</a:t>
            </a:r>
            <a:r>
              <a:rPr lang="ru-RU" b="1" dirty="0" smtClean="0"/>
              <a:t> Сделать обзор результатов</a:t>
            </a:r>
            <a:r>
              <a:rPr lang="ru-RU" dirty="0" smtClean="0"/>
              <a:t>  (</a:t>
            </a:r>
            <a:r>
              <a:rPr lang="ru-RU" i="1" dirty="0" smtClean="0"/>
              <a:t>иллюстрации </a:t>
            </a:r>
            <a:r>
              <a:rPr lang="ru-RU" i="1" dirty="0" err="1" smtClean="0"/>
              <a:t>психотипа</a:t>
            </a:r>
            <a:r>
              <a:rPr lang="ru-RU" dirty="0" smtClean="0"/>
              <a:t>). </a:t>
            </a:r>
          </a:p>
          <a:p>
            <a:r>
              <a:rPr lang="ru-RU" sz="1200" i="1" kern="1200" dirty="0" smtClean="0">
                <a:solidFill>
                  <a:schemeClr val="tx1"/>
                </a:solidFill>
                <a:latin typeface="+mn-lt"/>
                <a:ea typeface="+mn-ea"/>
                <a:cs typeface="+mn-cs"/>
              </a:rPr>
              <a:t>75 или меньше.</a:t>
            </a:r>
            <a:r>
              <a:rPr lang="ru-RU" sz="1200" kern="1200" dirty="0" smtClean="0">
                <a:solidFill>
                  <a:schemeClr val="tx1"/>
                </a:solidFill>
                <a:latin typeface="+mn-lt"/>
                <a:ea typeface="+mn-ea"/>
                <a:cs typeface="+mn-cs"/>
              </a:rPr>
              <a:t> Вы относитесь к «спокойному» типу. Вы принимаете жизнь такой, как она есть, и на стрессы реагируете в основном достаточно спокойно, не позволяя им чересчур влиять на ваше самочувствие. Вы вполне можете прожить и без стрессов, для поднятия тонуса они вам не нужны.</a:t>
            </a:r>
          </a:p>
          <a:p>
            <a:r>
              <a:rPr lang="ru-RU" sz="1200" i="1" kern="1200" dirty="0" smtClean="0">
                <a:solidFill>
                  <a:schemeClr val="tx1"/>
                </a:solidFill>
                <a:latin typeface="+mn-lt"/>
                <a:ea typeface="+mn-ea"/>
                <a:cs typeface="+mn-cs"/>
              </a:rPr>
              <a:t>76 – 99 баллов.</a:t>
            </a:r>
            <a:r>
              <a:rPr lang="ru-RU" sz="1200" kern="1200" dirty="0" smtClean="0">
                <a:solidFill>
                  <a:schemeClr val="tx1"/>
                </a:solidFill>
                <a:latin typeface="+mn-lt"/>
                <a:ea typeface="+mn-ea"/>
                <a:cs typeface="+mn-cs"/>
              </a:rPr>
              <a:t> Вы принадлежите к среднему типу – к некоторым вещам вы относитесь достаточно серьезно и в определенных ситуациях любите быть активными, целеустремленными и добиваться результатов, однако, как правило, умеете расслабляться и не очень агрессивны. Стрессы вам не слишком страшны, иногда даже приятны, позволяют почувствовать «вкус к жизни», но очень частое их повторение может повредить вашему здоровью. </a:t>
            </a:r>
          </a:p>
          <a:p>
            <a:r>
              <a:rPr lang="ru-RU" sz="1200" i="1" kern="1200" dirty="0" smtClean="0">
                <a:solidFill>
                  <a:schemeClr val="tx1"/>
                </a:solidFill>
                <a:latin typeface="+mn-lt"/>
                <a:ea typeface="+mn-ea"/>
                <a:cs typeface="+mn-cs"/>
              </a:rPr>
              <a:t>100 баллов и более.</a:t>
            </a:r>
            <a:r>
              <a:rPr lang="ru-RU" sz="1200" kern="1200" dirty="0" smtClean="0">
                <a:solidFill>
                  <a:schemeClr val="tx1"/>
                </a:solidFill>
                <a:latin typeface="+mn-lt"/>
                <a:ea typeface="+mn-ea"/>
                <a:cs typeface="+mn-cs"/>
              </a:rPr>
              <a:t> Вы – ярко выраженный «возбудимый» тип. Стрессы вам необходимы для постоянного ощущения, что вы «держите руку на пульсе». Но стоит быть осторожнее – вы реагируете на них излишне эмоционально и не всегда в состоянии остановиться вовремя.</a:t>
            </a:r>
          </a:p>
          <a:p>
            <a:endParaRPr lang="ru-RU" dirty="0"/>
          </a:p>
        </p:txBody>
      </p:sp>
      <p:sp>
        <p:nvSpPr>
          <p:cNvPr id="4" name="Номер слайда 3"/>
          <p:cNvSpPr>
            <a:spLocks noGrp="1"/>
          </p:cNvSpPr>
          <p:nvPr>
            <p:ph type="sldNum" sz="quarter" idx="10"/>
          </p:nvPr>
        </p:nvSpPr>
        <p:spPr/>
        <p:txBody>
          <a:bodyPr/>
          <a:lstStyle/>
          <a:p>
            <a:fld id="{82D9F73B-DCA9-4FBF-A3A3-B87BA535C567}" type="slidenum">
              <a:rPr lang="ru-RU" smtClean="0"/>
              <a:t>8</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Любая стрессовая ситуация  может стать основной причиной психических и эмоциональных расстройств.   Чтобы защитить себя от подобных последствий, надо научиться управлять стрессом, расслабляться, снимать напряжение. И тогда действуя правильно, можно предупредить возникновение заболевания. Создатель учения о стрессе - </a:t>
            </a:r>
            <a:r>
              <a:rPr lang="ru-RU" sz="1200" kern="1200" dirty="0" err="1" smtClean="0">
                <a:solidFill>
                  <a:schemeClr val="tx1"/>
                </a:solidFill>
                <a:latin typeface="+mn-lt"/>
                <a:ea typeface="+mn-ea"/>
                <a:cs typeface="+mn-cs"/>
              </a:rPr>
              <a:t>Ганс</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Селье</a:t>
            </a:r>
            <a:r>
              <a:rPr lang="ru-RU" sz="1200" kern="1200" dirty="0" smtClean="0">
                <a:solidFill>
                  <a:schemeClr val="tx1"/>
                </a:solidFill>
                <a:latin typeface="+mn-lt"/>
                <a:ea typeface="+mn-ea"/>
                <a:cs typeface="+mn-cs"/>
              </a:rPr>
              <a:t> сказал: «Стресс – это не то, что с вами случилось, а то, как вы это воспринимаете».   Какие же существуют способы борьбы со стрессом? Послушаем рекомендации специалистов.</a:t>
            </a:r>
          </a:p>
          <a:p>
            <a:endParaRPr lang="ru-RU" dirty="0"/>
          </a:p>
        </p:txBody>
      </p:sp>
      <p:sp>
        <p:nvSpPr>
          <p:cNvPr id="4" name="Номер слайда 3"/>
          <p:cNvSpPr>
            <a:spLocks noGrp="1"/>
          </p:cNvSpPr>
          <p:nvPr>
            <p:ph type="sldNum" sz="quarter" idx="10"/>
          </p:nvPr>
        </p:nvSpPr>
        <p:spPr/>
        <p:txBody>
          <a:bodyPr/>
          <a:lstStyle/>
          <a:p>
            <a:fld id="{82D9F73B-DCA9-4FBF-A3A3-B87BA535C567}" type="slidenum">
              <a:rPr lang="ru-RU" smtClean="0"/>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одзаголовок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9FDD5E06-C32E-489A-8E02-D8B665F35FB8}" type="datetimeFigureOut">
              <a:rPr lang="ru-RU" smtClean="0"/>
              <a:t>26.03.2013</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7" name="Прямая соединительная линия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Овал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Овал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Номер слайда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CB75527-002E-4E62-B6BD-97C2BCA64269}" type="slidenum">
              <a:rPr lang="ru-RU" smtClean="0"/>
              <a:t>‹#›</a:t>
            </a:fld>
            <a:endParaRPr lang="ru-RU"/>
          </a:p>
        </p:txBody>
      </p:sp>
      <p:sp>
        <p:nvSpPr>
          <p:cNvPr id="8" name="Заголовок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FDD5E06-C32E-489A-8E02-D8B665F35FB8}" type="datetimeFigureOut">
              <a:rPr lang="ru-RU" smtClean="0"/>
              <a:t>26.03.2013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B75527-002E-4E62-B6BD-97C2BCA64269}"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2"/>
      </p:bgRef>
    </p:bg>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Прямая соединительная линия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Овал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6915912" y="3009901"/>
            <a:ext cx="457200" cy="441325"/>
          </a:xfrm>
        </p:spPr>
        <p:txBody>
          <a:bodyPr/>
          <a:lstStyle/>
          <a:p>
            <a:fld id="{5CB75527-002E-4E62-B6BD-97C2BCA64269}" type="slidenum">
              <a:rPr lang="ru-RU" smtClean="0"/>
              <a:t>‹#›</a:t>
            </a:fld>
            <a:endParaRPr lang="ru-RU"/>
          </a:p>
        </p:txBody>
      </p:sp>
      <p:sp>
        <p:nvSpPr>
          <p:cNvPr id="3" name="Вертикальный текст 2"/>
          <p:cNvSpPr>
            <a:spLocks noGrp="1"/>
          </p:cNvSpPr>
          <p:nvPr>
            <p:ph type="body" orient="vert" idx="1"/>
          </p:nvPr>
        </p:nvSpPr>
        <p:spPr>
          <a:xfrm>
            <a:off x="304800" y="304800"/>
            <a:ext cx="6553200" cy="5821366"/>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FDD5E06-C32E-489A-8E02-D8B665F35FB8}" type="datetimeFigureOut">
              <a:rPr lang="ru-RU" smtClean="0"/>
              <a:t>26.03.2013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2" name="Вертикальный заголовок 1"/>
          <p:cNvSpPr>
            <a:spLocks noGrp="1"/>
          </p:cNvSpPr>
          <p:nvPr>
            <p:ph type="title" orient="vert"/>
          </p:nvPr>
        </p:nvSpPr>
        <p:spPr>
          <a:xfrm>
            <a:off x="7391400" y="304801"/>
            <a:ext cx="1447800" cy="5851525"/>
          </a:xfrm>
        </p:spPr>
        <p:txBody>
          <a:bodyPr vert="eaVert"/>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3">
                    <a:shade val="75000"/>
                  </a:schemeClr>
                </a:solidFill>
              </a:defRPr>
            </a:lvl1p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9FDD5E06-C32E-489A-8E02-D8B665F35FB8}" type="datetimeFigureOut">
              <a:rPr lang="ru-RU" smtClean="0"/>
              <a:t>26.03.2013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4361688" y="1026372"/>
            <a:ext cx="457200" cy="441325"/>
          </a:xfrm>
        </p:spPr>
        <p:txBody>
          <a:bodyPr/>
          <a:lstStyle/>
          <a:p>
            <a:fld id="{5CB75527-002E-4E62-B6BD-97C2BCA64269}" type="slidenum">
              <a:rPr lang="ru-RU" smtClean="0"/>
              <a:t>‹#›</a:t>
            </a:fld>
            <a:endParaRPr lang="ru-RU"/>
          </a:p>
        </p:txBody>
      </p:sp>
      <p:sp>
        <p:nvSpPr>
          <p:cNvPr id="8" name="Содержимое 7"/>
          <p:cNvSpPr>
            <a:spLocks noGrp="1"/>
          </p:cNvSpPr>
          <p:nvPr>
            <p:ph sz="quarter" idx="1"/>
          </p:nvPr>
        </p:nvSpPr>
        <p:spPr>
          <a:xfrm>
            <a:off x="301752" y="1527048"/>
            <a:ext cx="850392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3" name="Прямоугольник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Прямоугольник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Нижний колонтитул 4"/>
          <p:cNvSpPr>
            <a:spLocks noGrp="1"/>
          </p:cNvSpPr>
          <p:nvPr>
            <p:ph type="ftr" sz="quarter" idx="11"/>
          </p:nvPr>
        </p:nvSpPr>
        <p:spPr/>
        <p:txBody>
          <a:bodyPr/>
          <a:lstStyle/>
          <a:p>
            <a:endParaRPr lang="ru-RU"/>
          </a:p>
        </p:txBody>
      </p:sp>
      <p:sp>
        <p:nvSpPr>
          <p:cNvPr id="4" name="Дата 3"/>
          <p:cNvSpPr>
            <a:spLocks noGrp="1"/>
          </p:cNvSpPr>
          <p:nvPr>
            <p:ph type="dt" sz="half" idx="10"/>
          </p:nvPr>
        </p:nvSpPr>
        <p:spPr/>
        <p:txBody>
          <a:bodyPr/>
          <a:lstStyle/>
          <a:p>
            <a:fld id="{9FDD5E06-C32E-489A-8E02-D8B665F35FB8}" type="datetimeFigureOut">
              <a:rPr lang="ru-RU" smtClean="0"/>
              <a:t>26.03.2013</a:t>
            </a:fld>
            <a:endParaRPr lang="ru-RU"/>
          </a:p>
        </p:txBody>
      </p:sp>
      <p:sp>
        <p:nvSpPr>
          <p:cNvPr id="8" name="Прямая соединительная линия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Овал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CB75527-002E-4E62-B6BD-97C2BCA64269}" type="slidenum">
              <a:rPr lang="ru-RU" smtClean="0"/>
              <a:t>‹#›</a:t>
            </a:fld>
            <a:endParaRPr lang="ru-RU"/>
          </a:p>
        </p:txBody>
      </p:sp>
      <p:sp>
        <p:nvSpPr>
          <p:cNvPr id="2" name="Заголовок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758952"/>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a:xfrm>
            <a:off x="5791200" y="6409944"/>
            <a:ext cx="3044952" cy="365760"/>
          </a:xfrm>
        </p:spPr>
        <p:txBody>
          <a:bodyPr/>
          <a:lstStyle/>
          <a:p>
            <a:fld id="{9FDD5E06-C32E-489A-8E02-D8B665F35FB8}" type="datetimeFigureOut">
              <a:rPr lang="ru-RU" smtClean="0"/>
              <a:t>26.03.2013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B75527-002E-4E62-B6BD-97C2BCA64269}" type="slidenum">
              <a:rPr lang="ru-RU" smtClean="0"/>
              <a:t>‹#›</a:t>
            </a:fld>
            <a:endParaRPr lang="ru-RU"/>
          </a:p>
        </p:txBody>
      </p:sp>
      <p:sp>
        <p:nvSpPr>
          <p:cNvPr id="8" name="Прямая соединительная линия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Содержимое 9"/>
          <p:cNvSpPr>
            <a:spLocks noGrp="1"/>
          </p:cNvSpPr>
          <p:nvPr>
            <p:ph sz="half" idx="1"/>
          </p:nvPr>
        </p:nvSpPr>
        <p:spPr>
          <a:xfrm>
            <a:off x="301752"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Содержимое 11"/>
          <p:cNvSpPr>
            <a:spLocks noGrp="1"/>
          </p:cNvSpPr>
          <p:nvPr>
            <p:ph sz="half" idx="2"/>
          </p:nvPr>
        </p:nvSpPr>
        <p:spPr>
          <a:xfrm>
            <a:off x="4800600"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1">
        <a:schemeClr val="bg2"/>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Прямоугольник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Прямоугольник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Прямоугольник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9FDD5E06-C32E-489A-8E02-D8B665F35FB8}" type="datetimeFigureOut">
              <a:rPr lang="ru-RU" smtClean="0"/>
              <a:t>26.03.2013</a:t>
            </a:fld>
            <a:endParaRPr lang="ru-RU"/>
          </a:p>
        </p:txBody>
      </p:sp>
      <p:sp>
        <p:nvSpPr>
          <p:cNvPr id="8" name="Нижний колонтитул 7"/>
          <p:cNvSpPr>
            <a:spLocks noGrp="1"/>
          </p:cNvSpPr>
          <p:nvPr>
            <p:ph type="ftr" sz="quarter" idx="11"/>
          </p:nvPr>
        </p:nvSpPr>
        <p:spPr>
          <a:xfrm>
            <a:off x="304800" y="6409944"/>
            <a:ext cx="3581400" cy="365760"/>
          </a:xfrm>
        </p:spPr>
        <p:txBody>
          <a:bodyPr/>
          <a:lstStyle/>
          <a:p>
            <a:endParaRPr lang="ru-RU"/>
          </a:p>
        </p:txBody>
      </p:sp>
      <p:sp>
        <p:nvSpPr>
          <p:cNvPr id="15" name="Прямая соединительная линия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Содержимое 23"/>
          <p:cNvSpPr>
            <a:spLocks noGrp="1"/>
          </p:cNvSpPr>
          <p:nvPr>
            <p:ph sz="quarter" idx="2"/>
          </p:nvPr>
        </p:nvSpPr>
        <p:spPr>
          <a:xfrm>
            <a:off x="301752" y="2471383"/>
            <a:ext cx="4041648" cy="3818404"/>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Содержимое 25"/>
          <p:cNvSpPr>
            <a:spLocks noGrp="1"/>
          </p:cNvSpPr>
          <p:nvPr>
            <p:ph sz="quarter" idx="4"/>
          </p:nvPr>
        </p:nvSpPr>
        <p:spPr>
          <a:xfrm>
            <a:off x="4800600" y="2471383"/>
            <a:ext cx="4038600" cy="382219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Овал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Овал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Номер слайда 8"/>
          <p:cNvSpPr>
            <a:spLocks noGrp="1"/>
          </p:cNvSpPr>
          <p:nvPr>
            <p:ph type="sldNum" sz="quarter" idx="12"/>
          </p:nvPr>
        </p:nvSpPr>
        <p:spPr>
          <a:xfrm>
            <a:off x="4343400" y="1042416"/>
            <a:ext cx="457200" cy="441325"/>
          </a:xfrm>
        </p:spPr>
        <p:txBody>
          <a:bodyPr/>
          <a:lstStyle>
            <a:lvl1pPr algn="ctr">
              <a:defRPr/>
            </a:lvl1pPr>
          </a:lstStyle>
          <a:p>
            <a:fld id="{5CB75527-002E-4E62-B6BD-97C2BCA64269}" type="slidenum">
              <a:rPr lang="ru-RU" smtClean="0"/>
              <a:t>‹#›</a:t>
            </a:fld>
            <a:endParaRPr lang="ru-RU"/>
          </a:p>
        </p:txBody>
      </p:sp>
      <p:sp>
        <p:nvSpPr>
          <p:cNvPr id="23" name="Заголовок 22"/>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9FDD5E06-C32E-489A-8E02-D8B665F35FB8}" type="datetimeFigureOut">
              <a:rPr lang="ru-RU" smtClean="0"/>
              <a:t>26.03.2013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a:xfrm>
            <a:off x="4343400" y="1036020"/>
            <a:ext cx="457200" cy="441325"/>
          </a:xfrm>
        </p:spPr>
        <p:txBody>
          <a:bodyPr/>
          <a:lstStyle/>
          <a:p>
            <a:fld id="{5CB75527-002E-4E62-B6BD-97C2BCA64269}"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Прямоугольник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Прямоугольник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Дата 1"/>
          <p:cNvSpPr>
            <a:spLocks noGrp="1"/>
          </p:cNvSpPr>
          <p:nvPr>
            <p:ph type="dt" sz="half" idx="10"/>
          </p:nvPr>
        </p:nvSpPr>
        <p:spPr/>
        <p:txBody>
          <a:bodyPr/>
          <a:lstStyle/>
          <a:p>
            <a:fld id="{9FDD5E06-C32E-489A-8E02-D8B665F35FB8}" type="datetimeFigureOut">
              <a:rPr lang="ru-RU" smtClean="0"/>
              <a:t>26.03.2013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4267200" y="6324600"/>
            <a:ext cx="609600" cy="441324"/>
          </a:xfrm>
        </p:spPr>
        <p:txBody>
          <a:bodyPr/>
          <a:lstStyle>
            <a:lvl1pPr>
              <a:defRPr>
                <a:solidFill>
                  <a:srgbClr val="FFFFFF"/>
                </a:solidFill>
              </a:defRPr>
            </a:lvl1pPr>
          </a:lstStyle>
          <a:p>
            <a:fld id="{5CB75527-002E-4E62-B6BD-97C2BCA64269}"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9" name="Прямоугольник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Прямоугольник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оугольник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Прямая соединительная линия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Содержимое 19"/>
          <p:cNvSpPr>
            <a:spLocks noGrp="1"/>
          </p:cNvSpPr>
          <p:nvPr>
            <p:ph sz="quarter" idx="1"/>
          </p:nvPr>
        </p:nvSpPr>
        <p:spPr>
          <a:xfrm>
            <a:off x="3124200" y="685800"/>
            <a:ext cx="5638800" cy="5410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Овал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5CB75527-002E-4E62-B6BD-97C2BCA64269}" type="slidenum">
              <a:rPr lang="ru-RU" smtClean="0"/>
              <a:t>‹#›</a:t>
            </a:fld>
            <a:endParaRPr lang="ru-RU"/>
          </a:p>
        </p:txBody>
      </p:sp>
      <p:sp>
        <p:nvSpPr>
          <p:cNvPr id="21" name="Прямоугольник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p:txBody>
          <a:bodyPr/>
          <a:lstStyle/>
          <a:p>
            <a:fld id="{9FDD5E06-C32E-489A-8E02-D8B665F35FB8}" type="datetimeFigureOut">
              <a:rPr lang="ru-RU" smtClean="0"/>
              <a:t>26.03.2013</a:t>
            </a:fld>
            <a:endParaRPr lang="ru-RU"/>
          </a:p>
        </p:txBody>
      </p:sp>
      <p:sp>
        <p:nvSpPr>
          <p:cNvPr id="6" name="Нижний колонтитул 5"/>
          <p:cNvSpPr>
            <a:spLocks noGrp="1"/>
          </p:cNvSpPr>
          <p:nvPr>
            <p:ph type="ftr" sz="quarter" idx="11"/>
          </p:nvPr>
        </p:nvSpPr>
        <p:spPr>
          <a:xfrm>
            <a:off x="301752" y="6410848"/>
            <a:ext cx="3383280" cy="365760"/>
          </a:xfrm>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1" name="Прямая соединительная линия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Прямоугольник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Прямоугольник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Овал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Овал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p>
            <a:fld id="{5CB75527-002E-4E62-B6BD-97C2BCA64269}" type="slidenum">
              <a:rPr lang="ru-RU" smtClean="0"/>
              <a:t>‹#›</a:t>
            </a:fld>
            <a:endParaRPr lang="ru-RU"/>
          </a:p>
        </p:txBody>
      </p:sp>
      <p:sp>
        <p:nvSpPr>
          <p:cNvPr id="2" name="Заголовок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3000375" y="609600"/>
            <a:ext cx="5867400" cy="4267200"/>
          </a:xfrm>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22" name="Прямоугольник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a:xfrm>
            <a:off x="5788152" y="6404984"/>
            <a:ext cx="3044952" cy="365760"/>
          </a:xfrm>
        </p:spPr>
        <p:txBody>
          <a:bodyPr/>
          <a:lstStyle/>
          <a:p>
            <a:fld id="{9FDD5E06-C32E-489A-8E02-D8B665F35FB8}" type="datetimeFigureOut">
              <a:rPr lang="ru-RU" smtClean="0"/>
              <a:t>26.03.2013</a:t>
            </a:fld>
            <a:endParaRPr lang="ru-RU"/>
          </a:p>
        </p:txBody>
      </p:sp>
      <p:sp>
        <p:nvSpPr>
          <p:cNvPr id="6" name="Нижний колонтитул 5"/>
          <p:cNvSpPr>
            <a:spLocks noGrp="1"/>
          </p:cNvSpPr>
          <p:nvPr>
            <p:ph type="ftr" sz="quarter" idx="11"/>
          </p:nvPr>
        </p:nvSpPr>
        <p:spPr>
          <a:xfrm>
            <a:off x="301752" y="6410848"/>
            <a:ext cx="3584448" cy="365760"/>
          </a:xfrm>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Дата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9FDD5E06-C32E-489A-8E02-D8B665F35FB8}" type="datetimeFigureOut">
              <a:rPr lang="ru-RU" smtClean="0"/>
              <a:t>26.03.2013</a:t>
            </a:fld>
            <a:endParaRPr lang="ru-RU"/>
          </a:p>
        </p:txBody>
      </p:sp>
      <p:sp>
        <p:nvSpPr>
          <p:cNvPr id="3" name="Нижний колонтитул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ru-RU"/>
          </a:p>
        </p:txBody>
      </p:sp>
      <p:sp>
        <p:nvSpPr>
          <p:cNvPr id="8" name="Прямоугольник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Прямая соединительная линия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Овал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5CB75527-002E-4E62-B6BD-97C2BCA64269}" type="slidenum">
              <a:rPr lang="ru-RU" smtClean="0"/>
              <a:t>‹#›</a:t>
            </a:fld>
            <a:endParaRPr lang="ru-RU"/>
          </a:p>
        </p:txBody>
      </p:sp>
      <p:sp>
        <p:nvSpPr>
          <p:cNvPr id="22" name="Заголовок 21"/>
          <p:cNvSpPr>
            <a:spLocks noGrp="1"/>
          </p:cNvSpPr>
          <p:nvPr>
            <p:ph type="title"/>
          </p:nvPr>
        </p:nvSpPr>
        <p:spPr>
          <a:xfrm>
            <a:off x="301752" y="228600"/>
            <a:ext cx="8534400" cy="758952"/>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331640" y="2348880"/>
            <a:ext cx="6400800" cy="1752600"/>
          </a:xfrm>
        </p:spPr>
        <p:txBody>
          <a:bodyPr>
            <a:noAutofit/>
          </a:bodyPr>
          <a:lstStyle/>
          <a:p>
            <a:endParaRPr lang="ru-RU" sz="4000" dirty="0" smtClean="0"/>
          </a:p>
          <a:p>
            <a:r>
              <a:rPr lang="ru-RU" sz="4000" dirty="0" smtClean="0"/>
              <a:t>«Стресс: тихий убийца или эликсир жизни?»</a:t>
            </a:r>
            <a:br>
              <a:rPr lang="ru-RU" sz="4000" dirty="0" smtClean="0"/>
            </a:br>
            <a:endParaRPr lang="ru-RU" sz="4000" dirty="0"/>
          </a:p>
        </p:txBody>
      </p:sp>
      <p:sp>
        <p:nvSpPr>
          <p:cNvPr id="2" name="Заголовок 1"/>
          <p:cNvSpPr>
            <a:spLocks noGrp="1"/>
          </p:cNvSpPr>
          <p:nvPr>
            <p:ph type="ctrTitle"/>
          </p:nvPr>
        </p:nvSpPr>
        <p:spPr>
          <a:xfrm>
            <a:off x="683568" y="620688"/>
            <a:ext cx="7772400" cy="1470025"/>
          </a:xfrm>
        </p:spPr>
        <p:txBody>
          <a:bodyPr>
            <a:normAutofit/>
          </a:bodyPr>
          <a:lstStyle/>
          <a:p>
            <a:r>
              <a:rPr lang="ru-RU" dirty="0" smtClean="0"/>
              <a:t/>
            </a:r>
            <a:br>
              <a:rPr lang="ru-RU" dirty="0" smtClean="0"/>
            </a:br>
            <a:r>
              <a:rPr lang="ru-RU" dirty="0" smtClean="0"/>
              <a:t>Классный час</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Способы борьбы со стрессом</a:t>
            </a:r>
            <a:endParaRPr lang="ru-RU" dirty="0"/>
          </a:p>
        </p:txBody>
      </p:sp>
      <p:sp>
        <p:nvSpPr>
          <p:cNvPr id="3" name="Содержимое 2"/>
          <p:cNvSpPr>
            <a:spLocks noGrp="1"/>
          </p:cNvSpPr>
          <p:nvPr>
            <p:ph sz="quarter" idx="1"/>
          </p:nvPr>
        </p:nvSpPr>
        <p:spPr>
          <a:xfrm>
            <a:off x="457200" y="1600201"/>
            <a:ext cx="8229600" cy="1972816"/>
          </a:xfrm>
        </p:spPr>
        <p:txBody>
          <a:bodyPr/>
          <a:lstStyle/>
          <a:p>
            <a:pPr indent="0">
              <a:buNone/>
            </a:pPr>
            <a:r>
              <a:rPr lang="ru-RU" b="1" dirty="0"/>
              <a:t>Релаксация </a:t>
            </a:r>
            <a:r>
              <a:rPr lang="ru-RU" dirty="0"/>
              <a:t>– расслабление организма (аутотренинг). </a:t>
            </a:r>
          </a:p>
        </p:txBody>
      </p:sp>
      <p:pic>
        <p:nvPicPr>
          <p:cNvPr id="29700" name="Picture 4"/>
          <p:cNvPicPr>
            <a:picLocks noChangeAspect="1" noChangeArrowheads="1"/>
          </p:cNvPicPr>
          <p:nvPr/>
        </p:nvPicPr>
        <p:blipFill>
          <a:blip r:embed="rId3" cstate="print"/>
          <a:srcRect/>
          <a:stretch>
            <a:fillRect/>
          </a:stretch>
        </p:blipFill>
        <p:spPr bwMode="auto">
          <a:xfrm>
            <a:off x="2843808" y="3284984"/>
            <a:ext cx="3814024" cy="252028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864096"/>
          </a:xfrm>
        </p:spPr>
        <p:txBody>
          <a:bodyPr/>
          <a:lstStyle/>
          <a:p>
            <a:r>
              <a:rPr lang="ru-RU" b="1" dirty="0" smtClean="0"/>
              <a:t>Способы борьбы со стрессом</a:t>
            </a:r>
            <a:endParaRPr lang="ru-RU" dirty="0"/>
          </a:p>
        </p:txBody>
      </p:sp>
      <p:sp>
        <p:nvSpPr>
          <p:cNvPr id="3" name="Содержимое 2"/>
          <p:cNvSpPr>
            <a:spLocks noGrp="1"/>
          </p:cNvSpPr>
          <p:nvPr>
            <p:ph sz="quarter" idx="1"/>
          </p:nvPr>
        </p:nvSpPr>
        <p:spPr>
          <a:xfrm>
            <a:off x="457200" y="1124744"/>
            <a:ext cx="8507288" cy="5001419"/>
          </a:xfrm>
        </p:spPr>
        <p:txBody>
          <a:bodyPr>
            <a:normAutofit fontScale="92500" lnSpcReduction="10000"/>
          </a:bodyPr>
          <a:lstStyle/>
          <a:p>
            <a:pPr marL="4397375" indent="0">
              <a:buNone/>
            </a:pPr>
            <a:r>
              <a:rPr lang="ru-RU" sz="2900" dirty="0"/>
              <a:t>Когда на сердце неспокойно станет,</a:t>
            </a:r>
          </a:p>
          <a:p>
            <a:pPr marL="4397375" indent="0">
              <a:buNone/>
            </a:pPr>
            <a:r>
              <a:rPr lang="ru-RU" sz="2900" dirty="0"/>
              <a:t>Когда не в силах совладать собой,</a:t>
            </a:r>
          </a:p>
          <a:p>
            <a:pPr marL="4397375" indent="0">
              <a:buNone/>
            </a:pPr>
            <a:r>
              <a:rPr lang="ru-RU" sz="2900" dirty="0"/>
              <a:t>Побудь в лесу на солнечной поляне,</a:t>
            </a:r>
          </a:p>
          <a:p>
            <a:pPr marL="4397375" indent="0">
              <a:buNone/>
            </a:pPr>
            <a:r>
              <a:rPr lang="ru-RU" sz="2900" dirty="0"/>
              <a:t>И все печали снимет как рукой.</a:t>
            </a:r>
          </a:p>
          <a:p>
            <a:pPr algn="r">
              <a:buNone/>
            </a:pPr>
            <a:r>
              <a:rPr lang="ru-RU" dirty="0"/>
              <a:t>                               А.К. </a:t>
            </a:r>
            <a:r>
              <a:rPr lang="ru-RU" dirty="0" err="1"/>
              <a:t>Целье</a:t>
            </a:r>
            <a:endParaRPr lang="ru-RU" dirty="0"/>
          </a:p>
          <a:p>
            <a:pPr lvl="0"/>
            <a:r>
              <a:rPr lang="ru-RU" b="1" dirty="0"/>
              <a:t>Окружающая природа как источник положительной и отрицательной </a:t>
            </a:r>
            <a:r>
              <a:rPr lang="ru-RU" b="1" dirty="0" smtClean="0"/>
              <a:t>энергии</a:t>
            </a:r>
            <a:r>
              <a:rPr lang="ru-RU" dirty="0" smtClean="0"/>
              <a:t>. </a:t>
            </a:r>
            <a:endParaRPr lang="ru-RU" dirty="0"/>
          </a:p>
          <a:p>
            <a:pPr lvl="0"/>
            <a:r>
              <a:rPr lang="ru-RU" b="1" dirty="0"/>
              <a:t>Правильное питание</a:t>
            </a:r>
            <a:r>
              <a:rPr lang="ru-RU" b="1" dirty="0" smtClean="0"/>
              <a:t>.</a:t>
            </a:r>
            <a:r>
              <a:rPr lang="ru-RU" dirty="0" smtClean="0"/>
              <a:t>. </a:t>
            </a:r>
            <a:endParaRPr lang="ru-RU" dirty="0"/>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Способы борьбы со стрессом</a:t>
            </a:r>
            <a:endParaRPr lang="ru-RU" dirty="0"/>
          </a:p>
        </p:txBody>
      </p:sp>
      <p:sp>
        <p:nvSpPr>
          <p:cNvPr id="3" name="Содержимое 2"/>
          <p:cNvSpPr>
            <a:spLocks noGrp="1"/>
          </p:cNvSpPr>
          <p:nvPr>
            <p:ph sz="quarter" idx="1"/>
          </p:nvPr>
        </p:nvSpPr>
        <p:spPr>
          <a:xfrm>
            <a:off x="457200" y="1340768"/>
            <a:ext cx="8229600" cy="4785395"/>
          </a:xfrm>
        </p:spPr>
        <p:txBody>
          <a:bodyPr>
            <a:normAutofit lnSpcReduction="10000"/>
          </a:bodyPr>
          <a:lstStyle/>
          <a:p>
            <a:pPr lvl="0"/>
            <a:r>
              <a:rPr lang="ru-RU" sz="3600" b="1" dirty="0"/>
              <a:t>Разрядка по восточным </a:t>
            </a:r>
            <a:r>
              <a:rPr lang="ru-RU" sz="3600" b="1" dirty="0" smtClean="0"/>
              <a:t>методикам</a:t>
            </a:r>
            <a:r>
              <a:rPr lang="ru-RU" sz="3600" dirty="0" smtClean="0"/>
              <a:t>. </a:t>
            </a:r>
            <a:endParaRPr lang="ru-RU" sz="3600" dirty="0"/>
          </a:p>
          <a:p>
            <a:pPr lvl="0"/>
            <a:r>
              <a:rPr lang="ru-RU" sz="3600" b="1" dirty="0"/>
              <a:t>Плеск воды и благоухание </a:t>
            </a:r>
            <a:r>
              <a:rPr lang="ru-RU" sz="3600" b="1" dirty="0" smtClean="0"/>
              <a:t>масел</a:t>
            </a:r>
            <a:r>
              <a:rPr lang="ru-RU" sz="3600" dirty="0" smtClean="0"/>
              <a:t>. </a:t>
            </a:r>
            <a:endParaRPr lang="ru-RU" sz="3600" dirty="0"/>
          </a:p>
          <a:p>
            <a:pPr lvl="0"/>
            <a:r>
              <a:rPr lang="ru-RU" sz="3600" b="1" dirty="0" err="1" smtClean="0"/>
              <a:t>Цветотерапия</a:t>
            </a:r>
            <a:r>
              <a:rPr lang="ru-RU" sz="3600" dirty="0" smtClean="0"/>
              <a:t>. </a:t>
            </a:r>
            <a:endParaRPr lang="ru-RU" sz="3600" dirty="0"/>
          </a:p>
          <a:p>
            <a:pPr lvl="0"/>
            <a:r>
              <a:rPr lang="ru-RU" sz="3600" b="1" dirty="0"/>
              <a:t>Переключение на другие виды </a:t>
            </a:r>
            <a:r>
              <a:rPr lang="ru-RU" sz="3600" b="1" dirty="0" smtClean="0"/>
              <a:t>деятельности</a:t>
            </a:r>
            <a:r>
              <a:rPr lang="ru-RU" sz="3600" dirty="0" smtClean="0"/>
              <a:t>. </a:t>
            </a:r>
            <a:endParaRPr lang="ru-RU" sz="3600" dirty="0"/>
          </a:p>
          <a:p>
            <a:pPr lvl="0"/>
            <a:r>
              <a:rPr lang="ru-RU" sz="3600" b="1" dirty="0" smtClean="0"/>
              <a:t>Смех.</a:t>
            </a:r>
            <a:endParaRPr lang="ru-RU" sz="3600" dirty="0"/>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a:t>
            </a:r>
            <a:r>
              <a:rPr lang="ru-RU" b="1" dirty="0"/>
              <a:t>«Улыбнись»</a:t>
            </a:r>
            <a:r>
              <a:rPr lang="ru-RU" dirty="0"/>
              <a:t/>
            </a:r>
            <a:br>
              <a:rPr lang="ru-RU" dirty="0"/>
            </a:br>
            <a:endParaRPr lang="ru-RU" dirty="0"/>
          </a:p>
        </p:txBody>
      </p:sp>
      <p:pic>
        <p:nvPicPr>
          <p:cNvPr id="30722" name="Picture 2"/>
          <p:cNvPicPr>
            <a:picLocks noChangeAspect="1" noChangeArrowheads="1"/>
          </p:cNvPicPr>
          <p:nvPr/>
        </p:nvPicPr>
        <p:blipFill>
          <a:blip r:embed="rId3" cstate="print"/>
          <a:srcRect/>
          <a:stretch>
            <a:fillRect/>
          </a:stretch>
        </p:blipFill>
        <p:spPr bwMode="auto">
          <a:xfrm>
            <a:off x="7092280" y="260648"/>
            <a:ext cx="1860798" cy="1860798"/>
          </a:xfrm>
          <a:prstGeom prst="rect">
            <a:avLst/>
          </a:prstGeom>
          <a:noFill/>
          <a:ln w="9525">
            <a:noFill/>
            <a:miter lim="800000"/>
            <a:headEnd/>
            <a:tailEnd/>
          </a:ln>
        </p:spPr>
      </p:pic>
      <p:pic>
        <p:nvPicPr>
          <p:cNvPr id="30723" name="Picture 3"/>
          <p:cNvPicPr>
            <a:picLocks noChangeAspect="1" noChangeArrowheads="1"/>
          </p:cNvPicPr>
          <p:nvPr/>
        </p:nvPicPr>
        <p:blipFill>
          <a:blip r:embed="rId4" cstate="print"/>
          <a:srcRect/>
          <a:stretch>
            <a:fillRect/>
          </a:stretch>
        </p:blipFill>
        <p:spPr bwMode="auto">
          <a:xfrm>
            <a:off x="251519" y="332656"/>
            <a:ext cx="2795831" cy="2016224"/>
          </a:xfrm>
          <a:prstGeom prst="rect">
            <a:avLst/>
          </a:prstGeom>
          <a:noFill/>
          <a:ln w="9525">
            <a:noFill/>
            <a:miter lim="800000"/>
            <a:headEnd/>
            <a:tailEnd/>
          </a:ln>
        </p:spPr>
      </p:pic>
      <p:pic>
        <p:nvPicPr>
          <p:cNvPr id="30724" name="Picture 4"/>
          <p:cNvPicPr>
            <a:picLocks noChangeAspect="1" noChangeArrowheads="1"/>
          </p:cNvPicPr>
          <p:nvPr/>
        </p:nvPicPr>
        <p:blipFill>
          <a:blip r:embed="rId5" cstate="print"/>
          <a:srcRect/>
          <a:stretch>
            <a:fillRect/>
          </a:stretch>
        </p:blipFill>
        <p:spPr bwMode="auto">
          <a:xfrm>
            <a:off x="3995936" y="980728"/>
            <a:ext cx="1960612" cy="2940918"/>
          </a:xfrm>
          <a:prstGeom prst="rect">
            <a:avLst/>
          </a:prstGeom>
          <a:noFill/>
          <a:ln w="9525">
            <a:noFill/>
            <a:miter lim="800000"/>
            <a:headEnd/>
            <a:tailEnd/>
          </a:ln>
        </p:spPr>
      </p:pic>
      <p:pic>
        <p:nvPicPr>
          <p:cNvPr id="30725" name="Picture 5"/>
          <p:cNvPicPr>
            <a:picLocks noChangeAspect="1" noChangeArrowheads="1"/>
          </p:cNvPicPr>
          <p:nvPr/>
        </p:nvPicPr>
        <p:blipFill>
          <a:blip r:embed="rId6" cstate="print"/>
          <a:srcRect/>
          <a:stretch>
            <a:fillRect/>
          </a:stretch>
        </p:blipFill>
        <p:spPr bwMode="auto">
          <a:xfrm>
            <a:off x="251520" y="3867640"/>
            <a:ext cx="3528392" cy="2646294"/>
          </a:xfrm>
          <a:prstGeom prst="rect">
            <a:avLst/>
          </a:prstGeom>
          <a:noFill/>
          <a:ln w="9525">
            <a:noFill/>
            <a:miter lim="800000"/>
            <a:headEnd/>
            <a:tailEnd/>
          </a:ln>
        </p:spPr>
      </p:pic>
      <p:pic>
        <p:nvPicPr>
          <p:cNvPr id="30726" name="Picture 6"/>
          <p:cNvPicPr>
            <a:picLocks noChangeAspect="1" noChangeArrowheads="1"/>
          </p:cNvPicPr>
          <p:nvPr/>
        </p:nvPicPr>
        <p:blipFill>
          <a:blip r:embed="rId7" cstate="print"/>
          <a:srcRect/>
          <a:stretch>
            <a:fillRect/>
          </a:stretch>
        </p:blipFill>
        <p:spPr bwMode="auto">
          <a:xfrm>
            <a:off x="6084168" y="4077072"/>
            <a:ext cx="2608312" cy="232885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980728"/>
          </a:xfrm>
        </p:spPr>
        <p:txBody>
          <a:bodyPr>
            <a:normAutofit fontScale="90000"/>
          </a:bodyPr>
          <a:lstStyle/>
          <a:p>
            <a:r>
              <a:rPr lang="ru-RU" dirty="0" smtClean="0"/>
              <a:t/>
            </a:r>
            <a:br>
              <a:rPr lang="ru-RU" dirty="0" smtClean="0"/>
            </a:br>
            <a:r>
              <a:rPr lang="ru-RU" sz="3100" b="1" dirty="0" smtClean="0"/>
              <a:t>Десять   </a:t>
            </a:r>
            <a:r>
              <a:rPr lang="ru-RU" sz="3100" b="1" dirty="0"/>
              <a:t>главных   заповедей  неудачника</a:t>
            </a:r>
            <a:r>
              <a:rPr lang="ru-RU" dirty="0"/>
              <a:t/>
            </a:r>
            <a:br>
              <a:rPr lang="ru-RU" dirty="0"/>
            </a:br>
            <a:endParaRPr lang="ru-RU" dirty="0"/>
          </a:p>
        </p:txBody>
      </p:sp>
      <p:sp>
        <p:nvSpPr>
          <p:cNvPr id="3" name="Содержимое 2"/>
          <p:cNvSpPr>
            <a:spLocks noGrp="1"/>
          </p:cNvSpPr>
          <p:nvPr>
            <p:ph sz="quarter" idx="1"/>
          </p:nvPr>
        </p:nvSpPr>
        <p:spPr>
          <a:xfrm>
            <a:off x="179512" y="764704"/>
            <a:ext cx="8712968" cy="5832648"/>
          </a:xfrm>
        </p:spPr>
        <p:txBody>
          <a:bodyPr>
            <a:noAutofit/>
          </a:bodyPr>
          <a:lstStyle/>
          <a:p>
            <a:pPr marL="0" indent="0">
              <a:buNone/>
            </a:pPr>
            <a:r>
              <a:rPr lang="ru-RU" sz="1600" dirty="0" smtClean="0"/>
              <a:t>1.Всегда </a:t>
            </a:r>
            <a:r>
              <a:rPr lang="ru-RU" sz="1600" dirty="0"/>
              <a:t>и везде жди от себя только неприятностей (больших и маленьких).</a:t>
            </a:r>
          </a:p>
          <a:p>
            <a:pPr marL="0" indent="0">
              <a:buNone/>
            </a:pPr>
            <a:r>
              <a:rPr lang="ru-RU" sz="1600" dirty="0"/>
              <a:t>2. Если  на тебя неожиданно свалился успех, сделай все, чтобы  его  не  замечать,   или, это совсем невозможно, убеждай себя и всех вокруг, что это, конечно же, случайно, по ошибке и скоро кончится.</a:t>
            </a:r>
          </a:p>
          <a:p>
            <a:pPr marL="0" indent="0">
              <a:buNone/>
            </a:pPr>
            <a:r>
              <a:rPr lang="ru-RU" sz="1600" dirty="0"/>
              <a:t>З. Будь во всем последовательным и принципиальным.  Ни за что и никогда не меняй своих решений и не отступай от своих принципов. </a:t>
            </a:r>
          </a:p>
          <a:p>
            <a:pPr marL="0" indent="0">
              <a:buNone/>
            </a:pPr>
            <a:r>
              <a:rPr lang="ru-RU" sz="1600" dirty="0"/>
              <a:t>4. Выбери одно из двух — или придерживайся чужих советов, или действуй напролом, как придется. Самое главное   —   не   обращай   внимания, а   то,   что   в действительности происходит. </a:t>
            </a:r>
          </a:p>
          <a:p>
            <a:pPr marL="0" indent="0">
              <a:buNone/>
            </a:pPr>
            <a:r>
              <a:rPr lang="ru-RU" sz="1600" dirty="0"/>
              <a:t>5.  Изо всех сил уклоняйся от возможностей проверить себя, свои способности. Избегай трудных ситуаций.</a:t>
            </a:r>
          </a:p>
          <a:p>
            <a:pPr marL="0" indent="0">
              <a:buNone/>
            </a:pPr>
            <a:r>
              <a:rPr lang="ru-RU" sz="1600" dirty="0"/>
              <a:t> 6. Со страстью занимайся коллекционированием своих бед и неприятностей. Холь и лелей каждую, ни об одной не забывай. Относись к каждой из них как к своему личному достоянию.</a:t>
            </a:r>
          </a:p>
          <a:p>
            <a:pPr marL="0" lvl="0" indent="0">
              <a:buNone/>
            </a:pPr>
            <a:r>
              <a:rPr lang="ru-RU" sz="1600" dirty="0"/>
              <a:t>Побольше   занимайся    самооправданиями.    Помни, поиск самооправдания и того, на кого можно свалить вину, — одно из основных интеллектуальных занятий  истинного   неудачника.   Во   всех   случаях   задавай вопрос «Кто виноват?» и никогда «Что делать?».</a:t>
            </a:r>
          </a:p>
          <a:p>
            <a:pPr marL="0" lvl="0" indent="0">
              <a:buNone/>
            </a:pPr>
            <a:r>
              <a:rPr lang="ru-RU" sz="1600" dirty="0"/>
              <a:t>Относись ко всему как можно серьезнее. Не позволяй себе легкомысленного взгляда на вещи.</a:t>
            </a:r>
          </a:p>
          <a:p>
            <a:pPr marL="0" lvl="0" indent="0">
              <a:buNone/>
            </a:pPr>
            <a:r>
              <a:rPr lang="ru-RU" sz="1600" dirty="0"/>
              <a:t>Рассматривай каждый  неуспех  как  окончательное поражение, которое окажет решающее влияние на всю твою дальнейшую жизнь.</a:t>
            </a:r>
          </a:p>
          <a:p>
            <a:pPr marL="0" indent="0">
              <a:buNone/>
            </a:pPr>
            <a:r>
              <a:rPr lang="ru-RU" sz="1600" dirty="0"/>
              <a:t>10.   Избегай любви к себе!</a:t>
            </a:r>
          </a:p>
          <a:p>
            <a:pPr>
              <a:buNone/>
            </a:pPr>
            <a:endParaRPr lang="ru-RU" sz="1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48680"/>
            <a:ext cx="8928992" cy="1143000"/>
          </a:xfrm>
        </p:spPr>
        <p:txBody>
          <a:bodyPr>
            <a:normAutofit fontScale="90000"/>
          </a:bodyPr>
          <a:lstStyle/>
          <a:p>
            <a:r>
              <a:rPr lang="ru-RU" dirty="0" smtClean="0"/>
              <a:t/>
            </a:r>
            <a:br>
              <a:rPr lang="ru-RU" dirty="0" smtClean="0"/>
            </a:br>
            <a:r>
              <a:rPr lang="ru-RU" sz="3600" dirty="0" smtClean="0"/>
              <a:t>Десять   </a:t>
            </a:r>
            <a:r>
              <a:rPr lang="ru-RU" sz="3600" dirty="0"/>
              <a:t>главных   заповедей  удачливого человека</a:t>
            </a:r>
            <a:r>
              <a:rPr lang="ru-RU" dirty="0"/>
              <a:t/>
            </a:r>
            <a:br>
              <a:rPr lang="ru-RU" dirty="0"/>
            </a:br>
            <a:endParaRPr lang="ru-RU" dirty="0"/>
          </a:p>
        </p:txBody>
      </p:sp>
      <p:sp>
        <p:nvSpPr>
          <p:cNvPr id="3" name="Содержимое 2"/>
          <p:cNvSpPr>
            <a:spLocks noGrp="1"/>
          </p:cNvSpPr>
          <p:nvPr>
            <p:ph sz="quarter" idx="1"/>
          </p:nvPr>
        </p:nvSpPr>
        <p:spPr>
          <a:xfrm>
            <a:off x="251520" y="1600200"/>
            <a:ext cx="8640960" cy="4997152"/>
          </a:xfrm>
        </p:spPr>
        <p:txBody>
          <a:bodyPr>
            <a:normAutofit fontScale="70000" lnSpcReduction="20000"/>
          </a:bodyPr>
          <a:lstStyle/>
          <a:p>
            <a:pPr marL="857250" lvl="0" indent="-514350">
              <a:buFont typeface="+mj-lt"/>
              <a:buAutoNum type="arabicPeriod"/>
            </a:pPr>
            <a:r>
              <a:rPr lang="ru-RU" dirty="0" smtClean="0"/>
              <a:t>Будь </a:t>
            </a:r>
            <a:r>
              <a:rPr lang="ru-RU" dirty="0"/>
              <a:t>уверен, что неприятности обойдут тебя стороной.</a:t>
            </a:r>
          </a:p>
          <a:p>
            <a:pPr marL="857250" lvl="0" indent="-514350">
              <a:buFont typeface="+mj-lt"/>
              <a:buAutoNum type="arabicPeriod"/>
            </a:pPr>
            <a:r>
              <a:rPr lang="ru-RU" dirty="0"/>
              <a:t>Успех не приходит случайно, стремись к успеху.</a:t>
            </a:r>
          </a:p>
          <a:p>
            <a:pPr marL="857250" lvl="0" indent="-514350">
              <a:buFont typeface="+mj-lt"/>
              <a:buAutoNum type="arabicPeriod"/>
            </a:pPr>
            <a:r>
              <a:rPr lang="ru-RU" dirty="0"/>
              <a:t>Не бойся менять свои решения, отступи от своих принципов, если они ошибочны.</a:t>
            </a:r>
          </a:p>
          <a:p>
            <a:pPr marL="857250" lvl="0" indent="-514350">
              <a:buFont typeface="+mj-lt"/>
              <a:buAutoNum type="arabicPeriod"/>
            </a:pPr>
            <a:r>
              <a:rPr lang="ru-RU" dirty="0"/>
              <a:t>Не следуй слепо чужим советам, не действуй напролом, как придётся. Самое главное – следи за тем, что происходит вокруг.</a:t>
            </a:r>
          </a:p>
          <a:p>
            <a:pPr marL="857250" lvl="0" indent="-514350">
              <a:buFont typeface="+mj-lt"/>
              <a:buAutoNum type="arabicPeriod"/>
            </a:pPr>
            <a:r>
              <a:rPr lang="ru-RU" dirty="0"/>
              <a:t>Проверяй себя, свои способности. Не избегай трудных ситуаций.</a:t>
            </a:r>
          </a:p>
          <a:p>
            <a:pPr marL="857250" lvl="0" indent="-514350">
              <a:buFont typeface="+mj-lt"/>
              <a:buAutoNum type="arabicPeriod"/>
            </a:pPr>
            <a:r>
              <a:rPr lang="ru-RU" dirty="0"/>
              <a:t>Не занимайся коллекционированием своих бед и неприятностей. Постарайся забыть о них. Относись к ним как к досадному недоразумению.</a:t>
            </a:r>
          </a:p>
          <a:p>
            <a:pPr marL="857250" lvl="0" indent="-514350">
              <a:buFont typeface="+mj-lt"/>
              <a:buAutoNum type="arabicPeriod"/>
            </a:pPr>
            <a:r>
              <a:rPr lang="ru-RU" dirty="0"/>
              <a:t>Если ты виноват - не оправдывай себя, не сваливай свою вину на других. Во всех случаях задавай вопрос «Что делать?» и никогда «Кто виноват?».</a:t>
            </a:r>
          </a:p>
          <a:p>
            <a:pPr marL="857250" lvl="0" indent="-514350">
              <a:buFont typeface="+mj-lt"/>
              <a:buAutoNum type="arabicPeriod"/>
            </a:pPr>
            <a:r>
              <a:rPr lang="ru-RU" dirty="0"/>
              <a:t>Относись ко всему легко. </a:t>
            </a:r>
          </a:p>
          <a:p>
            <a:pPr marL="857250" lvl="0" indent="-514350">
              <a:buFont typeface="+mj-lt"/>
              <a:buAutoNum type="arabicPeriod"/>
            </a:pPr>
            <a:r>
              <a:rPr lang="ru-RU" dirty="0"/>
              <a:t>Рассматривай каждый неуспех как ступеньку к будущей победе, которое окажет решающее влияние на всю твою дальнейшую жизнь.</a:t>
            </a:r>
          </a:p>
          <a:p>
            <a:pPr marL="857250" lvl="0" indent="-514350">
              <a:buFont typeface="+mj-lt"/>
              <a:buAutoNum type="arabicPeriod"/>
            </a:pPr>
            <a:r>
              <a:rPr lang="ru-RU" dirty="0"/>
              <a:t>Люби себя!  </a:t>
            </a:r>
          </a:p>
          <a:p>
            <a:pPr>
              <a:buNone/>
            </a:pP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7" name="Picture 3"/>
          <p:cNvPicPr>
            <a:picLocks noChangeAspect="1" noChangeArrowheads="1"/>
          </p:cNvPicPr>
          <p:nvPr/>
        </p:nvPicPr>
        <p:blipFill>
          <a:blip r:embed="rId2" cstate="print"/>
          <a:srcRect/>
          <a:stretch>
            <a:fillRect/>
          </a:stretch>
        </p:blipFill>
        <p:spPr bwMode="auto">
          <a:xfrm>
            <a:off x="2267744" y="1556792"/>
            <a:ext cx="4824536" cy="3749639"/>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268760"/>
            <a:ext cx="8534400" cy="758952"/>
          </a:xfrm>
        </p:spPr>
        <p:txBody>
          <a:bodyPr>
            <a:normAutofit fontScale="90000"/>
          </a:bodyPr>
          <a:lstStyle/>
          <a:p>
            <a:pPr algn="r"/>
            <a:r>
              <a:rPr lang="ru-RU" b="1" i="1" dirty="0" smtClean="0"/>
              <a:t/>
            </a:r>
            <a:br>
              <a:rPr lang="ru-RU" b="1" i="1" dirty="0" smtClean="0"/>
            </a:br>
            <a:r>
              <a:rPr lang="ru-RU" b="1" i="1" dirty="0"/>
              <a:t/>
            </a:r>
            <a:br>
              <a:rPr lang="ru-RU" b="1" i="1" dirty="0"/>
            </a:br>
            <a:r>
              <a:rPr lang="ru-RU" b="1" i="1" dirty="0" smtClean="0"/>
              <a:t/>
            </a:r>
            <a:br>
              <a:rPr lang="ru-RU" b="1" i="1" dirty="0" smtClean="0"/>
            </a:br>
            <a:r>
              <a:rPr lang="ru-RU" b="1" i="1" dirty="0" smtClean="0"/>
              <a:t/>
            </a:r>
            <a:br>
              <a:rPr lang="ru-RU" b="1" i="1" dirty="0" smtClean="0"/>
            </a:br>
            <a:r>
              <a:rPr lang="ru-RU" b="1" i="1" dirty="0" smtClean="0"/>
              <a:t/>
            </a:r>
            <a:br>
              <a:rPr lang="ru-RU" b="1" i="1" dirty="0" smtClean="0"/>
            </a:br>
            <a:r>
              <a:rPr lang="ru-RU" b="1" i="1" dirty="0" smtClean="0"/>
              <a:t/>
            </a:r>
            <a:br>
              <a:rPr lang="ru-RU" b="1" i="1" dirty="0" smtClean="0"/>
            </a:br>
            <a:r>
              <a:rPr lang="ru-RU" b="1" i="1" dirty="0" smtClean="0"/>
              <a:t/>
            </a:r>
            <a:br>
              <a:rPr lang="ru-RU" b="1" i="1" dirty="0" smtClean="0"/>
            </a:br>
            <a:r>
              <a:rPr lang="ru-RU" b="1" i="1" dirty="0" smtClean="0"/>
              <a:t>Здоровье </a:t>
            </a:r>
            <a:r>
              <a:rPr lang="ru-RU" b="1" i="1" dirty="0"/>
              <a:t>– это вершина, на которую </a:t>
            </a:r>
            <a:r>
              <a:rPr lang="ru-RU" b="1" i="1" dirty="0" smtClean="0"/>
              <a:t>человек   </a:t>
            </a:r>
            <a:r>
              <a:rPr lang="ru-RU" b="1" i="1" dirty="0"/>
              <a:t>должен  подняться  сам. </a:t>
            </a:r>
            <a:r>
              <a:rPr lang="ru-RU" dirty="0"/>
              <a:t/>
            </a:r>
            <a:br>
              <a:rPr lang="ru-RU" dirty="0"/>
            </a:br>
            <a:r>
              <a:rPr lang="ru-RU" b="1" i="1" dirty="0"/>
              <a:t>И </a:t>
            </a:r>
            <a:r>
              <a:rPr lang="ru-RU" b="1" i="1" dirty="0" err="1"/>
              <a:t>Брехман</a:t>
            </a:r>
            <a:r>
              <a:rPr lang="ru-RU" dirty="0"/>
              <a:t/>
            </a:r>
            <a:br>
              <a:rPr lang="ru-RU" dirty="0"/>
            </a:br>
            <a:endParaRPr lang="ru-RU" dirty="0"/>
          </a:p>
        </p:txBody>
      </p:sp>
      <p:pic>
        <p:nvPicPr>
          <p:cNvPr id="1026" name="Picture 2"/>
          <p:cNvPicPr>
            <a:picLocks noChangeAspect="1" noChangeArrowheads="1"/>
          </p:cNvPicPr>
          <p:nvPr/>
        </p:nvPicPr>
        <p:blipFill>
          <a:blip r:embed="rId3" cstate="print"/>
          <a:srcRect/>
          <a:stretch>
            <a:fillRect/>
          </a:stretch>
        </p:blipFill>
        <p:spPr bwMode="auto">
          <a:xfrm>
            <a:off x="2051720" y="2852936"/>
            <a:ext cx="5112568" cy="3410742"/>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4400" dirty="0" smtClean="0"/>
              <a:t>Факторы риска</a:t>
            </a:r>
            <a:endParaRPr lang="ru-RU" sz="4400" dirty="0"/>
          </a:p>
        </p:txBody>
      </p:sp>
      <p:sp>
        <p:nvSpPr>
          <p:cNvPr id="5" name="TextBox 4"/>
          <p:cNvSpPr txBox="1"/>
          <p:nvPr/>
        </p:nvSpPr>
        <p:spPr>
          <a:xfrm>
            <a:off x="467544" y="1916832"/>
            <a:ext cx="8208912" cy="2554545"/>
          </a:xfrm>
          <a:prstGeom prst="rect">
            <a:avLst/>
          </a:prstGeom>
          <a:noFill/>
        </p:spPr>
        <p:txBody>
          <a:bodyPr wrap="square" rtlCol="0">
            <a:spAutoFit/>
          </a:bodyPr>
          <a:lstStyle/>
          <a:p>
            <a:r>
              <a:rPr lang="ru-RU" sz="3200" dirty="0"/>
              <a:t>1.</a:t>
            </a:r>
            <a:r>
              <a:rPr lang="ru-RU" dirty="0" smtClean="0"/>
              <a:t>   </a:t>
            </a:r>
            <a:r>
              <a:rPr lang="ru-RU" sz="3200" dirty="0" smtClean="0"/>
              <a:t>Нерациональное питание.</a:t>
            </a:r>
          </a:p>
          <a:p>
            <a:r>
              <a:rPr lang="ru-RU" sz="3200" dirty="0" smtClean="0"/>
              <a:t>2. Нарушение режима труда и отдыха.</a:t>
            </a:r>
          </a:p>
          <a:p>
            <a:r>
              <a:rPr lang="ru-RU" sz="3200" dirty="0" smtClean="0"/>
              <a:t>3. Вредные привычки.</a:t>
            </a:r>
          </a:p>
          <a:p>
            <a:r>
              <a:rPr lang="ru-RU" sz="3200" dirty="0" smtClean="0"/>
              <a:t>4. Гиподинамия.</a:t>
            </a:r>
          </a:p>
          <a:p>
            <a:r>
              <a:rPr lang="ru-RU" sz="3200" dirty="0" smtClean="0"/>
              <a:t>5. </a:t>
            </a:r>
            <a:r>
              <a:rPr lang="ru-RU" sz="3200" dirty="0" err="1" smtClean="0"/>
              <a:t>Психоэмоциональный</a:t>
            </a:r>
            <a:r>
              <a:rPr lang="ru-RU" sz="3200" dirty="0" smtClean="0"/>
              <a:t> стресс. </a:t>
            </a:r>
            <a:endParaRPr lang="ru-RU" sz="3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4400" b="1" dirty="0" smtClean="0"/>
              <a:t>Виды стресса </a:t>
            </a:r>
            <a:endParaRPr lang="ru-RU" sz="4400" dirty="0"/>
          </a:p>
        </p:txBody>
      </p:sp>
      <p:sp>
        <p:nvSpPr>
          <p:cNvPr id="3" name="Содержимое 2"/>
          <p:cNvSpPr>
            <a:spLocks noGrp="1"/>
          </p:cNvSpPr>
          <p:nvPr>
            <p:ph sz="quarter" idx="1"/>
          </p:nvPr>
        </p:nvSpPr>
        <p:spPr>
          <a:xfrm>
            <a:off x="457200" y="1340768"/>
            <a:ext cx="8229600" cy="5112568"/>
          </a:xfrm>
        </p:spPr>
        <p:txBody>
          <a:bodyPr>
            <a:normAutofit/>
          </a:bodyPr>
          <a:lstStyle/>
          <a:p>
            <a:pPr algn="ctr">
              <a:buNone/>
            </a:pPr>
            <a:r>
              <a:rPr lang="ru-RU" sz="4400" dirty="0"/>
              <a:t>-    </a:t>
            </a:r>
            <a:r>
              <a:rPr lang="ru-RU" sz="4400" b="1" dirty="0" smtClean="0"/>
              <a:t>физические</a:t>
            </a:r>
            <a:r>
              <a:rPr lang="ru-RU" sz="4400" dirty="0" smtClean="0"/>
              <a:t>;</a:t>
            </a:r>
            <a:endParaRPr lang="ru-RU" sz="4400" dirty="0"/>
          </a:p>
          <a:p>
            <a:pPr algn="ctr">
              <a:buNone/>
            </a:pPr>
            <a:r>
              <a:rPr lang="ru-RU" sz="4400" dirty="0"/>
              <a:t>-  </a:t>
            </a:r>
            <a:r>
              <a:rPr lang="ru-RU" sz="4400" dirty="0" smtClean="0"/>
              <a:t>  </a:t>
            </a:r>
            <a:r>
              <a:rPr lang="ru-RU" sz="4400" b="1" dirty="0" smtClean="0"/>
              <a:t>эмоциональные</a:t>
            </a:r>
            <a:r>
              <a:rPr lang="ru-RU" sz="4400" dirty="0" smtClean="0"/>
              <a:t>;</a:t>
            </a:r>
            <a:endParaRPr lang="ru-RU" sz="4400" dirty="0"/>
          </a:p>
          <a:p>
            <a:pPr algn="ctr">
              <a:buNone/>
            </a:pPr>
            <a:r>
              <a:rPr lang="ru-RU" sz="4400" dirty="0"/>
              <a:t>-    </a:t>
            </a:r>
            <a:r>
              <a:rPr lang="ru-RU" sz="4400" b="1" dirty="0" smtClean="0"/>
              <a:t>поведенческие</a:t>
            </a:r>
            <a:r>
              <a:rPr lang="ru-RU" sz="4400" dirty="0" smtClean="0"/>
              <a:t>.</a:t>
            </a:r>
            <a:endParaRPr lang="ru-RU" sz="4400" dirty="0"/>
          </a:p>
          <a:p>
            <a:pPr algn="ctr">
              <a:buNone/>
            </a:pPr>
            <a:endParaRPr lang="ru-RU" sz="4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Что такое стресс? </a:t>
            </a:r>
            <a:endParaRPr lang="ru-RU" dirty="0"/>
          </a:p>
        </p:txBody>
      </p:sp>
      <p:graphicFrame>
        <p:nvGraphicFramePr>
          <p:cNvPr id="4" name="Содержимое 3"/>
          <p:cNvGraphicFramePr>
            <a:graphicFrameLocks noGrp="1"/>
          </p:cNvGraphicFramePr>
          <p:nvPr>
            <p:ph sz="quarter" idx="1"/>
          </p:nvPr>
        </p:nvGraphicFramePr>
        <p:xfrm>
          <a:off x="179512" y="1600200"/>
          <a:ext cx="8856984"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323527" y="332656"/>
            <a:ext cx="2670057" cy="1944216"/>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srcRect/>
          <a:stretch>
            <a:fillRect/>
          </a:stretch>
        </p:blipFill>
        <p:spPr bwMode="auto">
          <a:xfrm>
            <a:off x="3203848" y="2348880"/>
            <a:ext cx="2858045" cy="2071047"/>
          </a:xfrm>
          <a:prstGeom prst="rect">
            <a:avLst/>
          </a:prstGeom>
          <a:noFill/>
          <a:ln w="9525">
            <a:noFill/>
            <a:miter lim="800000"/>
            <a:headEnd/>
            <a:tailEnd/>
          </a:ln>
        </p:spPr>
      </p:pic>
      <p:pic>
        <p:nvPicPr>
          <p:cNvPr id="3076" name="Picture 4"/>
          <p:cNvPicPr>
            <a:picLocks noChangeAspect="1" noChangeArrowheads="1"/>
          </p:cNvPicPr>
          <p:nvPr/>
        </p:nvPicPr>
        <p:blipFill>
          <a:blip r:embed="rId5" cstate="print"/>
          <a:srcRect/>
          <a:stretch>
            <a:fillRect/>
          </a:stretch>
        </p:blipFill>
        <p:spPr bwMode="auto">
          <a:xfrm>
            <a:off x="6372200" y="4221088"/>
            <a:ext cx="2448272" cy="2448272"/>
          </a:xfrm>
          <a:prstGeom prst="rect">
            <a:avLst/>
          </a:prstGeom>
          <a:noFill/>
          <a:ln w="9525">
            <a:noFill/>
            <a:miter lim="800000"/>
            <a:headEnd/>
            <a:tailEnd/>
          </a:ln>
        </p:spPr>
      </p:pic>
      <p:pic>
        <p:nvPicPr>
          <p:cNvPr id="3077" name="Picture 5"/>
          <p:cNvPicPr>
            <a:picLocks noChangeAspect="1" noChangeArrowheads="1"/>
          </p:cNvPicPr>
          <p:nvPr/>
        </p:nvPicPr>
        <p:blipFill>
          <a:blip r:embed="rId6" cstate="print"/>
          <a:srcRect/>
          <a:stretch>
            <a:fillRect/>
          </a:stretch>
        </p:blipFill>
        <p:spPr bwMode="auto">
          <a:xfrm>
            <a:off x="6444208" y="188640"/>
            <a:ext cx="2483718" cy="3652526"/>
          </a:xfrm>
          <a:prstGeom prst="rect">
            <a:avLst/>
          </a:prstGeom>
          <a:noFill/>
          <a:ln w="9525">
            <a:noFill/>
            <a:miter lim="800000"/>
            <a:headEnd/>
            <a:tailEnd/>
          </a:ln>
        </p:spPr>
      </p:pic>
      <p:pic>
        <p:nvPicPr>
          <p:cNvPr id="3078" name="Picture 6"/>
          <p:cNvPicPr>
            <a:picLocks noChangeAspect="1" noChangeArrowheads="1"/>
          </p:cNvPicPr>
          <p:nvPr/>
        </p:nvPicPr>
        <p:blipFill>
          <a:blip r:embed="rId7" cstate="print"/>
          <a:srcRect/>
          <a:stretch>
            <a:fillRect/>
          </a:stretch>
        </p:blipFill>
        <p:spPr bwMode="auto">
          <a:xfrm>
            <a:off x="323528" y="3789040"/>
            <a:ext cx="2664296" cy="2664296"/>
          </a:xfrm>
          <a:prstGeom prst="rect">
            <a:avLst/>
          </a:prstGeom>
          <a:noFill/>
          <a:ln w="9525">
            <a:noFill/>
            <a:miter lim="800000"/>
            <a:headEnd/>
            <a:tailEnd/>
          </a:ln>
        </p:spPr>
      </p:pic>
      <p:pic>
        <p:nvPicPr>
          <p:cNvPr id="3079" name="Picture 7"/>
          <p:cNvPicPr>
            <a:picLocks noChangeAspect="1" noChangeArrowheads="1"/>
          </p:cNvPicPr>
          <p:nvPr/>
        </p:nvPicPr>
        <p:blipFill>
          <a:blip r:embed="rId8" cstate="print"/>
          <a:srcRect/>
          <a:stretch>
            <a:fillRect/>
          </a:stretch>
        </p:blipFill>
        <p:spPr bwMode="auto">
          <a:xfrm>
            <a:off x="3635896" y="476672"/>
            <a:ext cx="2219325" cy="1428750"/>
          </a:xfrm>
          <a:prstGeom prst="rect">
            <a:avLst/>
          </a:prstGeom>
          <a:noFill/>
          <a:ln w="9525">
            <a:noFill/>
            <a:miter lim="800000"/>
            <a:headEnd/>
            <a:tailEnd/>
          </a:ln>
        </p:spPr>
      </p:pic>
      <p:pic>
        <p:nvPicPr>
          <p:cNvPr id="3080" name="Picture 8"/>
          <p:cNvPicPr>
            <a:picLocks noChangeAspect="1" noChangeArrowheads="1"/>
          </p:cNvPicPr>
          <p:nvPr/>
        </p:nvPicPr>
        <p:blipFill>
          <a:blip r:embed="rId9" cstate="print"/>
          <a:srcRect/>
          <a:stretch>
            <a:fillRect/>
          </a:stretch>
        </p:blipFill>
        <p:spPr bwMode="auto">
          <a:xfrm>
            <a:off x="4283968" y="4797152"/>
            <a:ext cx="1181100" cy="142875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sz="quarter" idx="1"/>
          </p:nvPr>
        </p:nvSpPr>
        <p:spPr>
          <a:xfrm>
            <a:off x="467544" y="548680"/>
            <a:ext cx="8229600" cy="5793507"/>
          </a:xfrm>
        </p:spPr>
        <p:txBody>
          <a:bodyPr>
            <a:normAutofit/>
          </a:bodyPr>
          <a:lstStyle/>
          <a:p>
            <a:pPr indent="0">
              <a:buNone/>
            </a:pPr>
            <a:r>
              <a:rPr lang="ru-RU" dirty="0"/>
              <a:t>Тест для определения «спокойного» или «возбудимого» типа поведения (прочтите каждое утверждение и обведите цифру, подходящую оценке вашего поведения: 1- никогда, 2 – редко, 3 – иногда, 4 – чаще всего, 5 – всегда; в конце сложите обведенные цифры и по ключу узнайте, что означает набранная вами сумма балов</a:t>
            </a:r>
            <a:r>
              <a:rPr lang="ru-RU" dirty="0" smtClean="0"/>
              <a:t>).       </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79512" y="116632"/>
            <a:ext cx="8964488" cy="6552728"/>
          </a:xfrm>
        </p:spPr>
        <p:txBody>
          <a:bodyPr>
            <a:normAutofit fontScale="32500" lnSpcReduction="20000"/>
          </a:bodyPr>
          <a:lstStyle/>
          <a:p>
            <a:pPr algn="ctr">
              <a:buNone/>
            </a:pPr>
            <a:r>
              <a:rPr lang="ru-RU" sz="4800" b="1" dirty="0"/>
              <a:t>Тест для определения «спокойного» или «возбудимого» типа поведения</a:t>
            </a:r>
            <a:endParaRPr lang="ru-RU" sz="4800" dirty="0"/>
          </a:p>
          <a:p>
            <a:pPr>
              <a:buNone/>
            </a:pPr>
            <a:r>
              <a:rPr lang="ru-RU" sz="4800" dirty="0"/>
              <a:t> </a:t>
            </a:r>
          </a:p>
          <a:p>
            <a:pPr>
              <a:buNone/>
            </a:pPr>
            <a:r>
              <a:rPr lang="ru-RU" dirty="0"/>
              <a:t> </a:t>
            </a:r>
          </a:p>
          <a:p>
            <a:pPr>
              <a:buNone/>
            </a:pPr>
            <a:r>
              <a:rPr lang="ru-RU" dirty="0"/>
              <a:t>1</a:t>
            </a:r>
            <a:r>
              <a:rPr lang="ru-RU" sz="3700" dirty="0"/>
              <a:t>. Я всегда сержусь или раздражаюсь, если приходится стоять в очереди дольше, чем 15 минут. 1 2 3 4 5 </a:t>
            </a:r>
          </a:p>
          <a:p>
            <a:pPr>
              <a:buNone/>
            </a:pPr>
            <a:r>
              <a:rPr lang="ru-RU" sz="3700" dirty="0"/>
              <a:t>2. Я решаю одновременно несколько проблем. 1 2 3 4 5 </a:t>
            </a:r>
          </a:p>
          <a:p>
            <a:pPr>
              <a:buNone/>
            </a:pPr>
            <a:r>
              <a:rPr lang="ru-RU" sz="3700" dirty="0"/>
              <a:t>3. В течение дня мне трудно найти время, чтобы расслабиться и отдохнуть. 1 2 3 4 5</a:t>
            </a:r>
          </a:p>
          <a:p>
            <a:pPr>
              <a:buNone/>
            </a:pPr>
            <a:r>
              <a:rPr lang="ru-RU" sz="3700" dirty="0"/>
              <a:t>4. Я всегда стараюсь победить в спорте или в игре. 1 2 3 4 5 </a:t>
            </a:r>
          </a:p>
          <a:p>
            <a:pPr>
              <a:buNone/>
            </a:pPr>
            <a:r>
              <a:rPr lang="ru-RU" sz="3700" dirty="0"/>
              <a:t>5. Когда кто – то слишком медленно говорит, я нервничаю, раздражаюсь. 1 2 3 4 5 </a:t>
            </a:r>
          </a:p>
          <a:p>
            <a:pPr>
              <a:buNone/>
            </a:pPr>
            <a:r>
              <a:rPr lang="ru-RU" sz="3700" dirty="0"/>
              <a:t>6. Проигрывая, я сержусь на себя или других. 1 2 3 4 5 </a:t>
            </a:r>
          </a:p>
          <a:p>
            <a:pPr>
              <a:buNone/>
            </a:pPr>
            <a:r>
              <a:rPr lang="ru-RU" sz="3700" dirty="0"/>
              <a:t>7. Мне трудно сделать некоторые вещи. 1 2 3 4 5</a:t>
            </a:r>
          </a:p>
          <a:p>
            <a:pPr>
              <a:buNone/>
            </a:pPr>
            <a:r>
              <a:rPr lang="ru-RU" sz="3700" dirty="0"/>
              <a:t>8. Я гораздо лучше работаю под давлением или в цейтноте. 1 2 3 4 5</a:t>
            </a:r>
          </a:p>
          <a:p>
            <a:pPr>
              <a:buNone/>
            </a:pPr>
            <a:r>
              <a:rPr lang="ru-RU" sz="3700" dirty="0"/>
              <a:t>9. Если просто сижу и не занят делом, я смотрю на часы. 1 2 3 4 5 </a:t>
            </a:r>
          </a:p>
          <a:p>
            <a:pPr>
              <a:buNone/>
            </a:pPr>
            <a:r>
              <a:rPr lang="ru-RU" sz="3700" dirty="0"/>
              <a:t>10. Я приношу работу домой. 1 2 3 4 5</a:t>
            </a:r>
          </a:p>
          <a:p>
            <a:pPr>
              <a:buNone/>
            </a:pPr>
            <a:r>
              <a:rPr lang="ru-RU" sz="3700" dirty="0"/>
              <a:t>11. После пребывания в напряжении я ощущаю возбуждение и прилив энергии. 1 2 3 4 5 </a:t>
            </a:r>
          </a:p>
          <a:p>
            <a:pPr>
              <a:buNone/>
            </a:pPr>
            <a:r>
              <a:rPr lang="ru-RU" sz="3700" dirty="0"/>
              <a:t>12. Я чувствую, что должен взять на себя руководство группой, чтобы дела шли быстрее.   </a:t>
            </a:r>
          </a:p>
          <a:p>
            <a:pPr>
              <a:buNone/>
            </a:pPr>
            <a:r>
              <a:rPr lang="ru-RU" sz="3700" dirty="0"/>
              <a:t>      1 2 3 4 5</a:t>
            </a:r>
          </a:p>
          <a:p>
            <a:pPr>
              <a:buNone/>
            </a:pPr>
            <a:r>
              <a:rPr lang="ru-RU" sz="3700" dirty="0"/>
              <a:t>13. Чтобы поскорее вернуться к работе, я быстро ем. 1 2 3 4 5 </a:t>
            </a:r>
          </a:p>
          <a:p>
            <a:pPr>
              <a:buNone/>
            </a:pPr>
            <a:r>
              <a:rPr lang="ru-RU" sz="3700" dirty="0"/>
              <a:t>14. Независимо от того, есть у меня время или нет, я все делаю быстро. 1 2 3 4 5 </a:t>
            </a:r>
          </a:p>
          <a:p>
            <a:pPr>
              <a:buNone/>
            </a:pPr>
            <a:r>
              <a:rPr lang="ru-RU" sz="3700" dirty="0"/>
              <a:t>15. Я прерываю людей, если считаю, что они неправы. 1 2 3 4 5</a:t>
            </a:r>
          </a:p>
          <a:p>
            <a:pPr>
              <a:buNone/>
            </a:pPr>
            <a:r>
              <a:rPr lang="ru-RU" sz="3700" dirty="0"/>
              <a:t>16. Когда дело касается изменений на работе или дома, я упрям и несговорчив. 1 2 3 4 5 </a:t>
            </a:r>
          </a:p>
          <a:p>
            <a:pPr>
              <a:buNone/>
            </a:pPr>
            <a:r>
              <a:rPr lang="ru-RU" sz="3700" dirty="0"/>
              <a:t>17. Если я нервничаю, мне хочется двигаться, чтобы расслабиться. 1 2 3 4 5</a:t>
            </a:r>
          </a:p>
          <a:p>
            <a:pPr>
              <a:buNone/>
            </a:pPr>
            <a:r>
              <a:rPr lang="ru-RU" sz="3700" dirty="0"/>
              <a:t>18. Я ем быстрее, чем окружающие. 1 2 3 4 5 </a:t>
            </a:r>
          </a:p>
          <a:p>
            <a:pPr>
              <a:buNone/>
            </a:pPr>
            <a:r>
              <a:rPr lang="ru-RU" sz="3700" dirty="0"/>
              <a:t>19. Чтобы ощущать себя нужным и полезным, мне необходимо на работе выполнять </a:t>
            </a:r>
          </a:p>
          <a:p>
            <a:pPr>
              <a:buNone/>
            </a:pPr>
            <a:r>
              <a:rPr lang="ru-RU" sz="3700" dirty="0"/>
              <a:t>      несколько заданий одновременно. 1 2 3 4 5</a:t>
            </a:r>
          </a:p>
          <a:p>
            <a:pPr>
              <a:buNone/>
            </a:pPr>
            <a:r>
              <a:rPr lang="ru-RU" sz="3700" dirty="0"/>
              <a:t>20. Свой отпуск я не использую полностью. 1 2 3 4 5</a:t>
            </a:r>
          </a:p>
          <a:p>
            <a:pPr>
              <a:buNone/>
            </a:pPr>
            <a:r>
              <a:rPr lang="ru-RU" sz="3700" dirty="0"/>
              <a:t>21. Я считаю себя очень придирчивым к окружающим. 1 2 3 4 5</a:t>
            </a:r>
          </a:p>
          <a:p>
            <a:pPr>
              <a:buNone/>
            </a:pPr>
            <a:r>
              <a:rPr lang="ru-RU" sz="3700" dirty="0"/>
              <a:t>22. Люди, которые работают не так усердно, как я, меня раздражают. 1 2 3 4 5</a:t>
            </a:r>
          </a:p>
          <a:p>
            <a:pPr>
              <a:buNone/>
            </a:pPr>
            <a:r>
              <a:rPr lang="ru-RU" sz="3700" dirty="0"/>
              <a:t>23. Мне кажется, что мой день заполнен не до конца. 1 2 3 4 5</a:t>
            </a:r>
          </a:p>
          <a:p>
            <a:pPr>
              <a:buNone/>
            </a:pPr>
            <a:r>
              <a:rPr lang="ru-RU" sz="3700" dirty="0"/>
              <a:t>24. Я много думаю о работе. 1 2 3 4 5</a:t>
            </a:r>
          </a:p>
          <a:p>
            <a:pPr>
              <a:buNone/>
            </a:pPr>
            <a:r>
              <a:rPr lang="ru-RU" sz="3700" dirty="0"/>
              <a:t>25. Я легко теряю интерес к чему- либо. 1 2 3 4 5 </a:t>
            </a:r>
          </a:p>
          <a:p>
            <a:pPr>
              <a:buNone/>
            </a:pPr>
            <a:r>
              <a:rPr lang="ru-RU" sz="3700" dirty="0"/>
              <a:t>26. Во время </a:t>
            </a:r>
            <a:r>
              <a:rPr lang="ru-RU" sz="3700" dirty="0" err="1"/>
              <a:t>уик</a:t>
            </a:r>
            <a:r>
              <a:rPr lang="ru-RU" sz="3700" dirty="0"/>
              <a:t> – </a:t>
            </a:r>
            <a:r>
              <a:rPr lang="ru-RU" sz="3700" dirty="0" err="1"/>
              <a:t>эндов</a:t>
            </a:r>
            <a:r>
              <a:rPr lang="ru-RU" sz="3700" dirty="0"/>
              <a:t> я или работаю, или планирую свою работу. 1 2 3 4 5</a:t>
            </a:r>
          </a:p>
          <a:p>
            <a:pPr>
              <a:buNone/>
            </a:pPr>
            <a:r>
              <a:rPr lang="ru-RU" sz="3700" dirty="0"/>
              <a:t>27. С людьми, думающими не так, как я, я спорю. 1 2 3 4 5 </a:t>
            </a:r>
          </a:p>
          <a:p>
            <a:pPr>
              <a:buNone/>
            </a:pPr>
            <a:r>
              <a:rPr lang="ru-RU" sz="3700" dirty="0"/>
              <a:t>28. Сталкиваясь с проблемой, я всегда теряюсь. 1 2 3 4 5</a:t>
            </a:r>
          </a:p>
          <a:p>
            <a:pPr>
              <a:buNone/>
            </a:pPr>
            <a:r>
              <a:rPr lang="ru-RU" sz="3700" dirty="0"/>
              <a:t>29. Я всегда вмешиваюсь в чужой разговор, чтобы ускорить события или если слышу то, с  чем не согласен. 1 2 3 4 5</a:t>
            </a:r>
          </a:p>
          <a:p>
            <a:pPr>
              <a:buNone/>
            </a:pPr>
            <a:r>
              <a:rPr lang="ru-RU" sz="3700" dirty="0"/>
              <a:t>30. Ко всему, что делаю, я отношусь серьезно. 1 2 3 4 5.</a:t>
            </a: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16632"/>
            <a:ext cx="8640960" cy="936104"/>
          </a:xfrm>
        </p:spPr>
        <p:txBody>
          <a:bodyPr>
            <a:normAutofit fontScale="90000"/>
          </a:bodyPr>
          <a:lstStyle/>
          <a:p>
            <a:r>
              <a:rPr lang="ru-RU" dirty="0" smtClean="0"/>
              <a:t/>
            </a:r>
            <a:br>
              <a:rPr lang="ru-RU" dirty="0" smtClean="0"/>
            </a:br>
            <a:r>
              <a:rPr lang="ru-RU" dirty="0" smtClean="0"/>
              <a:t>«</a:t>
            </a:r>
            <a:r>
              <a:rPr lang="ru-RU" dirty="0"/>
              <a:t>Стресс – это не то, что с вами случилось, а то, как вы это воспринимаете». </a:t>
            </a:r>
          </a:p>
        </p:txBody>
      </p:sp>
      <p:pic>
        <p:nvPicPr>
          <p:cNvPr id="28674" name="Picture 2"/>
          <p:cNvPicPr>
            <a:picLocks noGrp="1" noChangeAspect="1" noChangeArrowheads="1"/>
          </p:cNvPicPr>
          <p:nvPr>
            <p:ph sz="quarter" idx="1"/>
          </p:nvPr>
        </p:nvPicPr>
        <p:blipFill>
          <a:blip r:embed="rId3" cstate="print"/>
          <a:srcRect/>
          <a:stretch>
            <a:fillRect/>
          </a:stretch>
        </p:blipFill>
        <p:spPr bwMode="auto">
          <a:xfrm>
            <a:off x="323528" y="2420888"/>
            <a:ext cx="2102154" cy="2088232"/>
          </a:xfrm>
          <a:prstGeom prst="rect">
            <a:avLst/>
          </a:prstGeom>
          <a:noFill/>
          <a:ln w="9525">
            <a:noFill/>
            <a:miter lim="800000"/>
            <a:headEnd/>
            <a:tailEnd/>
          </a:ln>
        </p:spPr>
      </p:pic>
      <p:sp>
        <p:nvSpPr>
          <p:cNvPr id="4" name="Прямоугольник 3"/>
          <p:cNvSpPr/>
          <p:nvPr/>
        </p:nvSpPr>
        <p:spPr>
          <a:xfrm>
            <a:off x="6660232" y="1412776"/>
            <a:ext cx="2286000" cy="584775"/>
          </a:xfrm>
          <a:prstGeom prst="rect">
            <a:avLst/>
          </a:prstGeom>
        </p:spPr>
        <p:txBody>
          <a:bodyPr>
            <a:spAutoFit/>
          </a:bodyPr>
          <a:lstStyle/>
          <a:p>
            <a:r>
              <a:rPr lang="ru-RU" sz="3200" dirty="0" err="1">
                <a:solidFill>
                  <a:prstClr val="black"/>
                </a:solidFill>
                <a:ea typeface="+mj-ea"/>
                <a:cs typeface="+mj-cs"/>
              </a:rPr>
              <a:t>Ганс</a:t>
            </a:r>
            <a:r>
              <a:rPr lang="ru-RU" sz="3200" dirty="0">
                <a:solidFill>
                  <a:prstClr val="black"/>
                </a:solidFill>
                <a:ea typeface="+mj-ea"/>
                <a:cs typeface="+mj-cs"/>
              </a:rPr>
              <a:t> </a:t>
            </a:r>
            <a:r>
              <a:rPr lang="ru-RU" sz="3200" dirty="0" err="1">
                <a:solidFill>
                  <a:prstClr val="black"/>
                </a:solidFill>
                <a:ea typeface="+mj-ea"/>
                <a:cs typeface="+mj-cs"/>
              </a:rPr>
              <a:t>Селье</a:t>
            </a:r>
            <a:r>
              <a:rPr lang="ru-RU" sz="3200" dirty="0">
                <a:solidFill>
                  <a:prstClr val="black"/>
                </a:solidFill>
                <a:ea typeface="+mj-ea"/>
                <a:cs typeface="+mj-cs"/>
              </a:rPr>
              <a:t> </a:t>
            </a:r>
            <a:endParaRPr lang="ru-RU" sz="1200" dirty="0"/>
          </a:p>
        </p:txBody>
      </p:sp>
      <p:pic>
        <p:nvPicPr>
          <p:cNvPr id="28675" name="Picture 3"/>
          <p:cNvPicPr>
            <a:picLocks noChangeAspect="1" noChangeArrowheads="1"/>
          </p:cNvPicPr>
          <p:nvPr/>
        </p:nvPicPr>
        <p:blipFill>
          <a:blip r:embed="rId4" cstate="print"/>
          <a:srcRect/>
          <a:stretch>
            <a:fillRect/>
          </a:stretch>
        </p:blipFill>
        <p:spPr bwMode="auto">
          <a:xfrm>
            <a:off x="2555776" y="4653136"/>
            <a:ext cx="1734913" cy="1872208"/>
          </a:xfrm>
          <a:prstGeom prst="rect">
            <a:avLst/>
          </a:prstGeom>
          <a:noFill/>
          <a:ln w="9525">
            <a:noFill/>
            <a:miter lim="800000"/>
            <a:headEnd/>
            <a:tailEnd/>
          </a:ln>
        </p:spPr>
      </p:pic>
      <p:pic>
        <p:nvPicPr>
          <p:cNvPr id="28676" name="Picture 4"/>
          <p:cNvPicPr>
            <a:picLocks noChangeAspect="1" noChangeArrowheads="1"/>
          </p:cNvPicPr>
          <p:nvPr/>
        </p:nvPicPr>
        <p:blipFill>
          <a:blip r:embed="rId5" cstate="print"/>
          <a:srcRect/>
          <a:stretch>
            <a:fillRect/>
          </a:stretch>
        </p:blipFill>
        <p:spPr bwMode="auto">
          <a:xfrm>
            <a:off x="4572000" y="2348880"/>
            <a:ext cx="1512168" cy="2268252"/>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фициаль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Официальная">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134</TotalTime>
  <Words>2187</Words>
  <Application>Microsoft Office PowerPoint</Application>
  <PresentationFormat>Экран (4:3)</PresentationFormat>
  <Paragraphs>157</Paragraphs>
  <Slides>16</Slides>
  <Notes>14</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Официальная</vt:lpstr>
      <vt:lpstr> Классный час</vt:lpstr>
      <vt:lpstr>       Здоровье – это вершина, на которую человек   должен  подняться  сам.  И Брехман </vt:lpstr>
      <vt:lpstr>Факторы риска</vt:lpstr>
      <vt:lpstr>Виды стресса </vt:lpstr>
      <vt:lpstr>Что такое стресс? </vt:lpstr>
      <vt:lpstr>Слайд 6</vt:lpstr>
      <vt:lpstr>Слайд 7</vt:lpstr>
      <vt:lpstr>Слайд 8</vt:lpstr>
      <vt:lpstr> «Стресс – это не то, что с вами случилось, а то, как вы это воспринимаете». </vt:lpstr>
      <vt:lpstr>Способы борьбы со стрессом</vt:lpstr>
      <vt:lpstr>Способы борьбы со стрессом</vt:lpstr>
      <vt:lpstr>Способы борьбы со стрессом</vt:lpstr>
      <vt:lpstr> «Улыбнись» </vt:lpstr>
      <vt:lpstr> Десять   главных   заповедей  неудачника </vt:lpstr>
      <vt:lpstr> Десять   главных   заповедей  удачливого человека </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Классный час</dc:title>
  <dc:creator>User</dc:creator>
  <cp:lastModifiedBy>User</cp:lastModifiedBy>
  <cp:revision>13</cp:revision>
  <dcterms:created xsi:type="dcterms:W3CDTF">2013-03-26T10:20:48Z</dcterms:created>
  <dcterms:modified xsi:type="dcterms:W3CDTF">2013-03-26T12:35:33Z</dcterms:modified>
</cp:coreProperties>
</file>