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6B6BF15F-C530-45BE-B37E-0FA1C6FC8C24}" type="datetimeFigureOut">
              <a:rPr lang="ru-RU" smtClean="0"/>
              <a:t>11.03.2013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79A64E8-A960-4CD0-9545-289D8DCCF5B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BF15F-C530-45BE-B37E-0FA1C6FC8C24}" type="datetimeFigureOut">
              <a:rPr lang="ru-RU" smtClean="0"/>
              <a:t>11.03.2013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A64E8-A960-4CD0-9545-289D8DCCF5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BF15F-C530-45BE-B37E-0FA1C6FC8C24}" type="datetimeFigureOut">
              <a:rPr lang="ru-RU" smtClean="0"/>
              <a:t>11.03.2013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A64E8-A960-4CD0-9545-289D8DCCF5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B6BF15F-C530-45BE-B37E-0FA1C6FC8C24}" type="datetimeFigureOut">
              <a:rPr lang="ru-RU" smtClean="0"/>
              <a:t>11.03.2013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79A64E8-A960-4CD0-9545-289D8DCCF5B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6B6BF15F-C530-45BE-B37E-0FA1C6FC8C24}" type="datetimeFigureOut">
              <a:rPr lang="ru-RU" smtClean="0"/>
              <a:t>11.03.2013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79A64E8-A960-4CD0-9545-289D8DCCF5B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BF15F-C530-45BE-B37E-0FA1C6FC8C24}" type="datetimeFigureOut">
              <a:rPr lang="ru-RU" smtClean="0"/>
              <a:t>11.03.2013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A64E8-A960-4CD0-9545-289D8DCCF5B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BF15F-C530-45BE-B37E-0FA1C6FC8C24}" type="datetimeFigureOut">
              <a:rPr lang="ru-RU" smtClean="0"/>
              <a:t>11.03.2013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A64E8-A960-4CD0-9545-289D8DCCF5B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B6BF15F-C530-45BE-B37E-0FA1C6FC8C24}" type="datetimeFigureOut">
              <a:rPr lang="ru-RU" smtClean="0"/>
              <a:t>11.03.2013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79A64E8-A960-4CD0-9545-289D8DCCF5B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BF15F-C530-45BE-B37E-0FA1C6FC8C24}" type="datetimeFigureOut">
              <a:rPr lang="ru-RU" smtClean="0"/>
              <a:t>11.03.2013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A64E8-A960-4CD0-9545-289D8DCCF5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B6BF15F-C530-45BE-B37E-0FA1C6FC8C24}" type="datetimeFigureOut">
              <a:rPr lang="ru-RU" smtClean="0"/>
              <a:t>11.03.2013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79A64E8-A960-4CD0-9545-289D8DCCF5B8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B6BF15F-C530-45BE-B37E-0FA1C6FC8C24}" type="datetimeFigureOut">
              <a:rPr lang="ru-RU" smtClean="0"/>
              <a:t>11.03.2013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79A64E8-A960-4CD0-9545-289D8DCCF5B8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B6BF15F-C530-45BE-B37E-0FA1C6FC8C24}" type="datetimeFigureOut">
              <a:rPr lang="ru-RU" smtClean="0"/>
              <a:t>11.03.2013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79A64E8-A960-4CD0-9545-289D8DCCF5B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50166" y="2780928"/>
            <a:ext cx="51845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err="1" smtClean="0">
                <a:ln>
                  <a:solidFill>
                    <a:srgbClr val="C00000"/>
                  </a:solidFill>
                </a:ln>
              </a:rPr>
              <a:t>Здоровьесберегающие</a:t>
            </a:r>
            <a:endParaRPr lang="ru-RU" sz="3600" dirty="0" smtClean="0">
              <a:ln>
                <a:solidFill>
                  <a:srgbClr val="C00000"/>
                </a:solidFill>
              </a:ln>
            </a:endParaRPr>
          </a:p>
          <a:p>
            <a:r>
              <a:rPr lang="ru-RU" sz="3600" dirty="0">
                <a:ln>
                  <a:solidFill>
                    <a:srgbClr val="C00000"/>
                  </a:solidFill>
                </a:ln>
              </a:rPr>
              <a:t>т</a:t>
            </a:r>
            <a:r>
              <a:rPr lang="ru-RU" sz="3600" dirty="0" smtClean="0">
                <a:ln>
                  <a:solidFill>
                    <a:srgbClr val="C00000"/>
                  </a:solidFill>
                </a:ln>
              </a:rPr>
              <a:t>ехнологии на уроках</a:t>
            </a:r>
          </a:p>
          <a:p>
            <a:r>
              <a:rPr lang="ru-RU" sz="3600" dirty="0">
                <a:ln>
                  <a:solidFill>
                    <a:srgbClr val="C00000"/>
                  </a:solidFill>
                </a:ln>
              </a:rPr>
              <a:t>и</a:t>
            </a:r>
            <a:r>
              <a:rPr lang="ru-RU" sz="3600" dirty="0" smtClean="0">
                <a:ln>
                  <a:solidFill>
                    <a:srgbClr val="C00000"/>
                  </a:solidFill>
                </a:ln>
              </a:rPr>
              <a:t>ностранного языка</a:t>
            </a:r>
            <a:endParaRPr lang="ru-RU" sz="3600" dirty="0">
              <a:ln>
                <a:solidFill>
                  <a:srgbClr val="C00000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198520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1" y="332656"/>
            <a:ext cx="46096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 err="1">
                <a:ln w="18000">
                  <a:solidFill>
                    <a:schemeClr val="accent3">
                      <a:lumMod val="75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Humpty-Dumpty</a:t>
            </a:r>
            <a:endParaRPr lang="de-DE" b="1" dirty="0">
              <a:ln w="18000">
                <a:solidFill>
                  <a:schemeClr val="accent3">
                    <a:lumMod val="75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1988840"/>
            <a:ext cx="604867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Humpty-Dumpty sat on a wall,</a:t>
            </a:r>
          </a:p>
          <a:p>
            <a:r>
              <a:rPr lang="en-US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Humpty-Dumpty had a great fall;</a:t>
            </a:r>
          </a:p>
          <a:p>
            <a:r>
              <a:rPr lang="en-US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All the King's horses and all the </a:t>
            </a:r>
          </a:p>
          <a:p>
            <a:r>
              <a:rPr lang="de-DE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      </a:t>
            </a:r>
            <a:r>
              <a:rPr lang="de-DE" b="1" dirty="0" err="1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King's</a:t>
            </a:r>
            <a:r>
              <a:rPr lang="de-DE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de-DE" b="1" dirty="0" err="1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men</a:t>
            </a:r>
            <a:endParaRPr lang="de-DE" b="1" dirty="0">
              <a:ln w="12700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en-US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Couldn't put Humpty together again 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4293096"/>
            <a:ext cx="1514475" cy="212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426" y="4076765"/>
            <a:ext cx="1924050" cy="195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3004" y="4606471"/>
            <a:ext cx="2534533" cy="1497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82381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27584" y="1083152"/>
            <a:ext cx="51845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>
                <a:ln w="18000">
                  <a:solidFill>
                    <a:srgbClr val="FF0000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Eins, zwei, drei, vier</a:t>
            </a:r>
            <a:br>
              <a:rPr lang="de-DE" b="1" dirty="0">
                <a:ln w="18000">
                  <a:solidFill>
                    <a:srgbClr val="FF0000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de-DE" b="1" dirty="0">
                <a:ln w="18000">
                  <a:solidFill>
                    <a:srgbClr val="FF0000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Alle, </a:t>
            </a:r>
            <a:r>
              <a:rPr lang="de-DE" dirty="0">
                <a:ln w="18000">
                  <a:solidFill>
                    <a:srgbClr val="FF0000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alle turnen </a:t>
            </a:r>
            <a:r>
              <a:rPr lang="de-DE" b="1" dirty="0">
                <a:ln w="18000">
                  <a:solidFill>
                    <a:srgbClr val="FF0000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wir.</a:t>
            </a:r>
            <a:endParaRPr lang="ru-RU" b="1" dirty="0">
              <a:ln w="18000">
                <a:solidFill>
                  <a:srgbClr val="FF0000"/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0"/>
            <a:ext cx="77768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n w="18000">
                  <a:solidFill>
                    <a:srgbClr val="002060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 начале физкультминутки сопровождаются простыми рифмовками типа: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1859340"/>
            <a:ext cx="655272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n w="18000">
                  <a:solidFill>
                    <a:schemeClr val="accent3">
                      <a:lumMod val="75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Дети произносят текст рифмовки, производят простые движения, имитирующие называемые действия.</a:t>
            </a:r>
          </a:p>
          <a:p>
            <a:r>
              <a:rPr lang="de-DE" b="1" dirty="0">
                <a:ln w="18000">
                  <a:solidFill>
                    <a:schemeClr val="accent3">
                      <a:lumMod val="75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Ich bin groß, </a:t>
            </a:r>
            <a:br>
              <a:rPr lang="de-DE" b="1" dirty="0">
                <a:ln w="18000">
                  <a:solidFill>
                    <a:schemeClr val="accent3">
                      <a:lumMod val="75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de-DE" b="1" dirty="0">
                <a:ln w="18000">
                  <a:solidFill>
                    <a:schemeClr val="accent3">
                      <a:lumMod val="75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Du bist klein, .</a:t>
            </a:r>
            <a:br>
              <a:rPr lang="de-DE" b="1" dirty="0">
                <a:ln w="18000">
                  <a:solidFill>
                    <a:schemeClr val="accent3">
                      <a:lumMod val="75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de-DE" b="1" dirty="0">
                <a:ln w="18000">
                  <a:solidFill>
                    <a:schemeClr val="accent3">
                      <a:lumMod val="75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Er ist lustig, </a:t>
            </a:r>
            <a:br>
              <a:rPr lang="de-DE" b="1" dirty="0">
                <a:ln w="18000">
                  <a:solidFill>
                    <a:schemeClr val="accent3">
                      <a:lumMod val="75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de-DE" b="1" dirty="0">
                <a:ln w="18000">
                  <a:solidFill>
                    <a:schemeClr val="accent3">
                      <a:lumMod val="75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Wir sind fein!</a:t>
            </a:r>
            <a:br>
              <a:rPr lang="de-DE" b="1" dirty="0">
                <a:ln w="18000">
                  <a:solidFill>
                    <a:schemeClr val="accent3">
                      <a:lumMod val="75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de-DE" b="1" dirty="0">
                <a:ln w="18000">
                  <a:solidFill>
                    <a:schemeClr val="accent3">
                      <a:lumMod val="75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Ihr seid sportlich,</a:t>
            </a:r>
            <a:br>
              <a:rPr lang="de-DE" b="1" dirty="0">
                <a:ln w="18000">
                  <a:solidFill>
                    <a:schemeClr val="accent3">
                      <a:lumMod val="75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de-DE" b="1" dirty="0">
                <a:ln w="18000">
                  <a:solidFill>
                    <a:schemeClr val="accent3">
                      <a:lumMod val="75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Sie sind fleißig.</a:t>
            </a:r>
            <a:br>
              <a:rPr lang="de-DE" b="1" dirty="0">
                <a:ln w="18000">
                  <a:solidFill>
                    <a:schemeClr val="accent3">
                      <a:lumMod val="75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b="1" dirty="0" err="1">
                <a:ln w="18000">
                  <a:solidFill>
                    <a:schemeClr val="accent3">
                      <a:lumMod val="75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Alle</a:t>
            </a:r>
            <a:r>
              <a:rPr lang="ru-RU" b="1" dirty="0">
                <a:ln w="18000">
                  <a:solidFill>
                    <a:schemeClr val="accent3">
                      <a:lumMod val="75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ru-RU" b="1" dirty="0" err="1">
                <a:ln w="18000">
                  <a:solidFill>
                    <a:schemeClr val="accent3">
                      <a:lumMod val="75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kommen</a:t>
            </a:r>
            <a:r>
              <a:rPr lang="ru-RU" b="1" dirty="0">
                <a:ln w="18000">
                  <a:solidFill>
                    <a:schemeClr val="accent3">
                      <a:lumMod val="75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b="1" dirty="0">
                <a:ln w="18000">
                  <a:solidFill>
                    <a:schemeClr val="accent3">
                      <a:lumMod val="75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b="1" dirty="0" err="1">
                <a:ln w="18000">
                  <a:solidFill>
                    <a:schemeClr val="accent3">
                      <a:lumMod val="75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Aus</a:t>
            </a:r>
            <a:r>
              <a:rPr lang="ru-RU" b="1" dirty="0">
                <a:ln w="18000">
                  <a:solidFill>
                    <a:schemeClr val="accent3">
                      <a:lumMod val="75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ru-RU" b="1" dirty="0" err="1">
                <a:ln w="18000">
                  <a:solidFill>
                    <a:schemeClr val="accent3">
                      <a:lumMod val="75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Leipzig</a:t>
            </a:r>
            <a:r>
              <a:rPr lang="ru-RU" b="1" dirty="0">
                <a:ln w="18000">
                  <a:solidFill>
                    <a:schemeClr val="accent3">
                      <a:lumMod val="75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982554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340768"/>
            <a:ext cx="712879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Затем в рифмовки включаются слова, обозначающие части тела. Например</a:t>
            </a:r>
            <a:r>
              <a:rPr lang="de-DE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:</a:t>
            </a:r>
            <a:endParaRPr lang="ru-RU" b="1" dirty="0" smtClean="0">
              <a:ln w="12700">
                <a:solidFill>
                  <a:srgbClr val="C00000"/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ru-RU" b="1" dirty="0">
              <a:ln w="12700">
                <a:solidFill>
                  <a:srgbClr val="C00000"/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ru-RU" b="1" dirty="0">
              <a:ln w="12700">
                <a:solidFill>
                  <a:srgbClr val="C00000"/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de-DE" b="1" dirty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Mit dem Kopfe nick, nick, nick.</a:t>
            </a:r>
            <a:br>
              <a:rPr lang="de-DE" b="1" dirty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de-DE" b="1" dirty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Mit dem Finger tick, tick, tick. </a:t>
            </a:r>
            <a:br>
              <a:rPr lang="de-DE" b="1" dirty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de-DE" b="1" dirty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Mit den Händen klapp, klapp, klapp.</a:t>
            </a:r>
            <a:br>
              <a:rPr lang="de-DE" b="1" dirty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de-DE" b="1" dirty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Mit den Füßen trapp, trapp, trapp.</a:t>
            </a:r>
            <a:br>
              <a:rPr lang="de-DE" b="1" dirty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de-DE" b="1" dirty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Mit dem Kopfe nick, nick, nick.</a:t>
            </a:r>
            <a:br>
              <a:rPr lang="de-DE" b="1" dirty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de-DE" b="1" dirty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Mit dem Finger tick, tick, tick.</a:t>
            </a:r>
            <a:br>
              <a:rPr lang="de-DE" b="1" dirty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de-DE" b="1" dirty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Einmal hin, einmal her</a:t>
            </a:r>
            <a:br>
              <a:rPr lang="de-DE" b="1" dirty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de-DE" b="1" dirty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Rundherum ist nicht so schwer. </a:t>
            </a:r>
            <a:endParaRPr lang="ru-RU" b="1" dirty="0">
              <a:ln w="12700">
                <a:solidFill>
                  <a:srgbClr val="C00000"/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36840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2663594"/>
            <a:ext cx="676875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Затем эта же лексика закрепляется в новых более сложных рифмовках:</a:t>
            </a:r>
          </a:p>
          <a:p>
            <a:r>
              <a:rPr lang="de-DE" b="1" dirty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Die Arme, die Hände, die Füße und Bein</a:t>
            </a:r>
            <a:br>
              <a:rPr lang="de-DE" b="1" dirty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de-DE" b="1" dirty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Wir müssen sie üben, um kräftig zu sein.</a:t>
            </a:r>
            <a:br>
              <a:rPr lang="de-DE" b="1" dirty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b="1" dirty="0">
              <a:ln w="12700">
                <a:solidFill>
                  <a:srgbClr val="C00000"/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91149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204864"/>
            <a:ext cx="7935708" cy="258532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r>
              <a:rPr lang="ru-RU" b="1" dirty="0">
                <a:ln w="18000">
                  <a:solidFill>
                    <a:srgbClr val="002060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По теме „</a:t>
            </a:r>
            <a:r>
              <a:rPr lang="ru-RU" b="1" dirty="0" err="1">
                <a:ln w="18000">
                  <a:solidFill>
                    <a:srgbClr val="002060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Sport</a:t>
            </a:r>
            <a:r>
              <a:rPr lang="ru-RU" b="1" dirty="0">
                <a:ln w="18000">
                  <a:solidFill>
                    <a:srgbClr val="002060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“ использую рифмовку, под которую можно маршировать</a:t>
            </a:r>
            <a:r>
              <a:rPr lang="ru-RU" b="1" dirty="0" smtClean="0">
                <a:ln w="18000">
                  <a:solidFill>
                    <a:srgbClr val="002060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:</a:t>
            </a:r>
          </a:p>
          <a:p>
            <a:endParaRPr lang="ru-RU" b="1" dirty="0">
              <a:ln w="18000">
                <a:solidFill>
                  <a:srgbClr val="002060"/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endParaRPr lang="ru-RU" b="1" dirty="0">
              <a:ln w="18000">
                <a:solidFill>
                  <a:srgbClr val="002060"/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r>
              <a:rPr lang="de-DE" b="1" dirty="0">
                <a:ln w="18000">
                  <a:solidFill>
                    <a:srgbClr val="002060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Wasser, Sommer, Luft und Wind </a:t>
            </a:r>
            <a:br>
              <a:rPr lang="de-DE" b="1" dirty="0">
                <a:ln w="18000">
                  <a:solidFill>
                    <a:srgbClr val="002060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de-DE" b="1" dirty="0" err="1">
                <a:ln w="18000">
                  <a:solidFill>
                    <a:srgbClr val="002060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Uns’re</a:t>
            </a:r>
            <a:r>
              <a:rPr lang="de-DE" b="1" dirty="0">
                <a:ln w="18000">
                  <a:solidFill>
                    <a:srgbClr val="002060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besten Freunde sind. </a:t>
            </a:r>
            <a:br>
              <a:rPr lang="de-DE" b="1" dirty="0">
                <a:ln w="18000">
                  <a:solidFill>
                    <a:srgbClr val="002060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de-DE" b="1" dirty="0">
                <a:ln w="18000">
                  <a:solidFill>
                    <a:srgbClr val="002060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Alle Kinder, groß und klein, </a:t>
            </a:r>
            <a:br>
              <a:rPr lang="de-DE" b="1" dirty="0">
                <a:ln w="18000">
                  <a:solidFill>
                    <a:srgbClr val="002060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de-DE" b="1" dirty="0">
                <a:ln w="18000">
                  <a:solidFill>
                    <a:srgbClr val="002060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wollen gute Sportler sein. </a:t>
            </a:r>
            <a:br>
              <a:rPr lang="de-DE" b="1" dirty="0">
                <a:ln w="18000">
                  <a:solidFill>
                    <a:srgbClr val="002060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endParaRPr lang="ru-RU" b="1" dirty="0">
              <a:ln w="18000">
                <a:solidFill>
                  <a:srgbClr val="002060"/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47272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2413338"/>
            <a:ext cx="67687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 теме „</a:t>
            </a:r>
            <a:r>
              <a:rPr lang="ru-RU" b="1" dirty="0" err="1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Sport</a:t>
            </a:r>
            <a:r>
              <a:rPr lang="ru-RU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“ использую рифмовку, под которую можно маршировать</a:t>
            </a:r>
            <a:r>
              <a:rPr lang="ru-RU" b="1" dirty="0" smtClean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:</a:t>
            </a:r>
          </a:p>
          <a:p>
            <a:endParaRPr lang="ru-RU" b="1" dirty="0">
              <a:ln w="12700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de-DE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Wasser, Sommer, Luft und Wind </a:t>
            </a:r>
            <a:br>
              <a:rPr lang="de-DE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de-DE" b="1" dirty="0" err="1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Uns’re</a:t>
            </a:r>
            <a:r>
              <a:rPr lang="de-DE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besten Freunde sind. </a:t>
            </a:r>
            <a:br>
              <a:rPr lang="de-DE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de-DE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Alle Kinder, groß und klein, </a:t>
            </a:r>
            <a:br>
              <a:rPr lang="de-DE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de-DE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wollen gute Sportler sein. </a:t>
            </a:r>
            <a:br>
              <a:rPr lang="de-DE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b="1" dirty="0">
              <a:ln w="12700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38319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88640"/>
            <a:ext cx="617443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Песня на уроке – хороший вид релаксации, представляет возможность учащимся не только отдохнуть, но и служит для формирования фонетических, лексических, грамматических навыков.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38590" y="2780928"/>
            <a:ext cx="760814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>
                <a:ln w="12700">
                  <a:solidFill>
                    <a:srgbClr val="FF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Ein Sonnenkreis blaue und weiß,</a:t>
            </a:r>
          </a:p>
          <a:p>
            <a:r>
              <a:rPr lang="de-DE" b="1" dirty="0">
                <a:ln w="12700">
                  <a:solidFill>
                    <a:srgbClr val="FF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Das hat ein Junge gezeichnet.</a:t>
            </a:r>
          </a:p>
          <a:p>
            <a:r>
              <a:rPr lang="de-DE" b="1" dirty="0">
                <a:ln w="12700">
                  <a:solidFill>
                    <a:srgbClr val="FF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Und aufs Papier schreibt er dann hier,</a:t>
            </a:r>
          </a:p>
          <a:p>
            <a:r>
              <a:rPr lang="de-DE" b="1" dirty="0" err="1">
                <a:ln w="12700">
                  <a:solidFill>
                    <a:srgbClr val="FF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Worte,die</a:t>
            </a:r>
            <a:r>
              <a:rPr lang="de-DE" b="1" dirty="0">
                <a:ln w="12700">
                  <a:solidFill>
                    <a:srgbClr val="FF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jetzt singen wir.</a:t>
            </a:r>
          </a:p>
          <a:p>
            <a:r>
              <a:rPr lang="de-DE" b="1" dirty="0">
                <a:ln w="12700">
                  <a:solidFill>
                    <a:srgbClr val="FF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Immer scheine die Sonne!</a:t>
            </a:r>
          </a:p>
          <a:p>
            <a:r>
              <a:rPr lang="de-DE" b="1" dirty="0">
                <a:ln w="12700">
                  <a:solidFill>
                    <a:srgbClr val="FF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Immer leuchte der Himmel!</a:t>
            </a:r>
          </a:p>
          <a:p>
            <a:r>
              <a:rPr lang="de-DE" b="1" dirty="0">
                <a:ln w="12700">
                  <a:solidFill>
                    <a:srgbClr val="FF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Immer lebe die Mutti!</a:t>
            </a:r>
          </a:p>
          <a:p>
            <a:r>
              <a:rPr lang="de-DE" b="1" dirty="0">
                <a:ln w="12700">
                  <a:solidFill>
                    <a:srgbClr val="FF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Immer leb' auch ich!</a:t>
            </a:r>
          </a:p>
        </p:txBody>
      </p:sp>
    </p:spTree>
    <p:extLst>
      <p:ext uri="{BB962C8B-B14F-4D97-AF65-F5344CB8AC3E}">
        <p14:creationId xmlns:p14="http://schemas.microsoft.com/office/powerpoint/2010/main" val="2553663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1711" y="2204864"/>
            <a:ext cx="698477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Зарядка для глаз</a:t>
            </a:r>
            <a:r>
              <a:rPr lang="ru-RU" b="1" i="1" dirty="0" smtClean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</a:t>
            </a:r>
          </a:p>
          <a:p>
            <a:endParaRPr lang="ru-RU" b="1" i="1" dirty="0">
              <a:ln w="12700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ru-RU" b="1" i="1" dirty="0" smtClean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b="1" dirty="0">
              <a:ln w="12700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lvl="0"/>
            <a:r>
              <a:rPr lang="ru-RU" b="1" dirty="0" err="1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Look</a:t>
            </a:r>
            <a:r>
              <a:rPr lang="ru-RU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b="1" dirty="0" err="1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left</a:t>
            </a:r>
            <a:r>
              <a:rPr lang="ru-RU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</a:t>
            </a:r>
            <a:r>
              <a:rPr lang="ru-RU" b="1" dirty="0" err="1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right</a:t>
            </a:r>
            <a:endParaRPr lang="ru-RU" b="1" dirty="0">
              <a:ln w="12700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lvl="0"/>
            <a:r>
              <a:rPr lang="ru-RU" b="1" dirty="0" err="1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Look</a:t>
            </a:r>
            <a:r>
              <a:rPr lang="ru-RU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b="1" dirty="0" err="1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up</a:t>
            </a:r>
            <a:r>
              <a:rPr lang="ru-RU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</a:t>
            </a:r>
            <a:r>
              <a:rPr lang="ru-RU" b="1" dirty="0" err="1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look</a:t>
            </a:r>
            <a:r>
              <a:rPr lang="ru-RU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b="1" dirty="0" err="1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down</a:t>
            </a:r>
            <a:endParaRPr lang="ru-RU" b="1" dirty="0">
              <a:ln w="12700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lvl="0"/>
            <a:r>
              <a:rPr lang="ru-RU" b="1" dirty="0" err="1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Look</a:t>
            </a:r>
            <a:r>
              <a:rPr lang="ru-RU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b="1" dirty="0" err="1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around</a:t>
            </a:r>
            <a:r>
              <a:rPr lang="ru-RU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</a:t>
            </a:r>
          </a:p>
          <a:p>
            <a:pPr lvl="0"/>
            <a:r>
              <a:rPr lang="ru-RU" b="1" dirty="0" err="1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Look</a:t>
            </a:r>
            <a:r>
              <a:rPr lang="ru-RU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b="1" dirty="0" err="1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at</a:t>
            </a:r>
            <a:r>
              <a:rPr lang="ru-RU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b="1" dirty="0" err="1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your</a:t>
            </a:r>
            <a:r>
              <a:rPr lang="ru-RU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b="1" dirty="0" err="1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nose</a:t>
            </a:r>
            <a:endParaRPr lang="ru-RU" b="1" dirty="0">
              <a:ln w="12700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lvl="0"/>
            <a:r>
              <a:rPr lang="ru-RU" b="1" dirty="0" err="1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Look</a:t>
            </a:r>
            <a:r>
              <a:rPr lang="ru-RU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b="1" dirty="0" err="1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at</a:t>
            </a:r>
            <a:r>
              <a:rPr lang="ru-RU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b="1" dirty="0" err="1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that</a:t>
            </a:r>
            <a:r>
              <a:rPr lang="ru-RU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b="1" dirty="0" err="1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rose</a:t>
            </a:r>
            <a:endParaRPr lang="ru-RU" b="1" dirty="0">
              <a:ln w="12700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lvl="0"/>
            <a:r>
              <a:rPr lang="ru-RU" b="1" dirty="0" err="1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Close</a:t>
            </a:r>
            <a:r>
              <a:rPr lang="ru-RU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b="1" dirty="0" err="1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your</a:t>
            </a:r>
            <a:r>
              <a:rPr lang="ru-RU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b="1" dirty="0" err="1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eyes</a:t>
            </a:r>
            <a:endParaRPr lang="ru-RU" b="1" dirty="0">
              <a:ln w="12700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lvl="0"/>
            <a:r>
              <a:rPr lang="ru-RU" b="1" dirty="0" err="1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Open</a:t>
            </a:r>
            <a:r>
              <a:rPr lang="ru-RU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</a:t>
            </a:r>
            <a:r>
              <a:rPr lang="ru-RU" b="1" dirty="0" err="1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wink</a:t>
            </a:r>
            <a:r>
              <a:rPr lang="ru-RU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b="1" dirty="0" err="1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</a:t>
            </a:r>
            <a:r>
              <a:rPr lang="ru-RU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b="1" dirty="0" err="1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smile</a:t>
            </a:r>
            <a:r>
              <a:rPr lang="ru-RU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</a:t>
            </a:r>
          </a:p>
          <a:p>
            <a:r>
              <a:rPr lang="en-US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Your eyes are happy again</a:t>
            </a:r>
            <a:endParaRPr lang="ru-RU" b="1" dirty="0">
              <a:ln w="12700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97743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2566938"/>
            <a:ext cx="581439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n w="180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При </a:t>
            </a:r>
            <a:r>
              <a:rPr lang="ru-RU" b="1" dirty="0">
                <a:ln w="180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изучении названий фруктов и овощей мы играем в игру «Избалованный Мишка». Кроме лексики, эта игра закрепляет структуры </a:t>
            </a:r>
            <a:endParaRPr lang="ru-RU" b="1" dirty="0" smtClean="0">
              <a:ln w="18000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endParaRPr lang="ru-RU" b="1" dirty="0">
              <a:ln w="18000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r>
              <a:rPr lang="ru-RU" b="1" dirty="0" smtClean="0">
                <a:ln w="180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« </a:t>
            </a:r>
            <a:r>
              <a:rPr lang="ru-RU" b="1" dirty="0">
                <a:ln w="180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I </a:t>
            </a:r>
            <a:r>
              <a:rPr lang="ru-RU" b="1" dirty="0" err="1">
                <a:ln w="180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am</a:t>
            </a:r>
            <a:r>
              <a:rPr lang="ru-RU" b="1" dirty="0">
                <a:ln w="180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ru-RU" b="1" dirty="0" err="1">
                <a:ln w="180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hungry</a:t>
            </a:r>
            <a:r>
              <a:rPr lang="ru-RU" b="1" dirty="0">
                <a:ln w="180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» (я голоден), « I </a:t>
            </a:r>
            <a:r>
              <a:rPr lang="ru-RU" b="1" dirty="0" err="1">
                <a:ln w="180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am</a:t>
            </a:r>
            <a:r>
              <a:rPr lang="ru-RU" b="1" dirty="0">
                <a:ln w="180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ru-RU" b="1" dirty="0" err="1">
                <a:ln w="180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thirsty</a:t>
            </a:r>
            <a:r>
              <a:rPr lang="ru-RU" b="1" dirty="0">
                <a:ln w="180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» (хочу пить) и вопрос типа « </a:t>
            </a:r>
            <a:r>
              <a:rPr lang="ru-RU" b="1" dirty="0" err="1">
                <a:ln w="180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Do</a:t>
            </a:r>
            <a:r>
              <a:rPr lang="ru-RU" b="1" dirty="0">
                <a:ln w="180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ru-RU" b="1" dirty="0" err="1">
                <a:ln w="180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you</a:t>
            </a:r>
            <a:r>
              <a:rPr lang="ru-RU" b="1" dirty="0">
                <a:ln w="180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ru-RU" b="1" dirty="0" err="1">
                <a:ln w="180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want</a:t>
            </a:r>
            <a:r>
              <a:rPr lang="ru-RU" b="1" dirty="0">
                <a:ln w="180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?» (хочешь ли ты?…).</a:t>
            </a:r>
            <a:br>
              <a:rPr lang="ru-RU" b="1" dirty="0">
                <a:ln w="180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endParaRPr lang="ru-RU" b="1" dirty="0">
              <a:ln w="18000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9683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35</TotalTime>
  <Words>318</Words>
  <Application>Microsoft Office PowerPoint</Application>
  <PresentationFormat>Экран (4:3)</PresentationFormat>
  <Paragraphs>49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Эркер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Curnos™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Натали</dc:creator>
  <cp:lastModifiedBy>Натали</cp:lastModifiedBy>
  <cp:revision>4</cp:revision>
  <dcterms:created xsi:type="dcterms:W3CDTF">2013-03-11T16:58:56Z</dcterms:created>
  <dcterms:modified xsi:type="dcterms:W3CDTF">2013-03-11T17:34:50Z</dcterms:modified>
</cp:coreProperties>
</file>