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0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8CF4-674D-41F2-A15C-1DF42BD584EE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B1B6A-E4E7-4853-9709-58D27FD75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8CF4-674D-41F2-A15C-1DF42BD584EE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B1B6A-E4E7-4853-9709-58D27FD75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8CF4-674D-41F2-A15C-1DF42BD584EE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B1B6A-E4E7-4853-9709-58D27FD75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8CF4-674D-41F2-A15C-1DF42BD584EE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B1B6A-E4E7-4853-9709-58D27FD75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8CF4-674D-41F2-A15C-1DF42BD584EE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B1B6A-E4E7-4853-9709-58D27FD75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8CF4-674D-41F2-A15C-1DF42BD584EE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B1B6A-E4E7-4853-9709-58D27FD75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8CF4-674D-41F2-A15C-1DF42BD584EE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B1B6A-E4E7-4853-9709-58D27FD75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8CF4-674D-41F2-A15C-1DF42BD584EE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B1B6A-E4E7-4853-9709-58D27FD75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8CF4-674D-41F2-A15C-1DF42BD584EE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B1B6A-E4E7-4853-9709-58D27FD75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8CF4-674D-41F2-A15C-1DF42BD584EE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B1B6A-E4E7-4853-9709-58D27FD75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8CF4-674D-41F2-A15C-1DF42BD584EE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B1B6A-E4E7-4853-9709-58D27FD75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F8CF4-674D-41F2-A15C-1DF42BD584EE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B1B6A-E4E7-4853-9709-58D27FD75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85720" y="214290"/>
            <a:ext cx="85725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2060"/>
                </a:solidFill>
              </a:rPr>
              <a:t>С ПРАЗДНИКОМ 8 МАРТА!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" name="Picture 2" descr="C:\Users\Public\Pictures\Sample Pictures\Tuli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80" y="1071546"/>
            <a:ext cx="9163080" cy="53721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c10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pic>
        <p:nvPicPr>
          <p:cNvPr id="10243" name="Picture 5" descr="ar3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6700" y="5486400"/>
            <a:ext cx="1257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WordArt 7"/>
          <p:cNvSpPr>
            <a:spLocks noChangeArrowheads="1" noChangeShapeType="1" noTextEdit="1"/>
          </p:cNvSpPr>
          <p:nvPr/>
        </p:nvSpPr>
        <p:spPr bwMode="auto">
          <a:xfrm>
            <a:off x="1066800" y="571480"/>
            <a:ext cx="6719910" cy="15716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Дерево, которое зацветает 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раньше других...</a:t>
            </a:r>
          </a:p>
        </p:txBody>
      </p:sp>
      <p:sp>
        <p:nvSpPr>
          <p:cNvPr id="21512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5867400" y="5562600"/>
            <a:ext cx="1752600" cy="4349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и в а</a:t>
            </a:r>
          </a:p>
        </p:txBody>
      </p:sp>
      <p:pic>
        <p:nvPicPr>
          <p:cNvPr id="21513" name="Picture 9" descr="verba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581400"/>
            <a:ext cx="35814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0" descr="1208242581-shutterstock_300066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3505200"/>
            <a:ext cx="1524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10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6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pic>
        <p:nvPicPr>
          <p:cNvPr id="12291" name="Picture 3" descr="ar3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6700" y="5486400"/>
            <a:ext cx="1257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1066800" y="285728"/>
            <a:ext cx="6791348" cy="15001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61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Искусство 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составления 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3399"/>
              </a:solidFill>
              <a:latin typeface="Arial"/>
              <a:cs typeface="Arial"/>
            </a:endParaRP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букетов...</a:t>
            </a:r>
          </a:p>
        </p:txBody>
      </p:sp>
      <p:sp>
        <p:nvSpPr>
          <p:cNvPr id="23558" name="WordArt 6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5638800" y="4876800"/>
            <a:ext cx="2667000" cy="4349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экибана</a:t>
            </a:r>
          </a:p>
        </p:txBody>
      </p:sp>
      <p:pic>
        <p:nvPicPr>
          <p:cNvPr id="23559" name="Picture 7" descr="7831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3124200"/>
            <a:ext cx="2497138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10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pic>
        <p:nvPicPr>
          <p:cNvPr id="15363" name="Picture 3" descr="ar3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6700" y="5486400"/>
            <a:ext cx="1257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1066800" y="642918"/>
            <a:ext cx="6648472" cy="15716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Каким насекомым 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хлопают в ладоши?</a:t>
            </a:r>
          </a:p>
        </p:txBody>
      </p:sp>
      <p:sp>
        <p:nvSpPr>
          <p:cNvPr id="28678" name="WordArt 6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3581400" y="5638800"/>
            <a:ext cx="4191000" cy="4349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комар  и  моль</a:t>
            </a:r>
          </a:p>
        </p:txBody>
      </p:sp>
      <p:pic>
        <p:nvPicPr>
          <p:cNvPr id="28679" name="Picture 7" descr="2756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3657600"/>
            <a:ext cx="17367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8" descr="koma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7400" y="365760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c1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16388" name="WordArt 6"/>
          <p:cNvSpPr>
            <a:spLocks noChangeArrowheads="1" noChangeShapeType="1" noTextEdit="1"/>
          </p:cNvSpPr>
          <p:nvPr/>
        </p:nvSpPr>
        <p:spPr bwMode="auto">
          <a:xfrm>
            <a:off x="1066800" y="714356"/>
            <a:ext cx="7005662" cy="12858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Самый чистоплотный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зверь...</a:t>
            </a:r>
          </a:p>
        </p:txBody>
      </p:sp>
      <p:sp>
        <p:nvSpPr>
          <p:cNvPr id="29703" name="WordArt 7"/>
          <p:cNvSpPr>
            <a:spLocks noChangeArrowheads="1" noChangeShapeType="1" noTextEdit="1"/>
          </p:cNvSpPr>
          <p:nvPr/>
        </p:nvSpPr>
        <p:spPr bwMode="auto">
          <a:xfrm>
            <a:off x="4648200" y="4419600"/>
            <a:ext cx="3505200" cy="533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барсук</a:t>
            </a:r>
          </a:p>
        </p:txBody>
      </p:sp>
      <p:pic>
        <p:nvPicPr>
          <p:cNvPr id="29704" name="Picture 8" descr="image_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556000"/>
            <a:ext cx="37338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 descr="ar3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5486400"/>
            <a:ext cx="1257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1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1066800" y="642918"/>
            <a:ext cx="6934224" cy="178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Месяц весенних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первоцветов...</a:t>
            </a:r>
          </a:p>
        </p:txBody>
      </p:sp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2819400" y="5029200"/>
            <a:ext cx="3505200" cy="533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апрель</a:t>
            </a:r>
          </a:p>
        </p:txBody>
      </p:sp>
      <p:pic>
        <p:nvPicPr>
          <p:cNvPr id="17414" name="Picture 6" descr="ar3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5486400"/>
            <a:ext cx="1257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1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990600" y="714356"/>
            <a:ext cx="7010424" cy="13573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218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Прилёт каких птиц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означает начало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в е с </a:t>
            </a:r>
            <a:r>
              <a:rPr lang="ru-RU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н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 </a:t>
            </a:r>
            <a:r>
              <a:rPr lang="ru-RU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ы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 ?</a:t>
            </a:r>
          </a:p>
        </p:txBody>
      </p:sp>
      <p:pic>
        <p:nvPicPr>
          <p:cNvPr id="37894" name="Picture 6" descr="1771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971800"/>
            <a:ext cx="4038600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WordArt 7"/>
          <p:cNvSpPr>
            <a:spLocks noChangeArrowheads="1" noChangeShapeType="1" noTextEdit="1"/>
          </p:cNvSpPr>
          <p:nvPr/>
        </p:nvSpPr>
        <p:spPr bwMode="auto">
          <a:xfrm>
            <a:off x="4343400" y="3505200"/>
            <a:ext cx="3505200" cy="533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грачей</a:t>
            </a:r>
          </a:p>
        </p:txBody>
      </p:sp>
      <p:pic>
        <p:nvPicPr>
          <p:cNvPr id="18439" name="Picture 8" descr="ar3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5486400"/>
            <a:ext cx="1257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1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1071538" y="714356"/>
            <a:ext cx="6862786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Из чего готовят 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манную крупу?</a:t>
            </a:r>
          </a:p>
        </p:txBody>
      </p:sp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4876800" y="4419600"/>
            <a:ext cx="3505200" cy="533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пшеница</a:t>
            </a:r>
          </a:p>
        </p:txBody>
      </p:sp>
      <p:pic>
        <p:nvPicPr>
          <p:cNvPr id="19462" name="Picture 6" descr="ar3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5486400"/>
            <a:ext cx="1257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 descr="apk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2571744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z11_2_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643042" y="692150"/>
            <a:ext cx="64294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66"/>
                </a:solidFill>
              </a:rPr>
              <a:t>Задание 5.  ВОСЬМЁРОЧКА</a:t>
            </a:r>
            <a:endParaRPr lang="ru-RU" sz="3200" b="1" i="1" dirty="0">
              <a:solidFill>
                <a:srgbClr val="FF0066"/>
              </a:solidFill>
            </a:endParaRPr>
          </a:p>
        </p:txBody>
      </p:sp>
      <p:pic>
        <p:nvPicPr>
          <p:cNvPr id="6185" name="Picture 41" descr="b5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628775"/>
            <a:ext cx="1266825" cy="952500"/>
          </a:xfrm>
          <a:prstGeom prst="rect">
            <a:avLst/>
          </a:prstGeom>
          <a:noFill/>
        </p:spPr>
      </p:pic>
      <p:pic>
        <p:nvPicPr>
          <p:cNvPr id="6186" name="Picture 42" descr="b4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1412875"/>
            <a:ext cx="1333500" cy="1390650"/>
          </a:xfrm>
          <a:prstGeom prst="rect">
            <a:avLst/>
          </a:prstGeom>
          <a:noFill/>
        </p:spPr>
      </p:pic>
      <p:pic>
        <p:nvPicPr>
          <p:cNvPr id="6187" name="Picture 43" descr="b2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1700213"/>
            <a:ext cx="1104900" cy="971550"/>
          </a:xfrm>
          <a:prstGeom prst="rect">
            <a:avLst/>
          </a:prstGeom>
          <a:noFill/>
        </p:spPr>
      </p:pic>
      <p:sp>
        <p:nvSpPr>
          <p:cNvPr id="6192" name="AutoShape 4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6237288"/>
            <a:ext cx="611188" cy="620712"/>
          </a:xfrm>
          <a:prstGeom prst="actionButtonForwardNex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97" name="AutoShape 53"/>
          <p:cNvSpPr>
            <a:spLocks noChangeArrowheads="1"/>
          </p:cNvSpPr>
          <p:nvPr/>
        </p:nvSpPr>
        <p:spPr bwMode="auto">
          <a:xfrm>
            <a:off x="684213" y="2708275"/>
            <a:ext cx="2376487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hlink"/>
                </a:solidFill>
              </a:rPr>
              <a:t>когда их два</a:t>
            </a:r>
          </a:p>
        </p:txBody>
      </p:sp>
      <p:sp>
        <p:nvSpPr>
          <p:cNvPr id="6196" name="AutoShape 52"/>
          <p:cNvSpPr>
            <a:spLocks noChangeArrowheads="1"/>
          </p:cNvSpPr>
          <p:nvPr/>
        </p:nvSpPr>
        <p:spPr bwMode="auto">
          <a:xfrm>
            <a:off x="684213" y="2708275"/>
            <a:ext cx="2376487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6198" name="AutoShape 54"/>
          <p:cNvSpPr>
            <a:spLocks noChangeArrowheads="1"/>
          </p:cNvSpPr>
          <p:nvPr/>
        </p:nvSpPr>
        <p:spPr bwMode="auto">
          <a:xfrm>
            <a:off x="684213" y="2708275"/>
            <a:ext cx="2376487" cy="1008063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dirty="0"/>
          </a:p>
        </p:txBody>
      </p:sp>
      <p:sp>
        <p:nvSpPr>
          <p:cNvPr id="6200" name="AutoShape 56"/>
          <p:cNvSpPr>
            <a:spLocks noChangeArrowheads="1"/>
          </p:cNvSpPr>
          <p:nvPr/>
        </p:nvSpPr>
        <p:spPr bwMode="auto">
          <a:xfrm>
            <a:off x="684213" y="3933825"/>
            <a:ext cx="2376487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август</a:t>
            </a:r>
          </a:p>
        </p:txBody>
      </p:sp>
      <p:sp>
        <p:nvSpPr>
          <p:cNvPr id="6199" name="AutoShape 55"/>
          <p:cNvSpPr>
            <a:spLocks noChangeArrowheads="1"/>
          </p:cNvSpPr>
          <p:nvPr/>
        </p:nvSpPr>
        <p:spPr bwMode="auto">
          <a:xfrm>
            <a:off x="684213" y="3933825"/>
            <a:ext cx="2376487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hlink"/>
                </a:solidFill>
              </a:rPr>
              <a:t>2</a:t>
            </a:r>
            <a:endParaRPr lang="ru-RU" sz="3200" b="1">
              <a:solidFill>
                <a:schemeClr val="hlink"/>
              </a:solidFill>
            </a:endParaRPr>
          </a:p>
        </p:txBody>
      </p:sp>
      <p:sp>
        <p:nvSpPr>
          <p:cNvPr id="6201" name="AutoShape 57"/>
          <p:cNvSpPr>
            <a:spLocks noChangeArrowheads="1"/>
          </p:cNvSpPr>
          <p:nvPr/>
        </p:nvSpPr>
        <p:spPr bwMode="auto">
          <a:xfrm>
            <a:off x="684213" y="3933825"/>
            <a:ext cx="2376487" cy="1008063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03" name="AutoShape 59"/>
          <p:cNvSpPr>
            <a:spLocks noChangeArrowheads="1"/>
          </p:cNvSpPr>
          <p:nvPr/>
        </p:nvSpPr>
        <p:spPr bwMode="auto">
          <a:xfrm>
            <a:off x="684213" y="5157788"/>
            <a:ext cx="2376487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октябрь</a:t>
            </a:r>
          </a:p>
        </p:txBody>
      </p:sp>
      <p:sp>
        <p:nvSpPr>
          <p:cNvPr id="6202" name="AutoShape 58"/>
          <p:cNvSpPr>
            <a:spLocks noChangeArrowheads="1"/>
          </p:cNvSpPr>
          <p:nvPr/>
        </p:nvSpPr>
        <p:spPr bwMode="auto">
          <a:xfrm>
            <a:off x="684213" y="5157788"/>
            <a:ext cx="2376487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6204" name="AutoShape 60"/>
          <p:cNvSpPr>
            <a:spLocks noChangeArrowheads="1"/>
          </p:cNvSpPr>
          <p:nvPr/>
        </p:nvSpPr>
        <p:spPr bwMode="auto">
          <a:xfrm>
            <a:off x="684213" y="5157788"/>
            <a:ext cx="2376487" cy="1008062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06" name="AutoShape 62"/>
          <p:cNvSpPr>
            <a:spLocks noChangeArrowheads="1"/>
          </p:cNvSpPr>
          <p:nvPr/>
        </p:nvSpPr>
        <p:spPr bwMode="auto">
          <a:xfrm>
            <a:off x="3419475" y="270827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паук</a:t>
            </a:r>
          </a:p>
        </p:txBody>
      </p:sp>
      <p:sp>
        <p:nvSpPr>
          <p:cNvPr id="6205" name="AutoShape 61"/>
          <p:cNvSpPr>
            <a:spLocks noChangeArrowheads="1"/>
          </p:cNvSpPr>
          <p:nvPr/>
        </p:nvSpPr>
        <p:spPr bwMode="auto">
          <a:xfrm>
            <a:off x="3419475" y="270827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6207" name="AutoShape 63"/>
          <p:cNvSpPr>
            <a:spLocks noChangeArrowheads="1"/>
          </p:cNvSpPr>
          <p:nvPr/>
        </p:nvSpPr>
        <p:spPr bwMode="auto">
          <a:xfrm>
            <a:off x="3419475" y="270827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09" name="AutoShape 65"/>
          <p:cNvSpPr>
            <a:spLocks noChangeArrowheads="1"/>
          </p:cNvSpPr>
          <p:nvPr/>
        </p:nvSpPr>
        <p:spPr bwMode="auto">
          <a:xfrm>
            <a:off x="3419475" y="393382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восемь</a:t>
            </a:r>
          </a:p>
        </p:txBody>
      </p:sp>
      <p:sp>
        <p:nvSpPr>
          <p:cNvPr id="6208" name="AutoShape 64"/>
          <p:cNvSpPr>
            <a:spLocks noChangeArrowheads="1"/>
          </p:cNvSpPr>
          <p:nvPr/>
        </p:nvSpPr>
        <p:spPr bwMode="auto">
          <a:xfrm>
            <a:off x="3419475" y="393382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6210" name="AutoShape 66"/>
          <p:cNvSpPr>
            <a:spLocks noChangeArrowheads="1"/>
          </p:cNvSpPr>
          <p:nvPr/>
        </p:nvSpPr>
        <p:spPr bwMode="auto">
          <a:xfrm>
            <a:off x="3419475" y="393382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12" name="AutoShape 68"/>
          <p:cNvSpPr>
            <a:spLocks noChangeArrowheads="1"/>
          </p:cNvSpPr>
          <p:nvPr/>
        </p:nvSpPr>
        <p:spPr bwMode="auto">
          <a:xfrm>
            <a:off x="3419475" y="515778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на Луну</a:t>
            </a:r>
          </a:p>
        </p:txBody>
      </p:sp>
      <p:sp>
        <p:nvSpPr>
          <p:cNvPr id="6211" name="AutoShape 67"/>
          <p:cNvSpPr>
            <a:spLocks noChangeArrowheads="1"/>
          </p:cNvSpPr>
          <p:nvPr/>
        </p:nvSpPr>
        <p:spPr bwMode="auto">
          <a:xfrm>
            <a:off x="3419475" y="515778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6213" name="AutoShape 69"/>
          <p:cNvSpPr>
            <a:spLocks noChangeArrowheads="1"/>
          </p:cNvSpPr>
          <p:nvPr/>
        </p:nvSpPr>
        <p:spPr bwMode="auto">
          <a:xfrm>
            <a:off x="3419475" y="515778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15" name="AutoShape 71"/>
          <p:cNvSpPr>
            <a:spLocks noChangeArrowheads="1"/>
          </p:cNvSpPr>
          <p:nvPr/>
        </p:nvSpPr>
        <p:spPr bwMode="auto">
          <a:xfrm>
            <a:off x="6084888" y="2708275"/>
            <a:ext cx="2376487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96 месяцев</a:t>
            </a:r>
          </a:p>
        </p:txBody>
      </p:sp>
      <p:sp>
        <p:nvSpPr>
          <p:cNvPr id="6214" name="AutoShape 70"/>
          <p:cNvSpPr>
            <a:spLocks noChangeArrowheads="1"/>
          </p:cNvSpPr>
          <p:nvPr/>
        </p:nvSpPr>
        <p:spPr bwMode="auto">
          <a:xfrm>
            <a:off x="6084888" y="2708275"/>
            <a:ext cx="2376487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6216" name="AutoShape 72"/>
          <p:cNvSpPr>
            <a:spLocks noChangeArrowheads="1"/>
          </p:cNvSpPr>
          <p:nvPr/>
        </p:nvSpPr>
        <p:spPr bwMode="auto">
          <a:xfrm>
            <a:off x="6084888" y="2708275"/>
            <a:ext cx="2376487" cy="1008063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18" name="AutoShape 74"/>
          <p:cNvSpPr>
            <a:spLocks noChangeArrowheads="1"/>
          </p:cNvSpPr>
          <p:nvPr/>
        </p:nvSpPr>
        <p:spPr bwMode="auto">
          <a:xfrm>
            <a:off x="6084888" y="3933825"/>
            <a:ext cx="2376487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hlink"/>
                </a:solidFill>
              </a:rPr>
              <a:t>восьмиугольник</a:t>
            </a:r>
          </a:p>
        </p:txBody>
      </p:sp>
      <p:sp>
        <p:nvSpPr>
          <p:cNvPr id="6217" name="AutoShape 73"/>
          <p:cNvSpPr>
            <a:spLocks noChangeArrowheads="1"/>
          </p:cNvSpPr>
          <p:nvPr/>
        </p:nvSpPr>
        <p:spPr bwMode="auto">
          <a:xfrm>
            <a:off x="6084888" y="3933825"/>
            <a:ext cx="2376487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6219" name="AutoShape 75"/>
          <p:cNvSpPr>
            <a:spLocks noChangeArrowheads="1"/>
          </p:cNvSpPr>
          <p:nvPr/>
        </p:nvSpPr>
        <p:spPr bwMode="auto">
          <a:xfrm>
            <a:off x="6084888" y="3933825"/>
            <a:ext cx="2376487" cy="1008063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21" name="AutoShape 77"/>
          <p:cNvSpPr>
            <a:spLocks noChangeArrowheads="1"/>
          </p:cNvSpPr>
          <p:nvPr/>
        </p:nvSpPr>
        <p:spPr bwMode="auto">
          <a:xfrm>
            <a:off x="6084888" y="5157788"/>
            <a:ext cx="2376487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hlink"/>
                </a:solidFill>
              </a:rPr>
              <a:t>цифра «два»</a:t>
            </a:r>
          </a:p>
        </p:txBody>
      </p:sp>
      <p:sp>
        <p:nvSpPr>
          <p:cNvPr id="6220" name="AutoShape 76"/>
          <p:cNvSpPr>
            <a:spLocks noChangeArrowheads="1"/>
          </p:cNvSpPr>
          <p:nvPr/>
        </p:nvSpPr>
        <p:spPr bwMode="auto">
          <a:xfrm>
            <a:off x="6084888" y="5157788"/>
            <a:ext cx="2376487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6222" name="AutoShape 78"/>
          <p:cNvSpPr>
            <a:spLocks noChangeArrowheads="1"/>
          </p:cNvSpPr>
          <p:nvPr/>
        </p:nvSpPr>
        <p:spPr bwMode="auto">
          <a:xfrm>
            <a:off x="6084888" y="5157788"/>
            <a:ext cx="2376487" cy="1008062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9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0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6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6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0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6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6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0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6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6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6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6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1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1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16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6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6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6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6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6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6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1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6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6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6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6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6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6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6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6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22"/>
                  </p:tgtEl>
                </p:cond>
              </p:nextCondLst>
            </p:seq>
          </p:childTnLst>
        </p:cTn>
      </p:par>
    </p:tnLst>
    <p:bldLst>
      <p:bldP spid="6197" grpId="0" animBg="1"/>
      <p:bldP spid="6197" grpId="1" animBg="1"/>
      <p:bldP spid="6196" grpId="0" animBg="1"/>
      <p:bldP spid="6196" grpId="1" animBg="1"/>
      <p:bldP spid="6200" grpId="0" animBg="1"/>
      <p:bldP spid="6200" grpId="1" animBg="1"/>
      <p:bldP spid="6199" grpId="0" animBg="1"/>
      <p:bldP spid="6199" grpId="1" animBg="1"/>
      <p:bldP spid="6203" grpId="0" animBg="1"/>
      <p:bldP spid="6203" grpId="1" animBg="1"/>
      <p:bldP spid="6202" grpId="0" animBg="1"/>
      <p:bldP spid="6202" grpId="1" animBg="1"/>
      <p:bldP spid="6206" grpId="0" animBg="1"/>
      <p:bldP spid="6206" grpId="1" animBg="1"/>
      <p:bldP spid="6205" grpId="0" animBg="1"/>
      <p:bldP spid="6205" grpId="1" animBg="1"/>
      <p:bldP spid="6209" grpId="0" animBg="1"/>
      <p:bldP spid="6209" grpId="1" animBg="1"/>
      <p:bldP spid="6208" grpId="0" animBg="1"/>
      <p:bldP spid="6208" grpId="1" animBg="1"/>
      <p:bldP spid="6212" grpId="0" animBg="1"/>
      <p:bldP spid="6212" grpId="1" animBg="1"/>
      <p:bldP spid="6211" grpId="0" animBg="1"/>
      <p:bldP spid="6211" grpId="1" animBg="1"/>
      <p:bldP spid="6215" grpId="0" animBg="1"/>
      <p:bldP spid="6215" grpId="1" animBg="1"/>
      <p:bldP spid="6214" grpId="0" animBg="1"/>
      <p:bldP spid="6214" grpId="1" animBg="1"/>
      <p:bldP spid="6218" grpId="0" animBg="1"/>
      <p:bldP spid="6218" grpId="1" animBg="1"/>
      <p:bldP spid="6217" grpId="0" animBg="1"/>
      <p:bldP spid="6217" grpId="1" animBg="1"/>
      <p:bldP spid="6221" grpId="0" animBg="1"/>
      <p:bldP spid="6221" grpId="1" animBg="1"/>
      <p:bldP spid="6220" grpId="0" animBg="1"/>
      <p:bldP spid="622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z11_2_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2" name="AutoShape 32"/>
          <p:cNvSpPr>
            <a:spLocks noChangeArrowheads="1"/>
          </p:cNvSpPr>
          <p:nvPr/>
        </p:nvSpPr>
        <p:spPr bwMode="auto">
          <a:xfrm>
            <a:off x="755650" y="22050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hlink"/>
                </a:solidFill>
              </a:rPr>
              <a:t>рецепт</a:t>
            </a:r>
          </a:p>
        </p:txBody>
      </p:sp>
      <p:sp>
        <p:nvSpPr>
          <p:cNvPr id="10271" name="AutoShape 31"/>
          <p:cNvSpPr>
            <a:spLocks noChangeArrowheads="1"/>
          </p:cNvSpPr>
          <p:nvPr/>
        </p:nvSpPr>
        <p:spPr bwMode="auto">
          <a:xfrm>
            <a:off x="755650" y="22050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0273" name="AutoShape 33"/>
          <p:cNvSpPr>
            <a:spLocks noChangeArrowheads="1"/>
          </p:cNvSpPr>
          <p:nvPr/>
        </p:nvSpPr>
        <p:spPr bwMode="auto">
          <a:xfrm>
            <a:off x="755650" y="22050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5" name="AutoShape 35"/>
          <p:cNvSpPr>
            <a:spLocks noChangeArrowheads="1"/>
          </p:cNvSpPr>
          <p:nvPr/>
        </p:nvSpPr>
        <p:spPr bwMode="auto">
          <a:xfrm>
            <a:off x="755650" y="35004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hlink"/>
                </a:solidFill>
              </a:rPr>
              <a:t>горячих</a:t>
            </a:r>
          </a:p>
        </p:txBody>
      </p:sp>
      <p:sp>
        <p:nvSpPr>
          <p:cNvPr id="10274" name="AutoShape 34"/>
          <p:cNvSpPr>
            <a:spLocks noChangeArrowheads="1"/>
          </p:cNvSpPr>
          <p:nvPr/>
        </p:nvSpPr>
        <p:spPr bwMode="auto">
          <a:xfrm>
            <a:off x="755650" y="35004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hlink"/>
                </a:solidFill>
              </a:rPr>
              <a:t>2</a:t>
            </a:r>
            <a:endParaRPr lang="ru-RU" sz="3200" b="1">
              <a:solidFill>
                <a:schemeClr val="hlink"/>
              </a:solidFill>
            </a:endParaRPr>
          </a:p>
        </p:txBody>
      </p:sp>
      <p:sp>
        <p:nvSpPr>
          <p:cNvPr id="10276" name="AutoShape 36"/>
          <p:cNvSpPr>
            <a:spLocks noChangeArrowheads="1"/>
          </p:cNvSpPr>
          <p:nvPr/>
        </p:nvSpPr>
        <p:spPr bwMode="auto">
          <a:xfrm>
            <a:off x="755650" y="35004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8" name="AutoShape 38"/>
          <p:cNvSpPr>
            <a:spLocks noChangeArrowheads="1"/>
          </p:cNvSpPr>
          <p:nvPr/>
        </p:nvSpPr>
        <p:spPr bwMode="auto">
          <a:xfrm>
            <a:off x="755650" y="4797425"/>
            <a:ext cx="2376488" cy="1009650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hlink"/>
                </a:solidFill>
              </a:rPr>
              <a:t>в рассольнике</a:t>
            </a:r>
          </a:p>
        </p:txBody>
      </p:sp>
      <p:sp>
        <p:nvSpPr>
          <p:cNvPr id="10277" name="AutoShape 37"/>
          <p:cNvSpPr>
            <a:spLocks noChangeArrowheads="1"/>
          </p:cNvSpPr>
          <p:nvPr/>
        </p:nvSpPr>
        <p:spPr bwMode="auto">
          <a:xfrm>
            <a:off x="755650" y="479742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hlink"/>
                </a:solidFill>
              </a:rPr>
              <a:t>3</a:t>
            </a:r>
            <a:endParaRPr lang="ru-RU" sz="3200" b="1">
              <a:solidFill>
                <a:schemeClr val="hlink"/>
              </a:solidFill>
            </a:endParaRPr>
          </a:p>
        </p:txBody>
      </p:sp>
      <p:sp>
        <p:nvSpPr>
          <p:cNvPr id="10279" name="AutoShape 39"/>
          <p:cNvSpPr>
            <a:spLocks noChangeArrowheads="1"/>
          </p:cNvSpPr>
          <p:nvPr/>
        </p:nvSpPr>
        <p:spPr bwMode="auto">
          <a:xfrm>
            <a:off x="755650" y="479742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1" name="AutoShape 41"/>
          <p:cNvSpPr>
            <a:spLocks noChangeArrowheads="1"/>
          </p:cNvSpPr>
          <p:nvPr/>
        </p:nvSpPr>
        <p:spPr bwMode="auto">
          <a:xfrm>
            <a:off x="3492500" y="22050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окрошка</a:t>
            </a:r>
          </a:p>
        </p:txBody>
      </p:sp>
      <p:sp>
        <p:nvSpPr>
          <p:cNvPr id="10280" name="AutoShape 40"/>
          <p:cNvSpPr>
            <a:spLocks noChangeArrowheads="1"/>
          </p:cNvSpPr>
          <p:nvPr/>
        </p:nvSpPr>
        <p:spPr bwMode="auto">
          <a:xfrm>
            <a:off x="3492500" y="22050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0282" name="AutoShape 42"/>
          <p:cNvSpPr>
            <a:spLocks noChangeArrowheads="1"/>
          </p:cNvSpPr>
          <p:nvPr/>
        </p:nvSpPr>
        <p:spPr bwMode="auto">
          <a:xfrm>
            <a:off x="3492500" y="22050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4" name="AutoShape 44"/>
          <p:cNvSpPr>
            <a:spLocks noChangeArrowheads="1"/>
          </p:cNvSpPr>
          <p:nvPr/>
        </p:nvSpPr>
        <p:spPr bwMode="auto">
          <a:xfrm>
            <a:off x="3492500" y="35004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гриль</a:t>
            </a:r>
          </a:p>
        </p:txBody>
      </p:sp>
      <p:sp>
        <p:nvSpPr>
          <p:cNvPr id="10283" name="AutoShape 43"/>
          <p:cNvSpPr>
            <a:spLocks noChangeArrowheads="1"/>
          </p:cNvSpPr>
          <p:nvPr/>
        </p:nvSpPr>
        <p:spPr bwMode="auto">
          <a:xfrm>
            <a:off x="3492500" y="35004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10285" name="AutoShape 45"/>
          <p:cNvSpPr>
            <a:spLocks noChangeArrowheads="1"/>
          </p:cNvSpPr>
          <p:nvPr/>
        </p:nvSpPr>
        <p:spPr bwMode="auto">
          <a:xfrm>
            <a:off x="3492500" y="35004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7" name="AutoShape 47"/>
          <p:cNvSpPr>
            <a:spLocks noChangeArrowheads="1"/>
          </p:cNvSpPr>
          <p:nvPr/>
        </p:nvSpPr>
        <p:spPr bwMode="auto">
          <a:xfrm>
            <a:off x="3492500" y="479742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из творога</a:t>
            </a:r>
          </a:p>
        </p:txBody>
      </p:sp>
      <p:sp>
        <p:nvSpPr>
          <p:cNvPr id="10286" name="AutoShape 46"/>
          <p:cNvSpPr>
            <a:spLocks noChangeArrowheads="1"/>
          </p:cNvSpPr>
          <p:nvPr/>
        </p:nvSpPr>
        <p:spPr bwMode="auto">
          <a:xfrm>
            <a:off x="3492500" y="479742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10288" name="AutoShape 48"/>
          <p:cNvSpPr>
            <a:spLocks noChangeArrowheads="1"/>
          </p:cNvSpPr>
          <p:nvPr/>
        </p:nvSpPr>
        <p:spPr bwMode="auto">
          <a:xfrm>
            <a:off x="3492500" y="479742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0" name="AutoShape 50"/>
          <p:cNvSpPr>
            <a:spLocks noChangeArrowheads="1"/>
          </p:cNvSpPr>
          <p:nvPr/>
        </p:nvSpPr>
        <p:spPr bwMode="auto">
          <a:xfrm>
            <a:off x="6156325" y="22050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hlink"/>
                </a:solidFill>
              </a:rPr>
              <a:t>простокваша</a:t>
            </a:r>
          </a:p>
        </p:txBody>
      </p:sp>
      <p:sp>
        <p:nvSpPr>
          <p:cNvPr id="10289" name="AutoShape 49"/>
          <p:cNvSpPr>
            <a:spLocks noChangeArrowheads="1"/>
          </p:cNvSpPr>
          <p:nvPr/>
        </p:nvSpPr>
        <p:spPr bwMode="auto">
          <a:xfrm>
            <a:off x="6156325" y="22050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0291" name="AutoShape 51"/>
          <p:cNvSpPr>
            <a:spLocks noChangeArrowheads="1"/>
          </p:cNvSpPr>
          <p:nvPr/>
        </p:nvSpPr>
        <p:spPr bwMode="auto">
          <a:xfrm>
            <a:off x="6156325" y="22050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3" name="AutoShape 53"/>
          <p:cNvSpPr>
            <a:spLocks noChangeArrowheads="1"/>
          </p:cNvSpPr>
          <p:nvPr/>
        </p:nvSpPr>
        <p:spPr bwMode="auto">
          <a:xfrm>
            <a:off x="6156325" y="35004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сельдь</a:t>
            </a:r>
          </a:p>
        </p:txBody>
      </p:sp>
      <p:sp>
        <p:nvSpPr>
          <p:cNvPr id="10292" name="AutoShape 52"/>
          <p:cNvSpPr>
            <a:spLocks noChangeArrowheads="1"/>
          </p:cNvSpPr>
          <p:nvPr/>
        </p:nvSpPr>
        <p:spPr bwMode="auto">
          <a:xfrm>
            <a:off x="6156325" y="35004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hlink"/>
                </a:solidFill>
              </a:rPr>
              <a:t>2</a:t>
            </a:r>
            <a:endParaRPr lang="ru-RU" sz="3200" b="1">
              <a:solidFill>
                <a:schemeClr val="hlink"/>
              </a:solidFill>
            </a:endParaRPr>
          </a:p>
        </p:txBody>
      </p:sp>
      <p:sp>
        <p:nvSpPr>
          <p:cNvPr id="10294" name="AutoShape 54"/>
          <p:cNvSpPr>
            <a:spLocks noChangeArrowheads="1"/>
          </p:cNvSpPr>
          <p:nvPr/>
        </p:nvSpPr>
        <p:spPr bwMode="auto">
          <a:xfrm>
            <a:off x="6156325" y="3500438"/>
            <a:ext cx="2376488" cy="1008062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6" name="AutoShape 56"/>
          <p:cNvSpPr>
            <a:spLocks noChangeArrowheads="1"/>
          </p:cNvSpPr>
          <p:nvPr/>
        </p:nvSpPr>
        <p:spPr bwMode="auto">
          <a:xfrm>
            <a:off x="6156325" y="479742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Италия</a:t>
            </a:r>
          </a:p>
        </p:txBody>
      </p:sp>
      <p:sp>
        <p:nvSpPr>
          <p:cNvPr id="10295" name="AutoShape 55"/>
          <p:cNvSpPr>
            <a:spLocks noChangeArrowheads="1"/>
          </p:cNvSpPr>
          <p:nvPr/>
        </p:nvSpPr>
        <p:spPr bwMode="auto">
          <a:xfrm>
            <a:off x="6156325" y="479742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10297" name="AutoShape 57"/>
          <p:cNvSpPr>
            <a:spLocks noChangeArrowheads="1"/>
          </p:cNvSpPr>
          <p:nvPr/>
        </p:nvSpPr>
        <p:spPr bwMode="auto">
          <a:xfrm>
            <a:off x="6156325" y="4797425"/>
            <a:ext cx="2376488" cy="1008063"/>
          </a:xfrm>
          <a:prstGeom prst="roundRect">
            <a:avLst>
              <a:gd name="adj" fmla="val 16667"/>
            </a:avLst>
          </a:prstGeom>
          <a:solidFill>
            <a:srgbClr val="FF7C80">
              <a:alpha val="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98" name="Picture 58" descr="b5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052513"/>
            <a:ext cx="1266825" cy="952500"/>
          </a:xfrm>
          <a:prstGeom prst="rect">
            <a:avLst/>
          </a:prstGeom>
          <a:noFill/>
        </p:spPr>
      </p:pic>
      <p:pic>
        <p:nvPicPr>
          <p:cNvPr id="10299" name="Picture 59" descr="b4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200" y="1125538"/>
            <a:ext cx="1081088" cy="1008062"/>
          </a:xfrm>
          <a:prstGeom prst="rect">
            <a:avLst/>
          </a:prstGeom>
          <a:noFill/>
        </p:spPr>
      </p:pic>
      <p:pic>
        <p:nvPicPr>
          <p:cNvPr id="10300" name="Picture 60" descr="b2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1052513"/>
            <a:ext cx="1104900" cy="971550"/>
          </a:xfrm>
          <a:prstGeom prst="rect">
            <a:avLst/>
          </a:prstGeom>
          <a:noFill/>
        </p:spPr>
      </p:pic>
      <p:sp>
        <p:nvSpPr>
          <p:cNvPr id="10301" name="Text Box 61"/>
          <p:cNvSpPr txBox="1">
            <a:spLocks noChangeArrowheads="1"/>
          </p:cNvSpPr>
          <p:nvPr/>
        </p:nvSpPr>
        <p:spPr bwMode="auto">
          <a:xfrm>
            <a:off x="1714480" y="476250"/>
            <a:ext cx="62967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66"/>
                </a:solidFill>
              </a:rPr>
              <a:t>Задание 6. К </a:t>
            </a:r>
            <a:r>
              <a:rPr lang="ru-RU" sz="3200" b="1" i="1" dirty="0">
                <a:solidFill>
                  <a:srgbClr val="FF0066"/>
                </a:solidFill>
              </a:rPr>
              <a:t>У Л И Н А Р Н </a:t>
            </a:r>
            <a:r>
              <a:rPr lang="ru-RU" sz="3200" b="1" i="1" dirty="0" smtClean="0">
                <a:solidFill>
                  <a:srgbClr val="FF0066"/>
                </a:solidFill>
              </a:rPr>
              <a:t>О Е</a:t>
            </a:r>
            <a:endParaRPr lang="ru-RU" sz="3200" b="1" i="1" dirty="0">
              <a:solidFill>
                <a:srgbClr val="FF0066"/>
              </a:solidFill>
            </a:endParaRPr>
          </a:p>
        </p:txBody>
      </p:sp>
      <p:sp>
        <p:nvSpPr>
          <p:cNvPr id="10302" name="AutoShape 6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ForwardNex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2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2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2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02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1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0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0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10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0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4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02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10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0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0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0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0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10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0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0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7"/>
                  </p:tgtEl>
                </p:cond>
              </p:nextCondLst>
            </p:seq>
          </p:childTnLst>
        </p:cTn>
      </p:par>
    </p:tnLst>
    <p:bldLst>
      <p:bldP spid="10272" grpId="0" animBg="1"/>
      <p:bldP spid="10272" grpId="1" animBg="1"/>
      <p:bldP spid="10271" grpId="0" animBg="1"/>
      <p:bldP spid="10271" grpId="1" animBg="1"/>
      <p:bldP spid="10275" grpId="0" animBg="1"/>
      <p:bldP spid="10275" grpId="1" animBg="1"/>
      <p:bldP spid="10274" grpId="0" animBg="1"/>
      <p:bldP spid="10274" grpId="1" animBg="1"/>
      <p:bldP spid="10278" grpId="0" animBg="1"/>
      <p:bldP spid="10278" grpId="1" animBg="1"/>
      <p:bldP spid="10277" grpId="0" animBg="1"/>
      <p:bldP spid="10277" grpId="1" animBg="1"/>
      <p:bldP spid="10281" grpId="0" animBg="1"/>
      <p:bldP spid="10281" grpId="1" animBg="1"/>
      <p:bldP spid="10280" grpId="0" animBg="1"/>
      <p:bldP spid="10280" grpId="1" animBg="1"/>
      <p:bldP spid="10284" grpId="0" animBg="1"/>
      <p:bldP spid="10284" grpId="1" animBg="1"/>
      <p:bldP spid="10283" grpId="0" animBg="1"/>
      <p:bldP spid="10283" grpId="1" animBg="1"/>
      <p:bldP spid="10287" grpId="0" animBg="1"/>
      <p:bldP spid="10287" grpId="1" animBg="1"/>
      <p:bldP spid="10286" grpId="0" animBg="1"/>
      <p:bldP spid="10286" grpId="1" animBg="1"/>
      <p:bldP spid="10290" grpId="0" animBg="1"/>
      <p:bldP spid="10290" grpId="1" animBg="1"/>
      <p:bldP spid="10289" grpId="0" animBg="1"/>
      <p:bldP spid="10289" grpId="1" animBg="1"/>
      <p:bldP spid="10293" grpId="0" animBg="1"/>
      <p:bldP spid="10293" grpId="1" animBg="1"/>
      <p:bldP spid="10292" grpId="0" animBg="1"/>
      <p:bldP spid="10292" grpId="1" animBg="1"/>
      <p:bldP spid="10296" grpId="0" animBg="1"/>
      <p:bldP spid="10296" grpId="1" animBg="1"/>
      <p:bldP spid="10295" grpId="0" animBg="1"/>
      <p:bldP spid="10295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1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2000232" y="2285992"/>
            <a:ext cx="3500462" cy="266700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19462" name="Picture 6" descr="ar3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5486400"/>
            <a:ext cx="1257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rot="19701354">
            <a:off x="409826" y="2489681"/>
            <a:ext cx="8185472" cy="1158779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93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СЮРПРИЗ</a:t>
            </a:r>
            <a:endParaRPr lang="ru-RU" sz="6930" b="1" i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85720" y="214290"/>
            <a:ext cx="85725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0066"/>
                </a:solidFill>
              </a:rPr>
              <a:t>Викторина  к  8 марта   для девочек</a:t>
            </a:r>
          </a:p>
        </p:txBody>
      </p:sp>
      <p:pic>
        <p:nvPicPr>
          <p:cNvPr id="1026" name="Picture 2" descr="C:\Users\Анна Сергеевна\Pictures\ДЛЯ РАБОЧЕГО СТОЛА\International_Womens_Day_Snowdrops_on_March_8_014543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8405818" cy="58340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</a:rPr>
              <a:t>ПОЗДРАВЛЕНИЕ МАЛЬЧИКОВ</a:t>
            </a:r>
            <a:endParaRPr lang="ru-RU" b="1" dirty="0">
              <a:solidFill>
                <a:srgbClr val="FF0066"/>
              </a:solidFill>
            </a:endParaRPr>
          </a:p>
        </p:txBody>
      </p:sp>
      <p:pic>
        <p:nvPicPr>
          <p:cNvPr id="4" name="Содержимое 3" descr="188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00174"/>
            <a:ext cx="8286808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</a:rPr>
              <a:t>ПОЗДРАВЛЕНИЕ МАЛЬЧИКОВ</a:t>
            </a:r>
            <a:endParaRPr lang="ru-RU" dirty="0">
              <a:solidFill>
                <a:srgbClr val="FF0066"/>
              </a:solidFill>
            </a:endParaRPr>
          </a:p>
        </p:txBody>
      </p:sp>
      <p:pic>
        <p:nvPicPr>
          <p:cNvPr id="4" name="Содержимое 3" descr="artleo_com-179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571612"/>
            <a:ext cx="8072494" cy="471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</a:rPr>
              <a:t>ПОЗДРАВЛЕНИЕ МАЛЬЧИКОВ</a:t>
            </a:r>
            <a:endParaRPr lang="ru-RU" dirty="0">
              <a:solidFill>
                <a:srgbClr val="FF0066"/>
              </a:solidFill>
            </a:endParaRPr>
          </a:p>
        </p:txBody>
      </p:sp>
      <p:pic>
        <p:nvPicPr>
          <p:cNvPr id="4" name="Содержимое 3" descr="artleo_com-184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357298"/>
            <a:ext cx="7572428" cy="47688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</a:rPr>
              <a:t>ПОЗДРАВЛЕНИЕ МАЛЬЧИКОВ</a:t>
            </a:r>
            <a:endParaRPr lang="ru-RU" dirty="0">
              <a:solidFill>
                <a:srgbClr val="FF0066"/>
              </a:solidFill>
            </a:endParaRPr>
          </a:p>
        </p:txBody>
      </p:sp>
      <p:pic>
        <p:nvPicPr>
          <p:cNvPr id="4" name="Содержимое 3" descr="tsvety_k_8_marta-t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285860"/>
            <a:ext cx="7286676" cy="471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66"/>
                </a:solidFill>
              </a:rPr>
              <a:t>С 8 МАРТА</a:t>
            </a:r>
            <a:endParaRPr lang="ru-RU" sz="9600" dirty="0">
              <a:solidFill>
                <a:srgbClr val="FF0066"/>
              </a:solidFill>
            </a:endParaRPr>
          </a:p>
        </p:txBody>
      </p:sp>
      <p:pic>
        <p:nvPicPr>
          <p:cNvPr id="4" name="Содержимое 3" descr="International_Womens_Day_Snowdrops_on_March_8_014543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1229" y="1600200"/>
            <a:ext cx="724154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477125" cy="1143000"/>
          </a:xfrm>
        </p:spPr>
        <p:txBody>
          <a:bodyPr/>
          <a:lstStyle/>
          <a:p>
            <a:r>
              <a:rPr lang="ru-RU" b="1" dirty="0">
                <a:solidFill>
                  <a:srgbClr val="FF0066"/>
                </a:solidFill>
              </a:rPr>
              <a:t>Задание 1.Разминка.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3744913" cy="4497388"/>
          </a:xfrm>
          <a:noFill/>
          <a:ln/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Кто в густом лесу мелькает,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Рыжей шубкой полыхает?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Знает он в цыплятах толк!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Этот зверь зовётся….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i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Хвостик у него - крючок,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И не нос, а пятачок.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Очень любит лужи, грязь,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А зовут его….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i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Кто не дружит с ярким светом,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Под землёй живёт он летом?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Носом он изрыл весь склон.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Это просто серый….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i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Кто в лесу дрожит под ёлкой,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Чтоб не встретиться с двустволкой?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Скачет полем, осмелев.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dirty="0"/>
              <a:t>Этот зверь зовётся….</a:t>
            </a:r>
          </a:p>
          <a:p>
            <a:pPr>
              <a:lnSpc>
                <a:spcPct val="80000"/>
              </a:lnSpc>
            </a:pPr>
            <a:endParaRPr lang="ru-RU" sz="2000" i="1" dirty="0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286248" y="1341438"/>
            <a:ext cx="330994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У неё, как у цветка,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Есть четыре лепестка,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И с их помощью летает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Это - рыбка золотая.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ru-RU" sz="1600" i="1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Кто, как в барабан, стучит,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Клювом дерево долбит,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Добывает червячков?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Вы узнали паучков?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ru-RU" sz="1600" i="1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Этот зверь зимою спит,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Неуклюжий он на вид.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Любит ягоды и мёд,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А зовётся….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ru-RU" sz="1600" i="1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Изрисована лошадка,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Будто школьная тетрадка.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Она в Африке живёт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dirty="0"/>
              <a:t>И зовётся…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1000"/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000"/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1000"/>
                                        <p:tgtEl>
                                          <p:spTgt spid="9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1000"/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1000"/>
                                        <p:tgtEl>
                                          <p:spTgt spid="92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922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1000"/>
                                        <p:tgtEl>
                                          <p:spTgt spid="922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1000"/>
                                        <p:tgtEl>
                                          <p:spTgt spid="922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1000"/>
                                        <p:tgtEl>
                                          <p:spTgt spid="922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10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1000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0"/>
                            </p:stCondLst>
                            <p:childTnLst>
                              <p:par>
                                <p:cTn id="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1000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1000"/>
                                        <p:tgtEl>
                                          <p:spTgt spid="9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10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1000"/>
                                        <p:tgtEl>
                                          <p:spTgt spid="9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200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1000"/>
                                        <p:tgtEl>
                                          <p:spTgt spid="9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3000"/>
                            </p:stCondLst>
                            <p:childTnLst>
                              <p:par>
                                <p:cTn id="9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1000"/>
                                        <p:tgtEl>
                                          <p:spTgt spid="9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1000"/>
                                        <p:tgtEl>
                                          <p:spTgt spid="9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0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1000"/>
                                        <p:tgtEl>
                                          <p:spTgt spid="92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1000"/>
                                        <p:tgtEl>
                                          <p:spTgt spid="92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7000"/>
                            </p:stCondLst>
                            <p:childTnLst>
                              <p:par>
                                <p:cTn id="1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1000"/>
                                        <p:tgtEl>
                                          <p:spTgt spid="92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8000"/>
                            </p:stCondLst>
                            <p:childTnLst>
                              <p:par>
                                <p:cTn id="1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1000"/>
                                        <p:tgtEl>
                                          <p:spTgt spid="92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9000"/>
                            </p:stCondLst>
                            <p:childTnLst>
                              <p:par>
                                <p:cTn id="1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1000"/>
                                        <p:tgtEl>
                                          <p:spTgt spid="92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0"/>
                            </p:stCondLst>
                            <p:childTnLst>
                              <p:par>
                                <p:cTn id="1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7" dur="1000"/>
                                        <p:tgtEl>
                                          <p:spTgt spid="92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1000"/>
                            </p:stCondLst>
                            <p:childTnLst>
                              <p:par>
                                <p:cTn id="1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1" dur="1000"/>
                                        <p:tgtEl>
                                          <p:spTgt spid="92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5" dur="1000"/>
                                        <p:tgtEl>
                                          <p:spTgt spid="922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0" grpId="0" build="p"/>
      <p:bldP spid="922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66"/>
                </a:solidFill>
              </a:rPr>
              <a:t>Задание 2. Абракадабра.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598613"/>
            <a:ext cx="2868613" cy="3414712"/>
          </a:xfrm>
        </p:spPr>
        <p:txBody>
          <a:bodyPr/>
          <a:lstStyle/>
          <a:p>
            <a:r>
              <a:rPr lang="ru-RU" sz="2400"/>
              <a:t>Ландырожник</a:t>
            </a:r>
          </a:p>
          <a:p>
            <a:r>
              <a:rPr lang="ru-RU" sz="2400"/>
              <a:t>Василоза</a:t>
            </a:r>
          </a:p>
          <a:p>
            <a:r>
              <a:rPr lang="ru-RU" sz="2400"/>
              <a:t>Лютиоргин </a:t>
            </a:r>
          </a:p>
          <a:p>
            <a:r>
              <a:rPr lang="ru-RU" sz="2400"/>
              <a:t>Гвоздистра</a:t>
            </a:r>
          </a:p>
          <a:p>
            <a:r>
              <a:rPr lang="ru-RU" sz="2400"/>
              <a:t>Ромашилия </a:t>
            </a:r>
          </a:p>
          <a:p>
            <a:r>
              <a:rPr lang="ru-RU" sz="2400"/>
              <a:t>Мимозгаритка</a:t>
            </a:r>
          </a:p>
          <a:p>
            <a:r>
              <a:rPr lang="ru-RU" sz="2400"/>
              <a:t>Тюльпачеха</a:t>
            </a:r>
            <a:endParaRPr lang="ru-RU" sz="2400" i="1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563938" y="1628775"/>
            <a:ext cx="4681537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sz="2400" i="1"/>
              <a:t>(Ландыш, подорожник)</a:t>
            </a:r>
            <a:endParaRPr lang="ru-RU" sz="2400"/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sz="2400" i="1"/>
              <a:t>(Василек, роза) </a:t>
            </a:r>
            <a:endParaRPr lang="ru-RU" sz="2400"/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sz="2400" i="1"/>
              <a:t>(Лютик, георгин)</a:t>
            </a:r>
            <a:endParaRPr lang="ru-RU" sz="2400"/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sz="2400" i="1"/>
              <a:t>(Гвоздика, астра) </a:t>
            </a:r>
            <a:endParaRPr lang="ru-RU" sz="2400"/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sz="2400" i="1"/>
              <a:t>(Ромашка, лилия) </a:t>
            </a:r>
            <a:endParaRPr lang="ru-RU" sz="2400"/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sz="2400" i="1"/>
              <a:t>(Мимоза, маргаритка) </a:t>
            </a:r>
            <a:endParaRPr lang="ru-RU" sz="2400"/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sz="2400" i="1"/>
              <a:t>(Тюльпан, мать-и-мачеха)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1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10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10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1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1000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1000"/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  <p:bldP spid="1434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66"/>
                </a:solidFill>
              </a:rPr>
              <a:t>Задание </a:t>
            </a:r>
            <a:r>
              <a:rPr lang="ru-RU" b="1" dirty="0" smtClean="0">
                <a:solidFill>
                  <a:srgbClr val="FF0066"/>
                </a:solidFill>
              </a:rPr>
              <a:t>3.Волшебные </a:t>
            </a:r>
            <a:r>
              <a:rPr lang="ru-RU" b="1" dirty="0">
                <a:solidFill>
                  <a:srgbClr val="FF0066"/>
                </a:solidFill>
              </a:rPr>
              <a:t>часы.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4581525"/>
            <a:ext cx="7386638" cy="19446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   Расшифруйте слова, пользуясь циферблатом.</a:t>
            </a:r>
          </a:p>
          <a:p>
            <a:pPr>
              <a:lnSpc>
                <a:spcPct val="90000"/>
              </a:lnSpc>
            </a:pPr>
            <a:r>
              <a:rPr lang="ru-RU" sz="2800"/>
              <a:t>1, 3, 4, 9, 10</a:t>
            </a:r>
          </a:p>
          <a:p>
            <a:pPr>
              <a:lnSpc>
                <a:spcPct val="90000"/>
              </a:lnSpc>
            </a:pPr>
            <a:r>
              <a:rPr lang="ru-RU" sz="2800"/>
              <a:t>1, 3, 12, 8, 7, 3</a:t>
            </a:r>
          </a:p>
        </p:txBody>
      </p:sp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1285860"/>
            <a:ext cx="3382962" cy="3382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3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c10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990600" y="714356"/>
            <a:ext cx="6934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solidFill>
                  <a:srgbClr val="FF0066"/>
                </a:solidFill>
                <a:latin typeface="Monotype Corsiva" pitchFamily="66" charset="0"/>
              </a:rPr>
              <a:t>Задание 3.Угадайка.</a:t>
            </a:r>
          </a:p>
          <a:p>
            <a:pPr>
              <a:spcBef>
                <a:spcPct val="50000"/>
              </a:spcBef>
            </a:pPr>
            <a:r>
              <a:rPr lang="ru-RU" sz="4800" b="1" dirty="0" smtClean="0">
                <a:solidFill>
                  <a:srgbClr val="FF0066"/>
                </a:solidFill>
                <a:latin typeface="Monotype Corsiva" pitchFamily="66" charset="0"/>
              </a:rPr>
              <a:t>Любимая  </a:t>
            </a:r>
            <a:r>
              <a:rPr lang="ru-RU" sz="4800" b="1" dirty="0">
                <a:solidFill>
                  <a:srgbClr val="FF0066"/>
                </a:solidFill>
                <a:latin typeface="Monotype Corsiva" pitchFamily="66" charset="0"/>
              </a:rPr>
              <a:t>девочка   Пьеро…</a:t>
            </a:r>
          </a:p>
        </p:txBody>
      </p:sp>
      <p:pic>
        <p:nvPicPr>
          <p:cNvPr id="5125" name="Picture 11" descr="ar3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6400" y="5638800"/>
            <a:ext cx="111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12" descr="art_3_5_clip_image0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2743200"/>
            <a:ext cx="26574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10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990600" y="642918"/>
            <a:ext cx="6934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solidFill>
                  <a:srgbClr val="FF0066"/>
                </a:solidFill>
                <a:latin typeface="Monotype Corsiva" pitchFamily="66" charset="0"/>
              </a:rPr>
              <a:t>Девочка   из  цветка …</a:t>
            </a:r>
          </a:p>
        </p:txBody>
      </p:sp>
      <p:pic>
        <p:nvPicPr>
          <p:cNvPr id="7173" name="Picture 5" descr="ar3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6400" y="5638800"/>
            <a:ext cx="111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293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2285992"/>
            <a:ext cx="3454400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10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990600" y="571480"/>
            <a:ext cx="6934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solidFill>
                  <a:srgbClr val="FF0066"/>
                </a:solidFill>
                <a:latin typeface="Monotype Corsiva" pitchFamily="66" charset="0"/>
              </a:rPr>
              <a:t>Девочка, которая собирала зимой  подснежники …</a:t>
            </a:r>
          </a:p>
        </p:txBody>
      </p:sp>
      <p:pic>
        <p:nvPicPr>
          <p:cNvPr id="8197" name="Picture 5" descr="ar3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6400" y="5638800"/>
            <a:ext cx="111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2524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2643182"/>
            <a:ext cx="25717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10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90600" y="642918"/>
            <a:ext cx="6934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solidFill>
                  <a:srgbClr val="FF0066"/>
                </a:solidFill>
                <a:latin typeface="Monotype Corsiva" pitchFamily="66" charset="0"/>
              </a:rPr>
              <a:t>Жилище  Бабы   Яги …</a:t>
            </a:r>
          </a:p>
        </p:txBody>
      </p:sp>
      <p:pic>
        <p:nvPicPr>
          <p:cNvPr id="9221" name="Picture 5" descr="ar3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6400" y="5638800"/>
            <a:ext cx="111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39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2071678"/>
            <a:ext cx="2824163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401</Words>
  <Application>Microsoft Office PowerPoint</Application>
  <PresentationFormat>Экран (4:3)</PresentationFormat>
  <Paragraphs>131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Задание 1.Разминка.</vt:lpstr>
      <vt:lpstr>Задание 2. Абракадабра.</vt:lpstr>
      <vt:lpstr>Задание 3.Волшебные часы.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ПОЗДРАВЛЕНИЕ МАЛЬЧИКОВ</vt:lpstr>
      <vt:lpstr>ПОЗДРАВЛЕНИЕ МАЛЬЧИКОВ</vt:lpstr>
      <vt:lpstr>ПОЗДРАВЛЕНИЕ МАЛЬЧИКОВ</vt:lpstr>
      <vt:lpstr>ПОЗДРАВЛЕНИЕ МАЛЬЧИКОВ</vt:lpstr>
      <vt:lpstr>С 8 МАРТА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Сергеевна</dc:creator>
  <cp:lastModifiedBy>Аня</cp:lastModifiedBy>
  <cp:revision>6</cp:revision>
  <dcterms:created xsi:type="dcterms:W3CDTF">2013-03-04T09:34:49Z</dcterms:created>
  <dcterms:modified xsi:type="dcterms:W3CDTF">2013-03-05T11:13:20Z</dcterms:modified>
</cp:coreProperties>
</file>