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94660"/>
  </p:normalViewPr>
  <p:slideViewPr>
    <p:cSldViewPr>
      <p:cViewPr varScale="1">
        <p:scale>
          <a:sx n="88" d="100"/>
          <a:sy n="88" d="100"/>
        </p:scale>
        <p:origin x="-14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3492CB6-E696-487E-A7D6-92C28848F1DF}" type="datetimeFigureOut">
              <a:rPr lang="ru-RU"/>
              <a:pPr>
                <a:defRPr/>
              </a:pPr>
              <a:t>28.03.2013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B02322F-5A14-42D7-A2FF-65B8AB0F81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36018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2F8A744-BA34-4915-997F-287139DCBE9E}" type="slidenum">
              <a:rPr lang="ru-RU" smtClean="0"/>
              <a:pPr eaLnBrk="1" hangingPunct="1"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E975D2D5-4806-404A-BA27-274ED2E8DCCD}" type="datetime1">
              <a:rPr lang="ru-RU"/>
              <a:pPr>
                <a:defRPr/>
              </a:pPr>
              <a:t>28.03.2013</a:t>
            </a:fld>
            <a:endParaRPr lang="ru-RU" dirty="0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r>
              <a:rPr lang="ru-RU"/>
              <a:t>Образовательный портал "Мой университет"- www.moi-universitet.ru  Факультет "Реформа образования"- www.edu-reforma.ru  </a:t>
            </a:r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1C3D0BF-0C7B-48F7-9E72-C4E58F4E68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565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62E72-8911-4B03-B982-7AC28FE6E1E3}" type="datetime1">
              <a:rPr lang="ru-RU"/>
              <a:pPr>
                <a:defRPr/>
              </a:pPr>
              <a:t>28.03.2013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Образовательный портал "Мой университет"- www.moi-universitet.ru  Факультет "Реформа образования"- www.edu-reforma.ru  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0B92B-F407-4C64-9439-53E2BA09B4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3672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58DD5-0C4B-4293-B17A-612271D429DB}" type="datetime1">
              <a:rPr lang="ru-RU"/>
              <a:pPr>
                <a:defRPr/>
              </a:pPr>
              <a:t>28.03.2013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Образовательный портал "Мой университет"- www.moi-universitet.ru  Факультет "Реформа образования"- www.edu-reforma.ru  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702A7-0266-442A-B00A-67DE3101E1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4779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9F309-FA61-488D-AB90-E6A3B2FE789B}" type="datetime1">
              <a:rPr lang="ru-RU"/>
              <a:pPr>
                <a:defRPr/>
              </a:pPr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Образовательный портал "Мой университет"- www.moi-universitet.ru  Факультет "Реформа образования"- www.edu-reforma.ru 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A8356-8BF5-45E7-A2C0-5F7A37B84C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5941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5B9D6-2930-4DF0-9BD0-8C90C3A661BE}" type="datetime1">
              <a:rPr lang="ru-RU"/>
              <a:pPr>
                <a:defRPr/>
              </a:pPr>
              <a:t>28.03.2013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Образовательный портал "Мой университет"- www.moi-universitet.ru  Факультет "Реформа образования"- www.edu-reforma.ru  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BD95B-7899-4C75-8FE8-41D080A6FB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21457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B72CF-A810-48C1-B369-233AEC6AA85E}" type="datetime1">
              <a:rPr lang="ru-RU"/>
              <a:pPr>
                <a:defRPr/>
              </a:pPr>
              <a:t>28.03.2013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Образовательный портал "Мой университет"- www.moi-universitet.ru  Факультет "Реформа образования"- www.edu-reforma.ru  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4EE9B-B328-40C2-BCCE-93C17DBBDF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7890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86812-43D4-4D60-8E0C-1EE045ABFF76}" type="datetime1">
              <a:rPr lang="ru-RU"/>
              <a:pPr>
                <a:defRPr/>
              </a:pPr>
              <a:t>28.03.2013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Образовательный портал "Мой университет"- www.moi-universitet.ru  Факультет "Реформа образования"- www.edu-reforma.ru 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E1B0D266-2B55-4CBF-8413-D00781E866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88887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31D98-95D2-44DA-8FE5-587C4333711F}" type="datetime1">
              <a:rPr lang="ru-RU"/>
              <a:pPr>
                <a:defRPr/>
              </a:pPr>
              <a:t>28.03.2013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Образовательный портал "Мой университет"- www.moi-universitet.ru  Факультет "Реформа образования"- www.edu-reforma.ru  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7846A-9E9E-42BA-886B-1C7995CD96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397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A0BCD-C090-4795-9B63-925FC5598060}" type="datetime1">
              <a:rPr lang="ru-RU"/>
              <a:pPr>
                <a:defRPr/>
              </a:pPr>
              <a:t>28.03.2013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Образовательный портал "Мой университет"- www.moi-universitet.ru  Факультет "Реформа образования"- www.edu-reforma.ru  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6F900-2BFF-487E-8F9F-02F3F335BD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9241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D0675172-1A80-436A-B3F2-3820C6829415}" type="datetime1">
              <a:rPr lang="ru-RU"/>
              <a:pPr>
                <a:defRPr/>
              </a:pPr>
              <a:t>28.03.2013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ru-RU"/>
              <a:t>Образовательный портал "Мой университет"- www.moi-universitet.ru  Факультет "Реформа образования"- www.edu-reforma.ru 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0E14E327-D071-4806-B92D-84756157F4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3214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34B21E03-34D0-4F47-828E-12956240E0BF}" type="datetime1">
              <a:rPr lang="ru-RU"/>
              <a:pPr>
                <a:defRPr/>
              </a:pPr>
              <a:t>28.03.2013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ru-RU"/>
              <a:t>Образовательный портал "Мой университет"- www.moi-universitet.ru  Факультет "Реформа образования"- www.edu-reforma.ru 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EE79BA40-09FE-482C-B763-B75535F28C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33265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8ABEEEC-3D43-42FD-A04D-BF6DDD31B3ED}" type="datetime1">
              <a:rPr lang="ru-RU"/>
              <a:pPr>
                <a:defRPr/>
              </a:pPr>
              <a:t>28.03.2013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Образовательный портал "Мой университет"- www.moi-universitet.ru  Факультет "Реформа образования"- www.edu-reforma.ru  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5FA5C3EA-B520-4E8D-A809-9D0CEFB84B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0" r:id="rId4"/>
    <p:sldLayoutId id="2147483738" r:id="rId5"/>
    <p:sldLayoutId id="2147483731" r:id="rId6"/>
    <p:sldLayoutId id="2147483732" r:id="rId7"/>
    <p:sldLayoutId id="2147483739" r:id="rId8"/>
    <p:sldLayoutId id="2147483740" r:id="rId9"/>
    <p:sldLayoutId id="2147483733" r:id="rId10"/>
    <p:sldLayoutId id="2147483734" r:id="rId11"/>
  </p:sldLayoutIdLst>
  <p:hf sldNum="0" hdr="0" dt="0"/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edu-reforma.ru/" TargetMode="External"/><Relationship Id="rId11" Type="http://schemas.openxmlformats.org/officeDocument/2006/relationships/image" Target="../media/image8.png"/><Relationship Id="rId5" Type="http://schemas.openxmlformats.org/officeDocument/2006/relationships/hyperlink" Target="http://www.moi-universitet.ru/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edu-reforma.ru/" TargetMode="External"/><Relationship Id="rId5" Type="http://schemas.openxmlformats.org/officeDocument/2006/relationships/hyperlink" Target="http://www.moi-universitet.ru/" TargetMode="Externa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edu-reforma.ru/" TargetMode="External"/><Relationship Id="rId4" Type="http://schemas.openxmlformats.org/officeDocument/2006/relationships/hyperlink" Target="http://www.moi-universitet.ru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i-universitet.ru/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edu-reforma.ru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i-universitet.ru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edu-reforma.r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edu-reforma.ru/" TargetMode="External"/><Relationship Id="rId4" Type="http://schemas.openxmlformats.org/officeDocument/2006/relationships/hyperlink" Target="http://www.moi-universitet.ru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i-universitet.ru/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edu-reforma.ru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i-universitet.ru/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edu-reforma.ru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i-universitet.ru/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edu-reforma.ru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i-universitet.ru/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edu-reforma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-reforma.ru/" TargetMode="External"/><Relationship Id="rId2" Type="http://schemas.openxmlformats.org/officeDocument/2006/relationships/hyperlink" Target="http://www.moi-universitet.ru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u-reforma.ru/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://www.moi-universitet.ru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i-universitet.ru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hyperlink" Target="http://www.edu-reforma.r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edu-reforma.ru/" TargetMode="External"/><Relationship Id="rId4" Type="http://schemas.openxmlformats.org/officeDocument/2006/relationships/hyperlink" Target="http://www.moi-universitet.r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i-universitet.ru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hyperlink" Target="http://www.edu-reforma.ru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-reforma.ru/" TargetMode="External"/><Relationship Id="rId2" Type="http://schemas.openxmlformats.org/officeDocument/2006/relationships/hyperlink" Target="http://www.moi-universitet.ru/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edu-reforma.ru/" TargetMode="External"/><Relationship Id="rId4" Type="http://schemas.openxmlformats.org/officeDocument/2006/relationships/hyperlink" Target="http://www.moi-universitet.ru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i-universitet.ru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edu-reforma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6" descr="D:\ЛЕНА\ЛЕНА-документы\Участие в КОНКУРСАХ, мои статьи-работы\Мои наработки\Кон-сы 2009-2010гг\Мультимедиа урок\рисунки\Рисунок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214688"/>
            <a:ext cx="1774825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14" descr="D:\ЛЕНА\ЛЕНА-документы\Участие в КОНКУРСАХ, мои статьи-работы\Мои наработки\Кон-сы 2009-2010гг\Мультимедиа урок\рисунки\Рисунок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00188"/>
            <a:ext cx="1643063" cy="11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285860"/>
            <a:ext cx="8062912" cy="1470025"/>
          </a:xfrm>
        </p:spPr>
        <p:txBody>
          <a:bodyPr>
            <a:noAutofit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Нации и </a:t>
            </a:r>
            <a:br>
              <a:rPr lang="ru-RU" sz="4000" b="1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межнациональные </a:t>
            </a:r>
            <a:br>
              <a:rPr lang="ru-RU" sz="4000" b="1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отношения.</a:t>
            </a:r>
            <a:endParaRPr lang="ru-RU" sz="4000" dirty="0">
              <a:solidFill>
                <a:schemeClr val="accent1">
                  <a:tint val="83000"/>
                  <a:satMod val="1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3714752"/>
            <a:ext cx="4143372" cy="1752600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АфанасьеваЕ.А.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МОУ КСОШ №2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Алтайский край</a:t>
            </a:r>
            <a:endParaRPr lang="ru-RU" dirty="0"/>
          </a:p>
        </p:txBody>
      </p:sp>
      <p:sp>
        <p:nvSpPr>
          <p:cNvPr id="8198" name="Нижний колонтитул 12"/>
          <p:cNvSpPr>
            <a:spLocks noGrp="1"/>
          </p:cNvSpPr>
          <p:nvPr>
            <p:ph type="ftr" sz="quarter" idx="11"/>
          </p:nvPr>
        </p:nvSpPr>
        <p:spPr bwMode="auto">
          <a:xfrm>
            <a:off x="1643063" y="6215063"/>
            <a:ext cx="5791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6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6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6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6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8199" name="Picture 12" descr="D:\ЛЕНА\ЛЕНА-документы\Участие в КОНКУРСАХ, мои статьи-работы\Мои наработки\Кон-сы 2009-2010гг\Мультимедиа урок\рисунки\Рисунок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2928938"/>
            <a:ext cx="208597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3" descr="D:\ЛЕНА\ЛЕНА-документы\Участие в КОНКУРСАХ, мои статьи-работы\Мои наработки\Кон-сы 2009-2010гг\Мультимедиа урок\рисунки\Рисунок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785813"/>
            <a:ext cx="16160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15" descr="D:\ЛЕНА\ЛЕНА-документы\Участие в КОНКУРСАХ, мои статьи-работы\Мои наработки\Кон-сы 2009-2010гг\Мультимедиа урок\рисунки\Рисунок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428875"/>
            <a:ext cx="1681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7" descr="D:\ЛЕНА\ЛЕНА-документы\Участие в КОНКУРСАХ, мои статьи-работы\Мои наработки\Кон-сы 2009-2010гг\Мультимедиа урок\рисунки\Рисунок5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071938"/>
            <a:ext cx="174307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8" descr="D:\ЛЕНА\ЛЕНА-документы\Участие в КОНКУРСАХ, мои статьи-работы\Мои наработки\Кон-сы 2009-2010гг\Мультимедиа урок\рисунки\Рисунок6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0" r="3999"/>
          <a:stretch>
            <a:fillRect/>
          </a:stretch>
        </p:blipFill>
        <p:spPr bwMode="auto">
          <a:xfrm>
            <a:off x="1143000" y="5000625"/>
            <a:ext cx="1714500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7239000" cy="1362075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Работа с видеосюжетами: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625" y="1214438"/>
            <a:ext cx="6334125" cy="2286000"/>
          </a:xfrm>
        </p:spPr>
        <p:txBody>
          <a:bodyPr>
            <a:normAutofit/>
          </a:bodyPr>
          <a:lstStyle/>
          <a:p>
            <a:pPr marL="512064" indent="-45720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dirty="0" smtClean="0"/>
              <a:t>Песня «Пусть всегда будет солнце», 2.47 мин.</a:t>
            </a:r>
          </a:p>
          <a:p>
            <a:pPr marL="512064" indent="-45720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dirty="0" smtClean="0"/>
              <a:t>Видеоклип гр. Алиса «Небо славян», 4.40 мин.</a:t>
            </a:r>
          </a:p>
          <a:p>
            <a:pPr marL="512064" indent="-45720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dirty="0" smtClean="0"/>
              <a:t>Видеосюжет «Раны Цхинвала», 4.56 мин. </a:t>
            </a:r>
            <a:endParaRPr lang="ru-RU" dirty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" t="13635" r="7864" b="6818"/>
          <a:stretch>
            <a:fillRect/>
          </a:stretch>
        </p:blipFill>
        <p:spPr bwMode="auto">
          <a:xfrm>
            <a:off x="6215063" y="3143250"/>
            <a:ext cx="2714625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" t="16592" r="9999" b="10397"/>
          <a:stretch>
            <a:fillRect/>
          </a:stretch>
        </p:blipFill>
        <p:spPr bwMode="auto">
          <a:xfrm>
            <a:off x="3000375" y="3857625"/>
            <a:ext cx="30003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18085" r="11086" b="14095"/>
          <a:stretch>
            <a:fillRect/>
          </a:stretch>
        </p:blipFill>
        <p:spPr bwMode="auto">
          <a:xfrm>
            <a:off x="214313" y="4286250"/>
            <a:ext cx="25717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xfrm>
            <a:off x="1571625" y="6215063"/>
            <a:ext cx="6215063" cy="4238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6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6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6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6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Дайте оценку явлению.</a:t>
            </a:r>
            <a:b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(ст.Лихачева «Патриотизм или национализм»)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88" y="1785938"/>
            <a:ext cx="7905750" cy="34385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1 точка зрения: </a:t>
            </a:r>
            <a:r>
              <a:rPr lang="ru-RU" b="1" u="sng" dirty="0" smtClean="0"/>
              <a:t>национализм - прогрессивное явление, он позволяет сплотить нацию, формирует чувства гордости, патриотизма, преданности; позволяет быстро обеспечить организованность в обществе.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2 точка зрения: </a:t>
            </a:r>
            <a:r>
              <a:rPr lang="ru-RU" b="1" u="sng" dirty="0" smtClean="0"/>
              <a:t>национализм порождает ненависть и вражду к другим народам, создает основу для конфликтов и войн.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1" t="17377" r="11765" b="13115"/>
          <a:stretch>
            <a:fillRect/>
          </a:stretch>
        </p:blipFill>
        <p:spPr bwMode="auto">
          <a:xfrm>
            <a:off x="6500813" y="4429125"/>
            <a:ext cx="2428875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" t="27803" r="18518" b="16591"/>
          <a:stretch>
            <a:fillRect/>
          </a:stretch>
        </p:blipFill>
        <p:spPr bwMode="auto">
          <a:xfrm>
            <a:off x="4857750" y="4786313"/>
            <a:ext cx="1874838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xfrm>
            <a:off x="1500188" y="6286500"/>
            <a:ext cx="6072187" cy="495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7239000" cy="942958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Причины конфликтов: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 l="4965" t="5745" r="4099" b="3416"/>
          <a:stretch>
            <a:fillRect/>
          </a:stretch>
        </p:blipFill>
        <p:spPr bwMode="auto">
          <a:xfrm>
            <a:off x="285750" y="571500"/>
            <a:ext cx="7500938" cy="557212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9460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>
            <a:off x="1357313" y="6500813"/>
            <a:ext cx="6215062" cy="142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514330"/>
          </a:xfrm>
        </p:spPr>
        <p:txBody>
          <a:bodyPr/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Работа с Конституцией.</a:t>
            </a:r>
            <a:endParaRPr lang="ru-RU" sz="24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8"/>
            <a:ext cx="3886200" cy="2286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500063"/>
            <a:ext cx="8072437" cy="578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1500188" y="6500813"/>
            <a:ext cx="5643562" cy="2809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428625"/>
            <a:ext cx="5715000" cy="557847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 t="4777" r="4494" b="2069"/>
          <a:stretch>
            <a:fillRect/>
          </a:stretch>
        </p:blipFill>
        <p:spPr bwMode="auto">
          <a:xfrm>
            <a:off x="6215063" y="428625"/>
            <a:ext cx="2428875" cy="557212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21508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>
            <a:off x="1857375" y="6215063"/>
            <a:ext cx="5715000" cy="495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571500"/>
            <a:ext cx="8121650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1643063" y="5929313"/>
            <a:ext cx="5857875" cy="5667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928688"/>
            <a:ext cx="8572500" cy="489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1643063" y="6072188"/>
            <a:ext cx="6143625" cy="495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7929563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1643063" y="6286500"/>
            <a:ext cx="5786437" cy="352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85750"/>
            <a:ext cx="8477250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1571625" y="6215063"/>
            <a:ext cx="5857875" cy="495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Обратите внимание: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8"/>
            <a:ext cx="8262938" cy="322421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u="sng" dirty="0" smtClean="0"/>
              <a:t>ЦЕЛЬ УРОКА</a:t>
            </a:r>
            <a:r>
              <a:rPr lang="ru-RU" b="1" dirty="0" smtClean="0"/>
              <a:t>:    раскрыть сущность межнациональных      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                        отношений на основе понятий: этнос, нации и   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                         межэтнические отношения.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u="sng" dirty="0" smtClean="0"/>
              <a:t>Задачи урока</a:t>
            </a:r>
            <a:r>
              <a:rPr lang="ru-RU" b="1" dirty="0" smtClean="0"/>
              <a:t>: </a:t>
            </a:r>
            <a:r>
              <a:rPr lang="ru-RU" dirty="0" smtClean="0"/>
              <a:t>-</a:t>
            </a:r>
            <a:r>
              <a:rPr lang="ru-RU" b="1" dirty="0" smtClean="0"/>
              <a:t> выделить признаки, характерные для следующих понятий: племя, народность, нация, этнос;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- рассмотреть роль государства в формировании наций;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- определить виды и формы межнациональных отношений;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- рассмотреть особенности межнациональных отношений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9220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xfrm>
            <a:off x="1643063" y="6286500"/>
            <a:ext cx="5715000" cy="3762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2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2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2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9221" name="Picture 8" descr="D:\ЛЕНА\ЛЕНА-документы\Участие в КОНКУРСАХ, мои статьи-работы\Мои наработки\Кон-сы 2009-2010гг\Мультимедиа урок\рисунки\Рисунок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500563"/>
            <a:ext cx="2286000" cy="157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9" descr="D:\ЛЕНА\ЛЕНА-документы\Участие в КОНКУРСАХ, мои статьи-работы\Мои наработки\Кон-сы 2009-2010гг\Мультимедиа урок\рисунки\Рисунок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4500563"/>
            <a:ext cx="250825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0" descr="D:\ЛЕНА\ЛЕНА-документы\Участие в КОНКУРСАХ, мои статьи-работы\Мои наработки\Кон-сы 2009-2010гг\Мультимедиа урок\рисунки\Рисунок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4500563"/>
            <a:ext cx="2090737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3116"/>
            <a:ext cx="8286808" cy="1362075"/>
          </a:xfrm>
        </p:spPr>
        <p:txBody>
          <a:bodyPr>
            <a:normAutofit fontScale="90000"/>
          </a:bodyPr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sz="2700" dirty="0" smtClean="0">
                <a:solidFill>
                  <a:schemeClr val="tx1"/>
                </a:solidFill>
              </a:rPr>
              <a:t>         Доброе братство - милее богатства.</a:t>
            </a:r>
            <a: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                                                             пословица</a:t>
            </a:r>
            <a:b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        </a:t>
            </a:r>
            <a:r>
              <a:rPr lang="ru-RU" sz="2700" dirty="0" smtClean="0">
                <a:solidFill>
                  <a:schemeClr val="tx1"/>
                </a:solidFill>
              </a:rPr>
              <a:t>Когда двое ссорятся - всегда виноваты двое.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                                              </a:t>
            </a:r>
            <a: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Л.Н.Толстой</a:t>
            </a:r>
            <a:b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        </a:t>
            </a:r>
            <a:r>
              <a:rPr lang="ru-RU" sz="2700" dirty="0" smtClean="0">
                <a:solidFill>
                  <a:schemeClr val="tx1"/>
                </a:solidFill>
              </a:rPr>
              <a:t>Высший капитал нации - нравственные 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        качества народа.</a:t>
            </a:r>
            <a: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                                                           Н.Г.Чернышевский</a:t>
            </a:r>
            <a:b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         </a:t>
            </a:r>
            <a:r>
              <a:rPr lang="ru-RU" sz="2700" dirty="0" smtClean="0">
                <a:solidFill>
                  <a:schemeClr val="tx1"/>
                </a:solidFill>
              </a:rPr>
              <a:t>Человек, ненавидящий другой народ, не 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          любит и свой собственный.</a:t>
            </a:r>
            <a: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                                                            Н.А.Добролюбов</a:t>
            </a: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" t="19330" r="18367" b="11082"/>
          <a:stretch>
            <a:fillRect/>
          </a:stretch>
        </p:blipFill>
        <p:spPr bwMode="auto">
          <a:xfrm>
            <a:off x="3929063" y="4643438"/>
            <a:ext cx="1214437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2" t="14018" r="16666" b="8878"/>
          <a:stretch>
            <a:fillRect/>
          </a:stretch>
        </p:blipFill>
        <p:spPr bwMode="auto">
          <a:xfrm>
            <a:off x="214313" y="571500"/>
            <a:ext cx="1000125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" t="18294" r="20081" b="8536"/>
          <a:stretch>
            <a:fillRect/>
          </a:stretch>
        </p:blipFill>
        <p:spPr bwMode="auto">
          <a:xfrm>
            <a:off x="214313" y="2643188"/>
            <a:ext cx="10001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7" t="12431" r="17322" b="12984"/>
          <a:stretch>
            <a:fillRect/>
          </a:stretch>
        </p:blipFill>
        <p:spPr bwMode="auto">
          <a:xfrm>
            <a:off x="2143125" y="4643438"/>
            <a:ext cx="11430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2" t="20454" r="15218" b="11362"/>
          <a:stretch>
            <a:fillRect/>
          </a:stretch>
        </p:blipFill>
        <p:spPr bwMode="auto">
          <a:xfrm>
            <a:off x="214313" y="4643438"/>
            <a:ext cx="104775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Нижний колонтитул 8"/>
          <p:cNvSpPr>
            <a:spLocks noGrp="1"/>
          </p:cNvSpPr>
          <p:nvPr>
            <p:ph type="ftr" sz="quarter" idx="11"/>
          </p:nvPr>
        </p:nvSpPr>
        <p:spPr bwMode="auto">
          <a:xfrm>
            <a:off x="1857375" y="6429375"/>
            <a:ext cx="5786438" cy="352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7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7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7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7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7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7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7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8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8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8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8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8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8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8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39000" cy="1362075"/>
          </a:xfrm>
        </p:spPr>
        <p:txBody>
          <a:bodyPr>
            <a:noAutofit/>
          </a:bodyPr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Российская Федерация:   </a:t>
            </a:r>
            <a:b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население - 145,2 млн.чел. национальностей – свыше 160</a:t>
            </a:r>
            <a:b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sz="28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1428750"/>
            <a:ext cx="6786562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Прямоугольник 5"/>
          <p:cNvSpPr>
            <a:spLocks noChangeArrowheads="1"/>
          </p:cNvSpPr>
          <p:nvPr/>
        </p:nvSpPr>
        <p:spPr bwMode="auto">
          <a:xfrm>
            <a:off x="642938" y="4500563"/>
            <a:ext cx="15001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 u="sng">
                <a:latin typeface="Century Gothic" pitchFamily="34" charset="0"/>
              </a:rPr>
              <a:t>Перепись</a:t>
            </a:r>
          </a:p>
          <a:p>
            <a:r>
              <a:rPr lang="ru-RU" b="1" u="sng">
                <a:latin typeface="Century Gothic" pitchFamily="34" charset="0"/>
              </a:rPr>
              <a:t>2002г.</a:t>
            </a:r>
            <a:endParaRPr lang="ru-RU" b="1">
              <a:latin typeface="Century Gothic" pitchFamily="34" charset="0"/>
            </a:endParaRPr>
          </a:p>
          <a:p>
            <a:r>
              <a:rPr lang="ru-RU" b="1">
                <a:latin typeface="Century Gothic" pitchFamily="34" charset="0"/>
              </a:rPr>
              <a:t> </a:t>
            </a:r>
            <a:endParaRPr lang="ru-RU">
              <a:latin typeface="Century Gothic" pitchFamily="34" charset="0"/>
            </a:endParaRPr>
          </a:p>
        </p:txBody>
      </p:sp>
      <p:sp>
        <p:nvSpPr>
          <p:cNvPr id="11269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xfrm>
            <a:off x="1928813" y="6429375"/>
            <a:ext cx="6000750" cy="352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11270" name="Picture 7" descr="D:\ЛЕНА\ЛЕНА-документы\Участие в КОНКУРСАХ, мои статьи-работы\Мои наработки\Кон-сы 2009-2010гг\Мультимедиа урок\рисунки\Рисунок1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428750"/>
            <a:ext cx="1628775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239000" cy="1362075"/>
          </a:xfrm>
        </p:spPr>
        <p:txBody>
          <a:bodyPr/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         Признаки этноса:</a:t>
            </a:r>
            <a:endParaRPr lang="ru-RU" sz="32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000125"/>
            <a:ext cx="7643813" cy="525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431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1500188" y="6429375"/>
            <a:ext cx="5929312" cy="352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1904984" cy="1362075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Обратите </a:t>
            </a:r>
            <a:br>
              <a:rPr lang="ru-RU" sz="2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внимание:</a:t>
            </a:r>
            <a:endParaRPr lang="ru-RU" sz="24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714750"/>
            <a:ext cx="8580437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1643063" y="6286500"/>
            <a:ext cx="5929312" cy="3762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13317" name="Picture 6" descr="D:\ЛЕНА\ЛЕНА-документы\Участие в КОНКУРСАХ, мои статьи-работы\Мои наработки\Кон-сы 2009-2010гг\Мультимедиа урок\рисунки\Рисунок1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214313"/>
            <a:ext cx="6246812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7239000" cy="942958"/>
          </a:xfrm>
        </p:spPr>
        <p:txBody>
          <a:bodyPr>
            <a:normAutofit fontScale="90000"/>
          </a:bodyPr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Ч т о    т а к о е    н а ц и я ?</a:t>
            </a:r>
            <a:b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sz="28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50" y="714375"/>
            <a:ext cx="8262938" cy="4795838"/>
          </a:xfrm>
        </p:spPr>
        <p:txBody>
          <a:bodyPr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Что же ... представляет собой эта случайная, но в наш век,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по-видимому, универсальная и нормативная идея нации?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... Два человека принадлежат к одной нации лишь только в том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случае, если их объединяет одна культура, которая, в свою очередь,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понимается как система идей, условных знаков, связей и способов поведения.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... Два человека принадлежат к одной нации лишь только в том случае, если они </a:t>
            </a:r>
            <a:r>
              <a:rPr lang="ru-RU" i="1" dirty="0" smtClean="0"/>
              <a:t>признают принадлежность друг друга к этой нации. Иными словами, нации делает человек; нации - это продукт человеческих убеждений, пристрастей и наклонностей. Обычная группа людей (жители определенной территории или носители определенного языка) становится нацией, если члены этой группы твердо признают определенные общие права и обязанности по отношению друг к другу в силу объединяющего их членства. Именно взаимное признание такого объединения и превращает их в нацию, а не другие общие качекства, какими бы они ни были, которые отделяют эту группу от всех, стоящих вне ее.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                 </a:t>
            </a:r>
            <a:r>
              <a:rPr lang="ru-RU" i="1" dirty="0" smtClean="0"/>
              <a:t>Э.Геллнер - современный английский философ.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1357313" y="5357813"/>
            <a:ext cx="73580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 i="1">
                <a:latin typeface="Century Gothic" pitchFamily="34" charset="0"/>
              </a:rPr>
              <a:t>Чем отличается данное определение нации от характеристики, приведенной в учебнике? С чем частично совпадает?</a:t>
            </a:r>
          </a:p>
        </p:txBody>
      </p:sp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428625" y="5357813"/>
            <a:ext cx="8572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400" b="1">
                <a:latin typeface="Century Gothic" pitchFamily="34" charset="0"/>
              </a:rPr>
              <a:t> ?</a:t>
            </a:r>
          </a:p>
        </p:txBody>
      </p:sp>
      <p:sp>
        <p:nvSpPr>
          <p:cNvPr id="14342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xfrm>
            <a:off x="1928813" y="6429375"/>
            <a:ext cx="6000750" cy="352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2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2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2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39000" cy="1362075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РОЛЬ ГОСУДАРСТВА?</a:t>
            </a:r>
            <a:b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50" y="1071563"/>
            <a:ext cx="8715375" cy="2938462"/>
          </a:xfrm>
        </p:spPr>
        <p:txBody>
          <a:bodyPr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1 точка зрения:  государство формирует народности и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                         нации; оно объединяет территории и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                         устанавливает связь с этническими 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                         группами (</a:t>
            </a:r>
            <a:r>
              <a:rPr lang="ru-RU" b="1" i="1" dirty="0" smtClean="0"/>
              <a:t>приведите пример).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2 точка зрения: народы, объединившись в нацию, начинают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                организовывать национально-освободительные 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                движения и добиваться государственной независимости.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" t="16292" r="5666" b="7864"/>
          <a:stretch>
            <a:fillRect/>
          </a:stretch>
        </p:blipFill>
        <p:spPr bwMode="auto">
          <a:xfrm>
            <a:off x="3643313" y="4143375"/>
            <a:ext cx="3571875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95" r="7692" b="10178"/>
          <a:stretch>
            <a:fillRect/>
          </a:stretch>
        </p:blipFill>
        <p:spPr bwMode="auto">
          <a:xfrm>
            <a:off x="2357438" y="3929063"/>
            <a:ext cx="1714500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xfrm>
            <a:off x="1928813" y="6286500"/>
            <a:ext cx="5715000" cy="3762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7572375" cy="5857875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638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1714500" y="6286500"/>
            <a:ext cx="5929313" cy="352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Образовательный портал "Мой университет"-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moi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universitet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Факультет "Реформа образования"-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edu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reforma</a:t>
            </a:r>
            <a:r>
              <a:rPr lang="ru-RU" sz="140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169</TotalTime>
  <Words>900</Words>
  <Application>Microsoft Office PowerPoint</Application>
  <PresentationFormat>Экран (4:3)</PresentationFormat>
  <Paragraphs>67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Century Gothic</vt:lpstr>
      <vt:lpstr>Wingdings 2</vt:lpstr>
      <vt:lpstr>Verdana</vt:lpstr>
      <vt:lpstr>Calibri</vt:lpstr>
      <vt:lpstr>Times New Roman</vt:lpstr>
      <vt:lpstr>Яркая</vt:lpstr>
      <vt:lpstr>Нации и  межнациональные  отношения.</vt:lpstr>
      <vt:lpstr>Обратите внимание:</vt:lpstr>
      <vt:lpstr>         Доброе братство - милее богатства.                                                               пословица           Когда двое ссорятся - всегда виноваты двое.                                                Л.Н.Толстой           Высший капитал нации - нравственные          качества народа.                                                             Н.Г.Чернышевский            Человек, ненавидящий другой народ, не            любит и свой собственный.                                                              Н.А.Добролюбов </vt:lpstr>
      <vt:lpstr>Российская Федерация:     население - 145,2 млн.чел. национальностей – свыше 160 </vt:lpstr>
      <vt:lpstr>          Признаки этноса:</vt:lpstr>
      <vt:lpstr>Обратите  внимание:</vt:lpstr>
      <vt:lpstr>Ч т о    т а к о е    н а ц и я ? </vt:lpstr>
      <vt:lpstr>РОЛЬ ГОСУДАРСТВА? </vt:lpstr>
      <vt:lpstr>Презентация PowerPoint</vt:lpstr>
      <vt:lpstr>Работа с видеосюжетами:</vt:lpstr>
      <vt:lpstr>Дайте оценку явлению. (ст.Лихачева «Патриотизм или национализм»)</vt:lpstr>
      <vt:lpstr>Причины конфликтов:</vt:lpstr>
      <vt:lpstr>Работа с Конституцией.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Нации и  межнациональные  отношения.</dc:title>
  <dc:creator>User</dc:creator>
  <cp:lastModifiedBy>Елена</cp:lastModifiedBy>
  <cp:revision>30</cp:revision>
  <dcterms:created xsi:type="dcterms:W3CDTF">2009-11-22T15:32:21Z</dcterms:created>
  <dcterms:modified xsi:type="dcterms:W3CDTF">2013-03-27T17:56:08Z</dcterms:modified>
</cp:coreProperties>
</file>