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A46E14-9827-4EAC-B0F0-BF6B24E1C8D8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52A0A41-9183-4A48-80FB-AF14AED832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s4561.userapi.com/u78424966/-6/x_c9cbcd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4488" y="0"/>
            <a:ext cx="1027848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86380" y="285728"/>
            <a:ext cx="38576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Шёл мой знакомый ночью домой. Зайдя в подворотню, он столкнулся с группой молодых людей, попросивших закурить. Знакомый сказал:"Не курю." и услышав в ответ:"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Чё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спортсмен что ли?" получил арматурой по голове и лишился денег и телефона. Итак, тема моей</a:t>
            </a:r>
            <a:r>
              <a:rPr lang="ru-RU" sz="20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презентации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"</a:t>
            </a:r>
            <a:r>
              <a:rPr lang="ru-RU" sz="20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Антисоциальные</a:t>
            </a:r>
            <a:r>
              <a:rPr lang="ru-RU" sz="2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 и криминальные молодежные группы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".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93467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Есакова Настя.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10-б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4572000" cy="60631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Неформальные группы, возникающие вне школы, отличаются от ученических групп склонностью к самоизоляции, крайнему обособлению от взрослых, прежде всего от родителей и учителей.</a:t>
            </a:r>
            <a:endParaRPr lang="ru-RU" sz="32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www.chaspik.spb.ru/wp-content/uploads/2012/12/5da4e7df-baea-497c-ab8d-4c7d02ba18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4191029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forum.4m.net.ua/uploads/monthly_12_2007/post-234-11982748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14670"/>
            <a:ext cx="4214831" cy="3161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2971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социальной направленности выделяют три типа неформальных молодежных групп: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 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просоциальные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социально положительные;</a:t>
            </a:r>
            <a:b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2) асоциальные,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стоящие в стороне от основных социальных проблем, замкнутые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системе узкогрупповых ценностей;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3) 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антисоциальные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социально отрицательные, преступные, группы.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32770" name="Picture 2" descr="http://media.nazaccent.ru/files/ce/0d/ce0df7e9c5963fd787a5fe100c7a43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4975" y="2643182"/>
            <a:ext cx="3959439" cy="3786214"/>
          </a:xfrm>
          <a:prstGeom prst="rect">
            <a:avLst/>
          </a:prstGeom>
          <a:noFill/>
        </p:spPr>
      </p:pic>
      <p:pic>
        <p:nvPicPr>
          <p:cNvPr id="32772" name="Picture 4" descr="http://img.nr2.ru/pict/arts1/r70/dop1/09/12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Асоциальные группы, в которых еще не совершаются, но как бы созревают преступления, называют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криминогенными группами</a:t>
            </a:r>
            <a:r>
              <a:rPr lang="ru-RU" sz="2000" b="1" u="sng" dirty="0" smtClean="0">
                <a:solidFill>
                  <a:srgbClr val="FF0000"/>
                </a:solidFill>
              </a:rPr>
              <a:t>. </a:t>
            </a:r>
            <a:endParaRPr lang="ru-RU" sz="20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99567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Члены криминогенных групп, в отличие от преступных, не имеют четкой ориентации на совершение преступлений, но нередко совершают их в проблемных, конфликтных ситуациях или при благоприятных для этого условиях. 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1746" name="Picture 2" descr="http://feo.ua/news_thumbs/knf40557c850d0f8e1236bbb713d772659c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290"/>
            <a:ext cx="4381530" cy="3286148"/>
          </a:xfrm>
          <a:prstGeom prst="rect">
            <a:avLst/>
          </a:prstGeom>
          <a:noFill/>
        </p:spPr>
      </p:pic>
      <p:pic>
        <p:nvPicPr>
          <p:cNvPr id="31748" name="Picture 4" descr="http://www.nedelya40.ru/files/photos/2012-07/1342678372_nozh.jpg"/>
          <p:cNvPicPr>
            <a:picLocks noChangeAspect="1" noChangeArrowheads="1"/>
          </p:cNvPicPr>
          <p:nvPr/>
        </p:nvPicPr>
        <p:blipFill>
          <a:blip r:embed="rId3"/>
          <a:srcRect r="41025"/>
          <a:stretch>
            <a:fillRect/>
          </a:stretch>
        </p:blipFill>
        <p:spPr bwMode="auto">
          <a:xfrm>
            <a:off x="642910" y="1857364"/>
            <a:ext cx="3286148" cy="3924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4647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субкультура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71546"/>
            <a:ext cx="4572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- различные проявления преступного образа жизни.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285728"/>
            <a:ext cx="3143240" cy="53553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ним относится скрытый, тайный характер; 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оппозиция существующим в обществе нормам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неприятие социально полезных целей деятельности; наличие аморальных, противоправных 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групповых норм 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санкций. Проявляется </a:t>
            </a:r>
            <a:r>
              <a:rPr lang="ru-RU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антисоциальная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субкультура в языке (жаргоне), татуировках, мимике, жестах, кличках, клятвах, а также в четкой </a:t>
            </a: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татусно-ролевой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дифференциации. </a:t>
            </a:r>
            <a:endParaRPr lang="ru-RU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http://meridian.in.ua/images/uploads/201012/doc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5524500" cy="421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51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Криминальные группы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143380"/>
            <a:ext cx="7858148" cy="224676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Криминальные группы отличаются от других социальных групп целями,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особой общественной опасностью.</a:t>
            </a:r>
            <a:r>
              <a:rPr lang="ru-RU" sz="20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характеризуются четкой ориентацией на преступное поведение. Их отличают противоправные нормы и подготовленное, организованное совершение преступлений. Поэтому такие группы называют еще и 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преступными 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группами.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gdb.rferl.org/99C847B6-2DEF-4634-98BD-F1B0AEF84876_w640_r1_s_cx0_cy5_c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9" y="642918"/>
            <a:ext cx="4952991" cy="2786058"/>
          </a:xfrm>
          <a:prstGeom prst="rect">
            <a:avLst/>
          </a:prstGeom>
          <a:noFill/>
        </p:spPr>
      </p:pic>
      <p:pic>
        <p:nvPicPr>
          <p:cNvPr id="29700" name="Picture 4" descr="http://img.lenta.ru/news/2012/11/28/life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3905309" cy="2928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6215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Особый феномен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антисоциальной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субкультуры — 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круговая порука, 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предполагающая </a:t>
            </a:r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взаимное укрывательство, выручку в неблаговидных делах.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 воздействием круговой поруки несовершеннолетние правонарушители и молодежь зачастую демонстрируют «несгибаемость» на суде, чем пользуются более опытные преступники, уходя от ответственности.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http://cs11232.userapi.com/u79117645/-14/x_e3444a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981324"/>
            <a:ext cx="5705475" cy="3876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s303110.userapi.com/v303110970/4473/TBii2Civh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5705475" cy="390525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85820" y="3718679"/>
            <a:ext cx="7858180" cy="313932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sz="2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антисоциальной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субкультуре новички всегда воспринимаются как «чужие». «Своими» они становятся по прошествии испытательного срока. Система отношений к новичкам в </a:t>
            </a:r>
            <a:r>
              <a:rPr lang="ru-RU" sz="2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антисоциальной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субкультуре называется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«дедовщиной».</a:t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Под «дедовщиной» понимается система неформальных правил вхождения в новое сообщество, определения статуса, прав и обязанностей, движения от </a:t>
            </a:r>
            <a:r>
              <a:rPr lang="ru-RU" sz="2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сверхобязанностей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ru-RU" sz="2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сверхправам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Законодатели этих норм — старожилы, или «деды». Отсюда и название данного явления. </a:t>
            </a:r>
            <a:endParaRPr lang="ru-RU" sz="20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</TotalTime>
  <Words>234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</cp:revision>
  <dcterms:created xsi:type="dcterms:W3CDTF">2013-02-24T19:31:34Z</dcterms:created>
  <dcterms:modified xsi:type="dcterms:W3CDTF">2013-02-24T20:26:49Z</dcterms:modified>
</cp:coreProperties>
</file>