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63" r:id="rId4"/>
    <p:sldId id="260" r:id="rId5"/>
    <p:sldId id="258" r:id="rId6"/>
    <p:sldId id="259" r:id="rId7"/>
    <p:sldId id="262" r:id="rId8"/>
    <p:sldId id="273" r:id="rId9"/>
    <p:sldId id="276" r:id="rId10"/>
    <p:sldId id="261" r:id="rId11"/>
    <p:sldId id="274" r:id="rId12"/>
    <p:sldId id="275" r:id="rId13"/>
    <p:sldId id="264" r:id="rId14"/>
    <p:sldId id="265" r:id="rId15"/>
    <p:sldId id="266" r:id="rId16"/>
    <p:sldId id="26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5E3E"/>
    <a:srgbClr val="ADA505"/>
    <a:srgbClr val="97771B"/>
    <a:srgbClr val="88862A"/>
    <a:srgbClr val="AE0289"/>
    <a:srgbClr val="663300"/>
    <a:srgbClr val="993300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155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AAB8F-34A1-496E-B1A8-A418F5976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591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AEBBD-A48C-4F41-BFA9-E15B0274F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80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2F42E-BCF9-40D4-A0EE-83F414C40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374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D946F-1162-4EE5-9351-D29F565E40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382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9139B-7822-4318-ACFC-BE49EB26C1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134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6652E-E37D-4EA7-A28A-B6D9D795EC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265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EC0A2-75CA-4944-8F03-B8E5F1CAB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125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96905-A37E-4442-B64B-CBF6FD8D4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692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88B51-6E91-4F7E-B6E2-106EE6459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31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4B5BA-C44E-4206-AD5A-C2DC3CAD8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668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23724-5E4B-4A7F-B5A5-95A8F5775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398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F2F4C8D-C2A4-42F5-98BA-0C6E56830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Объект 2"/>
          <p:cNvSpPr>
            <a:spLocks noGrp="1"/>
          </p:cNvSpPr>
          <p:nvPr>
            <p:ph idx="1"/>
          </p:nvPr>
        </p:nvSpPr>
        <p:spPr>
          <a:xfrm>
            <a:off x="1738313" y="1219200"/>
            <a:ext cx="6096000" cy="4572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600" b="1" smtClean="0">
                <a:latin typeface="Times New Roman" pitchFamily="18" charset="0"/>
                <a:cs typeface="Times New Roman" pitchFamily="18" charset="0"/>
              </a:rPr>
              <a:t>Интеллект-шоу «Умницы и умники»</a:t>
            </a:r>
          </a:p>
        </p:txBody>
      </p:sp>
      <p:sp>
        <p:nvSpPr>
          <p:cNvPr id="2051" name="Объект 2"/>
          <p:cNvSpPr txBox="1">
            <a:spLocks/>
          </p:cNvSpPr>
          <p:nvPr/>
        </p:nvSpPr>
        <p:spPr bwMode="auto">
          <a:xfrm>
            <a:off x="1966913" y="3214688"/>
            <a:ext cx="586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20000"/>
              </a:spcBef>
            </a:pPr>
            <a:r>
              <a:rPr lang="ru-RU" sz="2800">
                <a:latin typeface="Monotype Corsiva" pitchFamily="66" charset="0"/>
              </a:rPr>
              <a:t>Надо прогнать с уроков бога сна Морфея</a:t>
            </a:r>
          </a:p>
          <a:p>
            <a:pPr algn="r">
              <a:spcBef>
                <a:spcPct val="20000"/>
              </a:spcBef>
            </a:pPr>
            <a:r>
              <a:rPr lang="ru-RU" sz="2800">
                <a:latin typeface="Monotype Corsiva" pitchFamily="66" charset="0"/>
              </a:rPr>
              <a:t>и чаще приглашать бога смеха Момуса</a:t>
            </a:r>
          </a:p>
          <a:p>
            <a:pPr algn="r">
              <a:spcBef>
                <a:spcPct val="20000"/>
              </a:spcBef>
            </a:pPr>
            <a:r>
              <a:rPr lang="ru-RU" sz="2800">
                <a:latin typeface="Monotype Corsiva" pitchFamily="66" charset="0"/>
              </a:rPr>
              <a:t>…и Мудрости</a:t>
            </a:r>
          </a:p>
          <a:p>
            <a:pPr algn="r">
              <a:spcBef>
                <a:spcPct val="20000"/>
              </a:spcBef>
            </a:pPr>
            <a:r>
              <a:rPr lang="ru-RU" sz="2800">
                <a:latin typeface="Monotype Corsiva" pitchFamily="66" charset="0"/>
              </a:rPr>
              <a:t>Ш.А.Амонашвили</a:t>
            </a:r>
          </a:p>
        </p:txBody>
      </p:sp>
      <p:sp>
        <p:nvSpPr>
          <p:cNvPr id="2052" name="Объект 2"/>
          <p:cNvSpPr txBox="1">
            <a:spLocks/>
          </p:cNvSpPr>
          <p:nvPr/>
        </p:nvSpPr>
        <p:spPr bwMode="auto">
          <a:xfrm>
            <a:off x="1600200" y="5410200"/>
            <a:ext cx="609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20000"/>
              </a:spcBef>
            </a:pPr>
            <a:r>
              <a:rPr lang="ru-RU" sz="2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 класс, История Отечества</a:t>
            </a: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166688" y="4146550"/>
            <a:ext cx="2667000" cy="2593975"/>
          </a:xfrm>
          <a:prstGeom prst="vertic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FFC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54" name="Picture 6" descr="D:\нетрадиционные уроки\Безымянный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4229100"/>
            <a:ext cx="43719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D:\нетрадиционные уроки\9.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311" y="1701270"/>
            <a:ext cx="4572000" cy="1133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2"/>
          <p:cNvSpPr txBox="1">
            <a:spLocks/>
          </p:cNvSpPr>
          <p:nvPr/>
        </p:nvSpPr>
        <p:spPr bwMode="auto">
          <a:xfrm>
            <a:off x="1905000" y="533400"/>
            <a:ext cx="609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Видео-вопрос №1.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ъект 2"/>
          <p:cNvSpPr txBox="1">
            <a:spLocks/>
          </p:cNvSpPr>
          <p:nvPr/>
        </p:nvSpPr>
        <p:spPr bwMode="auto">
          <a:xfrm>
            <a:off x="1905000" y="533400"/>
            <a:ext cx="609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Видео-вопрос №2.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ъект 2"/>
          <p:cNvSpPr txBox="1">
            <a:spLocks/>
          </p:cNvSpPr>
          <p:nvPr/>
        </p:nvSpPr>
        <p:spPr bwMode="auto">
          <a:xfrm>
            <a:off x="1905000" y="533400"/>
            <a:ext cx="609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Видео-вопрос №3.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762000"/>
          </a:xfrm>
        </p:spPr>
        <p:txBody>
          <a:bodyPr/>
          <a:lstStyle/>
          <a:p>
            <a:r>
              <a:rPr lang="ru-RU" sz="4000" u="sng" smtClean="0">
                <a:latin typeface="Times New Roman" pitchFamily="18" charset="0"/>
                <a:cs typeface="Times New Roman" pitchFamily="18" charset="0"/>
              </a:rPr>
              <a:t>Конкурс «Гонка за лидером» </a:t>
            </a:r>
            <a:br>
              <a:rPr lang="ru-RU" sz="4000" u="sng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u="sng" smtClean="0">
                <a:latin typeface="Times New Roman" pitchFamily="18" charset="0"/>
                <a:cs typeface="Times New Roman" pitchFamily="18" charset="0"/>
              </a:rPr>
              <a:t>(3 мин., по 2 б):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09600" y="2286000"/>
          <a:ext cx="7848599" cy="3965575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371599"/>
                <a:gridCol w="1828801"/>
                <a:gridCol w="1981200"/>
                <a:gridCol w="2666999"/>
              </a:tblGrid>
              <a:tr h="4638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Задание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 команда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 команда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 команда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212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«</a:t>
                      </a:r>
                      <a:r>
                        <a:rPr lang="ru-RU" sz="2000" dirty="0" err="1" smtClean="0">
                          <a:effectLst/>
                        </a:rPr>
                        <a:t>Истори-ческий</a:t>
                      </a:r>
                      <a:r>
                        <a:rPr lang="ru-RU" sz="2000" dirty="0">
                          <a:effectLst/>
                        </a:rPr>
                        <a:t>»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язык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«Северные люди», «наряд», «под руку», «стол».</a:t>
                      </a:r>
                      <a:endParaRPr lang="ru-RU" sz="3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38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Путаница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ЕМАТКИНСН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ИСАЦУБО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ТОМОЛТИРИП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825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Грамотеи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Определите порядок</a:t>
                      </a:r>
                      <a:r>
                        <a:rPr lang="ru-RU" sz="2000" b="1" baseline="0" dirty="0" smtClean="0">
                          <a:effectLst/>
                        </a:rPr>
                        <a:t> княжения первых правителей из династии Рюриковичей: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Рюрик - … - Ярослав Мудрый.</a:t>
                      </a:r>
                      <a:endParaRPr lang="ru-RU" sz="3200" b="1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1752600" y="533400"/>
            <a:ext cx="6096000" cy="4572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Мультпауза 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609600" y="323850"/>
            <a:ext cx="8229600" cy="971550"/>
          </a:xfrm>
        </p:spPr>
        <p:txBody>
          <a:bodyPr/>
          <a:lstStyle/>
          <a:p>
            <a:pPr eaLnBrk="1" hangingPunct="1"/>
            <a:r>
              <a:rPr lang="ru-RU" sz="4000" b="1" u="sng" smtClean="0">
                <a:latin typeface="Times New Roman" pitchFamily="18" charset="0"/>
                <a:cs typeface="Times New Roman" pitchFamily="18" charset="0"/>
              </a:rPr>
              <a:t>Задания:</a:t>
            </a:r>
          </a:p>
        </p:txBody>
      </p:sp>
      <p:pic>
        <p:nvPicPr>
          <p:cNvPr id="13318" name="Picture 6" descr="D:\нетрадиционные уроки\18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8534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D:\нетрадиционные уроки\19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8686800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8" descr="D:\нетрадиционные уроки\20.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362200"/>
            <a:ext cx="8686800" cy="441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9" descr="D:\нетрадиционные уроки\21.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8686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D:\нетрадиционные уроки\8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86868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>
          <a:xfrm>
            <a:off x="457200" y="48768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участие.</a:t>
            </a:r>
            <a:br>
              <a:rPr 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Поздравляем с победой!!!</a:t>
            </a:r>
          </a:p>
        </p:txBody>
      </p:sp>
      <p:pic>
        <p:nvPicPr>
          <p:cNvPr id="14341" name="Picture 5" descr="D:\нетрадиционные уроки\9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9600"/>
            <a:ext cx="2647950" cy="1133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Объект 2"/>
          <p:cNvSpPr txBox="1">
            <a:spLocks/>
          </p:cNvSpPr>
          <p:nvPr/>
        </p:nvSpPr>
        <p:spPr bwMode="auto">
          <a:xfrm>
            <a:off x="1447800" y="514350"/>
            <a:ext cx="609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Заставка.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143000"/>
          </a:xfrm>
        </p:spPr>
        <p:txBody>
          <a:bodyPr/>
          <a:lstStyle/>
          <a:p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Предконкурсное задание: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676400"/>
            <a:ext cx="7848600" cy="4525963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Каждая команда выбирает капитана </a:t>
            </a:r>
          </a:p>
          <a:p>
            <a:pPr marL="0" indent="0">
              <a:buFontTx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 определяет название,  </a:t>
            </a:r>
          </a:p>
          <a:p>
            <a:pPr marL="0" indent="0">
              <a:buFontTx/>
              <a:buNone/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исходя из темы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шоу.</a:t>
            </a:r>
          </a:p>
          <a:p>
            <a:pPr marL="0" indent="0">
              <a:buFontTx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(1 мин., 2 балла).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6" descr="http://upload.wikimedia.org/wikipedia/commons/thumb/2/2d/Radzivill_Olga_in_Konstantinopol.jpg/250px-Radzivill_Olga_in_Konstantinop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100" y="3581400"/>
            <a:ext cx="356235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685800"/>
            <a:ext cx="7848600" cy="137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Каждая команда по очереди получает вопросы. Вопросы, не получившие ответа, будут разыгрываться вновь. Принимаются ответы на скорость реакции «по поднятой руке» капитана. Дополнительно 1 б.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79425" y="3200400"/>
            <a:ext cx="8229600" cy="762000"/>
          </a:xfrm>
        </p:spPr>
        <p:txBody>
          <a:bodyPr/>
          <a:lstStyle/>
          <a:p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Конкурс-разминка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(30 сек.,1 балл).</a:t>
            </a:r>
            <a:r>
              <a:rPr lang="ru-RU" smtClean="0"/>
              <a:t/>
            </a:r>
            <a:br>
              <a:rPr lang="ru-RU" smtClean="0"/>
            </a:br>
            <a:endParaRPr lang="ru-RU" u="sng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85800" y="3883025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4400" u="sng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Конкурс «Кто мог так сказать?»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752600" y="4645025"/>
            <a:ext cx="6934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Назвать автора высказывания. (30 сек., 1 б.)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ъект 2"/>
          <p:cNvSpPr>
            <a:spLocks noGrp="1"/>
          </p:cNvSpPr>
          <p:nvPr>
            <p:ph idx="1"/>
          </p:nvPr>
        </p:nvSpPr>
        <p:spPr>
          <a:xfrm>
            <a:off x="1676400" y="669925"/>
            <a:ext cx="6096000" cy="4572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Мульпауза 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0" y="3352800"/>
            <a:ext cx="6286500" cy="2239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1600" smtClean="0"/>
          </a:p>
          <a:p>
            <a:pPr algn="ctr" eaLnBrk="1" hangingPunct="1">
              <a:buFontTx/>
              <a:buNone/>
            </a:pPr>
            <a:endParaRPr lang="ru-RU" sz="1600" smtClean="0"/>
          </a:p>
          <a:p>
            <a:pPr algn="ctr" eaLnBrk="1" hangingPunct="1">
              <a:buFontTx/>
              <a:buNone/>
            </a:pPr>
            <a:endParaRPr lang="ru-RU" sz="1600" smtClean="0"/>
          </a:p>
          <a:p>
            <a:pPr algn="ctr" eaLnBrk="1" hangingPunct="1">
              <a:buFontTx/>
              <a:buNone/>
            </a:pPr>
            <a:endParaRPr lang="ru-RU" sz="1600" smtClean="0"/>
          </a:p>
          <a:p>
            <a:pPr algn="ctr" eaLnBrk="1" hangingPunct="1">
              <a:buFontTx/>
              <a:buNone/>
            </a:pPr>
            <a:endParaRPr lang="ru-RU" sz="1600" smtClean="0"/>
          </a:p>
          <a:p>
            <a:pPr algn="ctr" eaLnBrk="1" hangingPunct="1">
              <a:buFontTx/>
              <a:buNone/>
            </a:pPr>
            <a:endParaRPr lang="ru-RU" sz="1600" smtClean="0"/>
          </a:p>
          <a:p>
            <a:pPr algn="ctr" eaLnBrk="1" hangingPunct="1">
              <a:buFontTx/>
              <a:buNone/>
            </a:pPr>
            <a:endParaRPr lang="ru-RU" sz="1600" smtClean="0"/>
          </a:p>
        </p:txBody>
      </p:sp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8229600" cy="838200"/>
          </a:xfrm>
        </p:spPr>
        <p:txBody>
          <a:bodyPr/>
          <a:lstStyle/>
          <a:p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Конкурс «Кто-кого?!»</a:t>
            </a:r>
            <a:endParaRPr lang="ru-RU" sz="2800" u="sng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Заголовок 1"/>
          <p:cNvSpPr txBox="1">
            <a:spLocks/>
          </p:cNvSpPr>
          <p:nvPr/>
        </p:nvSpPr>
        <p:spPr bwMode="auto">
          <a:xfrm>
            <a:off x="554038" y="1074738"/>
            <a:ext cx="8077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28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Оценивание «на скорость», обсуждение 1 мин., 2 б.</a:t>
            </a:r>
          </a:p>
        </p:txBody>
      </p:sp>
      <p:pic>
        <p:nvPicPr>
          <p:cNvPr id="7177" name="Picture 9" descr="D:\нетрадиционные уроки\13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861060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0" descr="D:\нетрадиционные уроки\14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8610600" cy="517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11" descr="D:\нетрадиционные уроки\15.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8610600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12" descr="D:\нетрадиционные уроки\16.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600200"/>
            <a:ext cx="8586788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Picture 13" descr="D:\нетрадиционные уроки\17.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868680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382000" cy="1295400"/>
          </a:xfrm>
        </p:spPr>
        <p:txBody>
          <a:bodyPr/>
          <a:lstStyle/>
          <a:p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Конкурс капитанов </a:t>
            </a:r>
            <a:br>
              <a:rPr lang="ru-RU" u="sng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за 1 мин. ответить на большее количество вопросов;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 случае отсутствия ответа, переход к другому вопросу возможен посредством фразы «дальше».</a:t>
            </a:r>
            <a:r>
              <a:rPr lang="ru-RU" smtClean="0"/>
              <a:t/>
            </a:r>
            <a:br>
              <a:rPr lang="ru-RU" smtClean="0"/>
            </a:br>
            <a:endParaRPr lang="ru-RU" u="sng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57200" y="3352800"/>
            <a:ext cx="8382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4400" u="sng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Конкурс «Ты мне, я тебе»</a:t>
            </a:r>
            <a:br>
              <a:rPr lang="ru-RU" sz="4400" u="sng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команды продумывают по 2 вопроса для </a:t>
            </a:r>
          </a:p>
          <a:p>
            <a:pPr algn="ctr"/>
            <a:r>
              <a:rPr lang="ru-RU" sz="28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команд-соперников. </a:t>
            </a:r>
          </a:p>
          <a:p>
            <a:pPr algn="ctr"/>
            <a:r>
              <a:rPr lang="ru-RU" sz="28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Оценивается качество вопросов (по 2 б.) </a:t>
            </a:r>
          </a:p>
          <a:p>
            <a:pPr algn="ctr"/>
            <a:r>
              <a:rPr lang="ru-RU" sz="28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ответы на них (по 1 б.)</a:t>
            </a:r>
            <a:endParaRPr lang="ru-RU" sz="4400" u="sng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/>
          <p:cNvSpPr>
            <a:spLocks noGrp="1"/>
          </p:cNvSpPr>
          <p:nvPr>
            <p:ph idx="1"/>
          </p:nvPr>
        </p:nvSpPr>
        <p:spPr>
          <a:xfrm>
            <a:off x="1828800" y="533400"/>
            <a:ext cx="6096000" cy="4572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Мультпауза 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нетрадиционные уроки\Безымянный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67"/>
          <a:stretch/>
        </p:blipFill>
        <p:spPr bwMode="auto">
          <a:xfrm>
            <a:off x="762000" y="914400"/>
            <a:ext cx="3505200" cy="16405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4" descr="D:\нетрадиционные уроки\12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895600"/>
            <a:ext cx="5903913" cy="306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255713" y="950913"/>
            <a:ext cx="70294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ru-RU" sz="4400" u="sng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Видео-конкурс</a:t>
            </a:r>
          </a:p>
          <a:p>
            <a:pPr algn="r"/>
            <a:r>
              <a:rPr lang="ru-RU" sz="3200" u="sng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(вопросы от </a:t>
            </a:r>
          </a:p>
          <a:p>
            <a:pPr algn="r"/>
            <a:r>
              <a:rPr lang="ru-RU" sz="3200" u="sng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Юрия Вяземского)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1165</TotalTime>
  <Words>228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Monotype Corsiva</vt:lpstr>
      <vt:lpstr>Оформление по умолчанию</vt:lpstr>
      <vt:lpstr>Презентация PowerPoint</vt:lpstr>
      <vt:lpstr>Презентация PowerPoint</vt:lpstr>
      <vt:lpstr>Предконкурсное задание:</vt:lpstr>
      <vt:lpstr>Конкурс-разминка (30 сек.,1 балл). </vt:lpstr>
      <vt:lpstr>Презентация PowerPoint</vt:lpstr>
      <vt:lpstr>Конкурс «Кто-кого?!»</vt:lpstr>
      <vt:lpstr>Конкурс капитанов  за 1 мин. ответить на большее количество вопросов; в случае отсутствия ответа, переход к другому вопросу возможен посредством фразы «дальше».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Конкурс «Гонка за лидером»  (3 мин., по 2 б):</vt:lpstr>
      <vt:lpstr>Презентация PowerPoint</vt:lpstr>
      <vt:lpstr>Задания:</vt:lpstr>
      <vt:lpstr>Спасибо за участие. Поздравляем с победой!!!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Елена</cp:lastModifiedBy>
  <cp:revision>82</cp:revision>
  <cp:lastPrinted>1601-01-01T00:00:00Z</cp:lastPrinted>
  <dcterms:created xsi:type="dcterms:W3CDTF">2012-01-05T18:46:57Z</dcterms:created>
  <dcterms:modified xsi:type="dcterms:W3CDTF">2013-03-27T17:17:21Z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